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5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6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7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8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9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0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1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2.xml" ContentType="application/vnd.openxmlformats-officedocument.themeOverride+xml"/>
  <Override PartName="/ppt/drawings/drawing3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3.xml" ContentType="application/vnd.openxmlformats-officedocument.themeOverride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4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5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6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7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8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19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20.xml" ContentType="application/vnd.openxmlformats-officedocument.themeOverride+xml"/>
  <Override PartName="/ppt/drawings/drawing5.xml" ContentType="application/vnd.openxmlformats-officedocument.drawingml.chartshapes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21.xml" ContentType="application/vnd.openxmlformats-officedocument.themeOverr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22.xml" ContentType="application/vnd.openxmlformats-officedocument.themeOverride+xml"/>
  <Override PartName="/ppt/drawings/drawing6.xml" ContentType="application/vnd.openxmlformats-officedocument.drawingml.chartshape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53" r:id="rId5"/>
  </p:sldMasterIdLst>
  <p:notesMasterIdLst>
    <p:notesMasterId r:id="rId75"/>
  </p:notesMasterIdLst>
  <p:handoutMasterIdLst>
    <p:handoutMasterId r:id="rId76"/>
  </p:handoutMasterIdLst>
  <p:sldIdLst>
    <p:sldId id="2147480135" r:id="rId6"/>
    <p:sldId id="2147480136" r:id="rId7"/>
    <p:sldId id="2147480050" r:id="rId8"/>
    <p:sldId id="2147480051" r:id="rId9"/>
    <p:sldId id="2147480064" r:id="rId10"/>
    <p:sldId id="261" r:id="rId11"/>
    <p:sldId id="2147480065" r:id="rId12"/>
    <p:sldId id="2147480042" r:id="rId13"/>
    <p:sldId id="2147480044" r:id="rId14"/>
    <p:sldId id="2147480066" r:id="rId15"/>
    <p:sldId id="2147480067" r:id="rId16"/>
    <p:sldId id="2147480068" r:id="rId17"/>
    <p:sldId id="2147480132" r:id="rId18"/>
    <p:sldId id="2147480072" r:id="rId19"/>
    <p:sldId id="2147480133" r:id="rId20"/>
    <p:sldId id="2147480123" r:id="rId21"/>
    <p:sldId id="2147480124" r:id="rId22"/>
    <p:sldId id="2147480112" r:id="rId23"/>
    <p:sldId id="2147480073" r:id="rId24"/>
    <p:sldId id="2147480114" r:id="rId25"/>
    <p:sldId id="2147480069" r:id="rId26"/>
    <p:sldId id="2147480070" r:id="rId27"/>
    <p:sldId id="2147480054" r:id="rId28"/>
    <p:sldId id="2147480074" r:id="rId29"/>
    <p:sldId id="2147480046" r:id="rId30"/>
    <p:sldId id="2147480075" r:id="rId31"/>
    <p:sldId id="2147480076" r:id="rId32"/>
    <p:sldId id="2147480126" r:id="rId33"/>
    <p:sldId id="2147480127" r:id="rId34"/>
    <p:sldId id="2147480128" r:id="rId35"/>
    <p:sldId id="2147480129" r:id="rId36"/>
    <p:sldId id="2147480037" r:id="rId37"/>
    <p:sldId id="2147480079" r:id="rId38"/>
    <p:sldId id="2147480080" r:id="rId39"/>
    <p:sldId id="2147480082" r:id="rId40"/>
    <p:sldId id="2147480055" r:id="rId41"/>
    <p:sldId id="2147480083" r:id="rId42"/>
    <p:sldId id="2147480084" r:id="rId43"/>
    <p:sldId id="2147480057" r:id="rId44"/>
    <p:sldId id="2147480086" r:id="rId45"/>
    <p:sldId id="2147480087" r:id="rId46"/>
    <p:sldId id="2147480056" r:id="rId47"/>
    <p:sldId id="2147480088" r:id="rId48"/>
    <p:sldId id="2147480089" r:id="rId49"/>
    <p:sldId id="2147480090" r:id="rId50"/>
    <p:sldId id="2147480058" r:id="rId51"/>
    <p:sldId id="2147480091" r:id="rId52"/>
    <p:sldId id="2147480059" r:id="rId53"/>
    <p:sldId id="2147480092" r:id="rId54"/>
    <p:sldId id="2147480060" r:id="rId55"/>
    <p:sldId id="2147480093" r:id="rId56"/>
    <p:sldId id="2147480061" r:id="rId57"/>
    <p:sldId id="2147480094" r:id="rId58"/>
    <p:sldId id="2147480062" r:id="rId59"/>
    <p:sldId id="2147480095" r:id="rId60"/>
    <p:sldId id="2147480063" r:id="rId61"/>
    <p:sldId id="2147480096" r:id="rId62"/>
    <p:sldId id="2147480101" r:id="rId63"/>
    <p:sldId id="2147480102" r:id="rId64"/>
    <p:sldId id="2147480103" r:id="rId65"/>
    <p:sldId id="2147480001" r:id="rId66"/>
    <p:sldId id="2147480100" r:id="rId67"/>
    <p:sldId id="2147480105" r:id="rId68"/>
    <p:sldId id="2147480107" r:id="rId69"/>
    <p:sldId id="2147479882" r:id="rId70"/>
    <p:sldId id="2147480130" r:id="rId71"/>
    <p:sldId id="2147480099" r:id="rId72"/>
    <p:sldId id="2147480104" r:id="rId73"/>
    <p:sldId id="2147480097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7FB709-D6E3-427D-706E-E279C892E05C}" name="Nathan Patterson" initials="NP" userId="S::npatterson@mpredict.onmicrosoft.com::61f495ff-e841-4f65-b081-71c7fc3aaeb4" providerId="AD"/>
  <p188:author id="{2EB407AC-6F85-2304-5814-630286053052}" name="Giselle Marzo" initials="" userId="S::gmarzo@univision.net::14edf958-4a8b-461f-8a8d-2f0fff7bf3b3" providerId="AD"/>
  <p188:author id="{6EDABAC8-A7EB-DF41-BB0E-2F87C343AA4B}" name="Yolanda Martinez" initials="" userId="S::yolanda@mpredict.onmicrosoft.com::b1e19231-dcf1-4cd9-af79-695e51078a0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 Lane" initials="RL" lastIdx="14" clrIdx="0">
    <p:extLst>
      <p:ext uri="{19B8F6BF-5375-455C-9EA6-DF929625EA0E}">
        <p15:presenceInfo xmlns:p15="http://schemas.microsoft.com/office/powerpoint/2012/main" userId="e12240c6fe9030a7" providerId="Windows Live"/>
      </p:ext>
    </p:extLst>
  </p:cmAuthor>
  <p:cmAuthor id="2" name="Nathan Patterson" initials="NP" lastIdx="1" clrIdx="1">
    <p:extLst>
      <p:ext uri="{19B8F6BF-5375-455C-9EA6-DF929625EA0E}">
        <p15:presenceInfo xmlns:p15="http://schemas.microsoft.com/office/powerpoint/2012/main" userId="S::npatterson@mpredict.onmicrosoft.com::61f495ff-e841-4f65-b081-71c7fc3aae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797E83"/>
    <a:srgbClr val="A4A8AB"/>
    <a:srgbClr val="EDEEEE"/>
    <a:srgbClr val="FF9359"/>
    <a:srgbClr val="E95100"/>
    <a:srgbClr val="EA5100"/>
    <a:srgbClr val="000000"/>
    <a:srgbClr val="BFBFB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1D0E20-0AE1-4651-92A6-EF99FFEB938B}" v="4" dt="2024-06-25T18:04:33.8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80" autoAdjust="0"/>
    <p:restoredTop sz="94681" autoAdjust="0"/>
  </p:normalViewPr>
  <p:slideViewPr>
    <p:cSldViewPr snapToGrid="0">
      <p:cViewPr varScale="1">
        <p:scale>
          <a:sx n="127" d="100"/>
          <a:sy n="127" d="100"/>
        </p:scale>
        <p:origin x="4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 snapToGrid="0">
      <p:cViewPr>
        <p:scale>
          <a:sx n="1" d="2"/>
          <a:sy n="1" d="2"/>
        </p:scale>
        <p:origin x="4632" y="11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notesMaster" Target="notesMasters/notesMaster1.xml"/><Relationship Id="rId83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7.xml"/><Relationship Id="rId1" Type="http://schemas.microsoft.com/office/2011/relationships/chartStyle" Target="style27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8.xml"/><Relationship Id="rId1" Type="http://schemas.microsoft.com/office/2011/relationships/chartStyle" Target="style28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35.xml"/><Relationship Id="rId1" Type="http://schemas.microsoft.com/office/2011/relationships/chartStyle" Target="style35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37.xml"/><Relationship Id="rId1" Type="http://schemas.microsoft.com/office/2011/relationships/chartStyle" Target="style37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36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9-4587-BA48-C636E25770A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9-4587-BA48-C636E25770AE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9-4587-BA48-C636E25770AE}"/>
              </c:ext>
            </c:extLst>
          </c:dPt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Unsure/I 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0.25746502399306642</c:v>
                </c:pt>
                <c:pt idx="1">
                  <c:v>0.66706041058632326</c:v>
                </c:pt>
                <c:pt idx="2">
                  <c:v>7.5474565420610817E-2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89-4587-BA48-C636E2577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919391795308789"/>
          <c:h val="0.431196375483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0.37059934621607588</c:v>
                </c:pt>
                <c:pt idx="1">
                  <c:v>0.30693229708688702</c:v>
                </c:pt>
                <c:pt idx="2">
                  <c:v>0.14786353902280819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D0-7F44-9977-595D1C5573A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9.7473604581193751E-2</c:v>
                </c:pt>
                <c:pt idx="1">
                  <c:v>0.1365786827475533</c:v>
                </c:pt>
                <c:pt idx="2">
                  <c:v>0.20890746450789369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D0-7F44-9977-595D1C5573A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6.667634675127386E-2</c:v>
                </c:pt>
                <c:pt idx="1">
                  <c:v>9.2940720541801344E-2</c:v>
                </c:pt>
                <c:pt idx="2">
                  <c:v>0.2431033906847487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D0-7F44-9977-595D1C5573A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9.1881643115900288E-2</c:v>
                </c:pt>
                <c:pt idx="1">
                  <c:v>0.1093024524332271</c:v>
                </c:pt>
                <c:pt idx="2">
                  <c:v>0.1212935500876683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D0-7F44-9977-595D1C5573A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0.37152469182627612</c:v>
                </c:pt>
                <c:pt idx="1">
                  <c:v>0.3459033223387849</c:v>
                </c:pt>
                <c:pt idx="2">
                  <c:v>0.2448960901052081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D0-7F44-9977-595D1C5573A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1.844367509280548E-3</c:v>
                </c:pt>
                <c:pt idx="1">
                  <c:v>8.3425248517465748E-3</c:v>
                </c:pt>
                <c:pt idx="2">
                  <c:v>3.3935965591673209E-2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D0-7F44-9977-595D1C5573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0.47867352385185652</c:v>
                </c:pt>
                <c:pt idx="1">
                  <c:v>0.28434667557177329</c:v>
                </c:pt>
                <c:pt idx="2">
                  <c:v>7.6149745212885006E-2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6-B742-AD78-6177A7DD428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8.0311146099034794E-2</c:v>
                </c:pt>
                <c:pt idx="1">
                  <c:v>0.10771362006502511</c:v>
                </c:pt>
                <c:pt idx="2">
                  <c:v>0.1817949535339782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6-B742-AD78-6177A7DD428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2.7755482179906709E-2</c:v>
                </c:pt>
                <c:pt idx="1">
                  <c:v>3.11072976461104E-2</c:v>
                </c:pt>
                <c:pt idx="2">
                  <c:v>0.228167319452353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26-B742-AD78-6177A7DD428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3.4837641173680801E-2</c:v>
                </c:pt>
                <c:pt idx="1">
                  <c:v>5.4724484995744678E-2</c:v>
                </c:pt>
                <c:pt idx="2">
                  <c:v>0.1652135679512878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6-B742-AD78-6177A7DD428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0.37226253938031401</c:v>
                </c:pt>
                <c:pt idx="1">
                  <c:v>0.50843335133514189</c:v>
                </c:pt>
                <c:pt idx="2">
                  <c:v>0.2986747832013692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26-B742-AD78-6177A7DD428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6.1596673152072836E-3</c:v>
                </c:pt>
                <c:pt idx="1">
                  <c:v>1.367457038620443E-2</c:v>
                </c:pt>
                <c:pt idx="2">
                  <c:v>4.9999630648126493E-2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26-B742-AD78-6177A7DD42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80882467387602"/>
          <c:y val="4.3754199313499583E-3"/>
          <c:w val="0.85151279527559054"/>
          <c:h val="0.780388296649481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Yes, it will make me much more likely to vote for him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0.24369872654694419</c:v>
                </c:pt>
                <c:pt idx="1">
                  <c:v>0.24102550281174079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5-4ED7-B638-A2D8DF7F016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Yes, it will make me slightly more likely to vote him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3.5243169164179487E-2</c:v>
                </c:pt>
                <c:pt idx="1">
                  <c:v>3.6216914039442438E-2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C5-4ED7-B638-A2D8DF7F016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No, it will not have an impact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0.347451529965914</c:v>
                </c:pt>
                <c:pt idx="1">
                  <c:v>0.44502978839468332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C5-4ED7-B638-A2D8DF7F016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Yes, it will make me slightly more likely to vote for someone else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5.6346397054726237E-2</c:v>
                </c:pt>
                <c:pt idx="1">
                  <c:v>1.7375095894473301E-2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C5-4ED7-B638-A2D8DF7F016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Yes, it will make me much more likely to vote for someone else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0.28765265898628878</c:v>
                </c:pt>
                <c:pt idx="1">
                  <c:v>0.23186744066246981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C5-4ED7-B638-A2D8DF7F016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2.9607518281947558E-2</c:v>
                </c:pt>
                <c:pt idx="1">
                  <c:v>2.848525819719044E-2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C5-4ED7-B638-A2D8DF7F01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337596106536177"/>
          <c:w val="1"/>
          <c:h val="0.19486779049427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House of Representatives Vote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voting Democratic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0.29130175394585262</c:v>
                </c:pt>
                <c:pt idx="1">
                  <c:v>0.25461407361400729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5-4E43-B5E0-B836B846646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voting Democratic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0.1356208272993874</c:v>
                </c:pt>
                <c:pt idx="1">
                  <c:v>0.1125640915917875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C5-4E43-B5E0-B836B846646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voting Republican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0.13501028534147991</c:v>
                </c:pt>
                <c:pt idx="1">
                  <c:v>8.94599212989515E-2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5-4E43-B5E0-B836B846646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voting Republican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0.32191828212656048</c:v>
                </c:pt>
                <c:pt idx="1">
                  <c:v>0.44093806457406842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5-4E43-B5E0-B836B846646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1.9739467323854631E-2</c:v>
                </c:pt>
                <c:pt idx="1">
                  <c:v>3.035282502679006E-2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C5-4E43-B5E0-B836B846646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9.6409383962865122E-2</c:v>
                </c:pt>
                <c:pt idx="1">
                  <c:v>7.2071023894395084E-2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C5-4E43-B5E0-B836B84664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baseline="0" dirty="0">
                <a:solidFill>
                  <a:schemeClr val="tx1"/>
                </a:solidFill>
              </a:rPr>
              <a:t>Senate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Mucarsel-Powell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0.23182606467822839</c:v>
                </c:pt>
                <c:pt idx="1">
                  <c:v>0.25089887055239962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Mucarsel-Powell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0.14272447222268481</c:v>
                </c:pt>
                <c:pt idx="1">
                  <c:v>8.0743359465098932E-2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Scott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0.18597743938103181</c:v>
                </c:pt>
                <c:pt idx="1">
                  <c:v>0.15102786220952311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Scott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0.25939941512118542</c:v>
                </c:pt>
                <c:pt idx="1">
                  <c:v>0.37918434856547611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4.0150688385185082E-2</c:v>
                </c:pt>
                <c:pt idx="1">
                  <c:v>2.1624807853517711E-2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0.13992192021168481</c:v>
                </c:pt>
                <c:pt idx="1">
                  <c:v>0.11652075135398431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Senate Matchup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68014535176275E-2"/>
          <c:y val="0.15667667528299226"/>
          <c:w val="0.85737801003882586"/>
          <c:h val="0.73714069891773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33-4E1A-82DF-353A3774A9AF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33-4E1A-82DF-353A3774A9AF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133-4E1A-82DF-353A3774A9AF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133-4E1A-82DF-353A3774A9AF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133-4E1A-82DF-353A3774A9AF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133-4E1A-82DF-353A3774A9AF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133-4E1A-82DF-353A3774A9AF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133-4E1A-82DF-353A3774A9AF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133-4E1A-82DF-353A3774A9AF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133-4E1A-82DF-353A3774A9AF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133-4E1A-82DF-353A3774A9AF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133-4E1A-82DF-353A3774A9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Murc.-Pow.</c:v>
                </c:pt>
                <c:pt idx="1">
                  <c:v>Scott</c:v>
                </c:pt>
                <c:pt idx="2">
                  <c:v>   </c:v>
                </c:pt>
                <c:pt idx="3">
                  <c:v>Murc.-Pow.</c:v>
                </c:pt>
                <c:pt idx="4">
                  <c:v>Scott</c:v>
                </c:pt>
                <c:pt idx="5">
                  <c:v>   </c:v>
                </c:pt>
                <c:pt idx="6">
                  <c:v>Murc.-Pow.</c:v>
                </c:pt>
                <c:pt idx="7">
                  <c:v>Scott</c:v>
                </c:pt>
                <c:pt idx="8">
                  <c:v>   </c:v>
                </c:pt>
                <c:pt idx="9">
                  <c:v>Murc.-Pow.</c:v>
                </c:pt>
                <c:pt idx="10">
                  <c:v>Scott</c:v>
                </c:pt>
                <c:pt idx="11">
                  <c:v>   </c:v>
                </c:pt>
                <c:pt idx="12">
                  <c:v>Murc.-Pow.</c:v>
                </c:pt>
                <c:pt idx="13">
                  <c:v>Scott</c:v>
                </c:pt>
                <c:pt idx="14">
                  <c:v>   </c:v>
                </c:pt>
                <c:pt idx="15">
                  <c:v>Murc.-Pow.</c:v>
                </c:pt>
                <c:pt idx="16">
                  <c:v>Scott</c:v>
                </c:pt>
              </c:strCache>
            </c:strRef>
          </c:cat>
          <c:val>
            <c:numRef>
              <c:f>Sheet1!$B$2:$R$2</c:f>
              <c:numCache>
                <c:formatCode>0%</c:formatCode>
                <c:ptCount val="17"/>
                <c:pt idx="0">
                  <c:v>0.17466990362357379</c:v>
                </c:pt>
                <c:pt idx="1">
                  <c:v>0.28182862246591878</c:v>
                </c:pt>
                <c:pt idx="3">
                  <c:v>0.27871454436033333</c:v>
                </c:pt>
                <c:pt idx="4">
                  <c:v>0.24076407526282001</c:v>
                </c:pt>
                <c:pt idx="6">
                  <c:v>0.20551061108789001</c:v>
                </c:pt>
                <c:pt idx="7">
                  <c:v>0.18011917608300701</c:v>
                </c:pt>
                <c:pt idx="9">
                  <c:v>0.24263037213347649</c:v>
                </c:pt>
                <c:pt idx="10">
                  <c:v>0.29194941752770059</c:v>
                </c:pt>
                <c:pt idx="12">
                  <c:v>0.22843306182464951</c:v>
                </c:pt>
                <c:pt idx="13">
                  <c:v>0.26654321029442168</c:v>
                </c:pt>
                <c:pt idx="15">
                  <c:v>0.2313380972715687</c:v>
                </c:pt>
                <c:pt idx="16">
                  <c:v>0.19850109556518561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133-4E1A-82DF-353A3774A9A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1133-4E1A-82DF-353A3774A9AF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1133-4E1A-82DF-353A3774A9AF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1133-4E1A-82DF-353A3774A9AF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1133-4E1A-82DF-353A3774A9AF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1133-4E1A-82DF-353A3774A9AF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1133-4E1A-82DF-353A3774A9AF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1133-4E1A-82DF-353A3774A9AF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1133-4E1A-82DF-353A3774A9AF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1133-4E1A-82DF-353A3774A9AF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1133-4E1A-82DF-353A3774A9AF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1133-4E1A-82DF-353A3774A9AF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1133-4E1A-82DF-353A3774A9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Murc.-Pow.</c:v>
                </c:pt>
                <c:pt idx="1">
                  <c:v>Scott</c:v>
                </c:pt>
                <c:pt idx="2">
                  <c:v>   </c:v>
                </c:pt>
                <c:pt idx="3">
                  <c:v>Murc.-Pow.</c:v>
                </c:pt>
                <c:pt idx="4">
                  <c:v>Scott</c:v>
                </c:pt>
                <c:pt idx="5">
                  <c:v>   </c:v>
                </c:pt>
                <c:pt idx="6">
                  <c:v>Murc.-Pow.</c:v>
                </c:pt>
                <c:pt idx="7">
                  <c:v>Scott</c:v>
                </c:pt>
                <c:pt idx="8">
                  <c:v>   </c:v>
                </c:pt>
                <c:pt idx="9">
                  <c:v>Murc.-Pow.</c:v>
                </c:pt>
                <c:pt idx="10">
                  <c:v>Scott</c:v>
                </c:pt>
                <c:pt idx="11">
                  <c:v>   </c:v>
                </c:pt>
                <c:pt idx="12">
                  <c:v>Murc.-Pow.</c:v>
                </c:pt>
                <c:pt idx="13">
                  <c:v>Scott</c:v>
                </c:pt>
                <c:pt idx="14">
                  <c:v>   </c:v>
                </c:pt>
                <c:pt idx="15">
                  <c:v>Murc.-Pow.</c:v>
                </c:pt>
                <c:pt idx="16">
                  <c:v>Scott</c:v>
                </c:pt>
              </c:strCache>
            </c:strRef>
          </c:cat>
          <c:val>
            <c:numRef>
              <c:f>Sheet1!$B$3:$R$3</c:f>
              <c:numCache>
                <c:formatCode>0%</c:formatCode>
                <c:ptCount val="17"/>
                <c:pt idx="0">
                  <c:v>0.16391748156718189</c:v>
                </c:pt>
                <c:pt idx="1">
                  <c:v>0.23686317165431139</c:v>
                </c:pt>
                <c:pt idx="3">
                  <c:v>0.12454313356032851</c:v>
                </c:pt>
                <c:pt idx="4">
                  <c:v>0.14144566180550761</c:v>
                </c:pt>
                <c:pt idx="6">
                  <c:v>0.14838518410629911</c:v>
                </c:pt>
                <c:pt idx="7">
                  <c:v>0.1969568009745187</c:v>
                </c:pt>
                <c:pt idx="9">
                  <c:v>0.14040035983768651</c:v>
                </c:pt>
                <c:pt idx="10">
                  <c:v>0.18146965470952081</c:v>
                </c:pt>
                <c:pt idx="12">
                  <c:v>0.13582434971141669</c:v>
                </c:pt>
                <c:pt idx="13">
                  <c:v>0.2339040951080642</c:v>
                </c:pt>
                <c:pt idx="15">
                  <c:v>0.17100210575971991</c:v>
                </c:pt>
                <c:pt idx="16">
                  <c:v>0.197873540169972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1133-4E1A-82DF-353A3774A9A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Votes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Murc.-Pow.</c:v>
                </c:pt>
                <c:pt idx="1">
                  <c:v>Scott</c:v>
                </c:pt>
                <c:pt idx="2">
                  <c:v>   </c:v>
                </c:pt>
                <c:pt idx="3">
                  <c:v>Murc.-Pow.</c:v>
                </c:pt>
                <c:pt idx="4">
                  <c:v>Scott</c:v>
                </c:pt>
                <c:pt idx="5">
                  <c:v>   </c:v>
                </c:pt>
                <c:pt idx="6">
                  <c:v>Murc.-Pow.</c:v>
                </c:pt>
                <c:pt idx="7">
                  <c:v>Scott</c:v>
                </c:pt>
                <c:pt idx="8">
                  <c:v>   </c:v>
                </c:pt>
                <c:pt idx="9">
                  <c:v>Murc.-Pow.</c:v>
                </c:pt>
                <c:pt idx="10">
                  <c:v>Scott</c:v>
                </c:pt>
                <c:pt idx="11">
                  <c:v>   </c:v>
                </c:pt>
                <c:pt idx="12">
                  <c:v>Murc.-Pow.</c:v>
                </c:pt>
                <c:pt idx="13">
                  <c:v>Scott</c:v>
                </c:pt>
                <c:pt idx="14">
                  <c:v>   </c:v>
                </c:pt>
                <c:pt idx="15">
                  <c:v>Murc.-Pow.</c:v>
                </c:pt>
                <c:pt idx="16">
                  <c:v>Scott</c:v>
                </c:pt>
              </c:strCache>
            </c:strRef>
          </c:cat>
          <c:val>
            <c:numRef>
              <c:f>Sheet1!$B$4:$R$4</c:f>
              <c:numCache>
                <c:formatCode>0%</c:formatCode>
                <c:ptCount val="17"/>
                <c:pt idx="0">
                  <c:v>0.33858738519075571</c:v>
                </c:pt>
                <c:pt idx="1">
                  <c:v>0.51869179412023014</c:v>
                </c:pt>
                <c:pt idx="3">
                  <c:v>0.40325767792066181</c:v>
                </c:pt>
                <c:pt idx="4">
                  <c:v>0.38220973706832762</c:v>
                </c:pt>
                <c:pt idx="6">
                  <c:v>0.35389579519418912</c:v>
                </c:pt>
                <c:pt idx="7">
                  <c:v>0.37707597705752571</c:v>
                </c:pt>
                <c:pt idx="9">
                  <c:v>0.383030731971163</c:v>
                </c:pt>
                <c:pt idx="10">
                  <c:v>0.47341907223722141</c:v>
                </c:pt>
                <c:pt idx="12">
                  <c:v>0.36425741153606617</c:v>
                </c:pt>
                <c:pt idx="13">
                  <c:v>0.50044730540248583</c:v>
                </c:pt>
                <c:pt idx="15">
                  <c:v>0.40234020303128859</c:v>
                </c:pt>
                <c:pt idx="16">
                  <c:v>0.39637463573515763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1133-4E1A-82DF-353A3774A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4370927"/>
        <c:axId val="1094380047"/>
      </c:barChart>
      <c:catAx>
        <c:axId val="109437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6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380047"/>
        <c:crosses val="autoZero"/>
        <c:auto val="1"/>
        <c:lblAlgn val="ctr"/>
        <c:lblOffset val="100"/>
        <c:noMultiLvlLbl val="0"/>
      </c:catAx>
      <c:valAx>
        <c:axId val="10943800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3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Completely certain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0.58677985365034002</c:v>
                </c:pt>
                <c:pt idx="1">
                  <c:v>0.68325468180025328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0.23558649466179529</c:v>
                </c:pt>
                <c:pt idx="1">
                  <c:v>0.18133965353252671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BD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0.15137901914797561</c:v>
                </c:pt>
                <c:pt idx="1">
                  <c:v>0.1172773865921308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1.582537760718454E-2</c:v>
                </c:pt>
                <c:pt idx="1">
                  <c:v>1.284054787543352E-2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Not certain at all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1.042925493270455E-2</c:v>
                </c:pt>
                <c:pt idx="1">
                  <c:v>5.2877301996563228E-3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C0C9-4EF9-AC3E-737DE277A1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C0C9-4EF9-AC3E-737DE277A1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C0C9-4EF9-AC3E-737DE277A1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C0C9-4EF9-AC3E-737DE277A12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C0C9-4EF9-AC3E-737DE277A12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C0C9-4EF9-AC3E-737DE277A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0.29870577239323209</c:v>
                </c:pt>
                <c:pt idx="1">
                  <c:v>0.238932777557123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F-4E83-A461-55DE63CD39C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0.16428275751210811</c:v>
                </c:pt>
                <c:pt idx="1">
                  <c:v>0.16045618729288061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F-4E83-A461-55DE63CD39C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0.16199297144039279</c:v>
                </c:pt>
                <c:pt idx="1">
                  <c:v>0.21994915890613659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F-4E83-A461-55DE63CD39C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8.5135752984584229E-2</c:v>
                </c:pt>
                <c:pt idx="1">
                  <c:v>0.1100863058741773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6F-4E83-A461-55DE63CD39C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0.2559286671797199</c:v>
                </c:pt>
                <c:pt idx="1">
                  <c:v>0.2194542438978791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6F-4E83-A461-55DE63CD39C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3.3954078489963228E-2</c:v>
                </c:pt>
                <c:pt idx="1">
                  <c:v>5.1121326471803612E-2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6F-4E83-A461-55DE63CD39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0.38164419136050798</c:v>
                </c:pt>
                <c:pt idx="1">
                  <c:v>0.24000936703222989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8-4893-83B4-E37E1684B8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0.18172665757849579</c:v>
                </c:pt>
                <c:pt idx="1">
                  <c:v>0.1283149740244259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8-4893-83B4-E37E1684B8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5.7476488708553257E-2</c:v>
                </c:pt>
                <c:pt idx="1">
                  <c:v>0.10741266015079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68-4893-83B4-E37E1684B8D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3.8420150386731723E-2</c:v>
                </c:pt>
                <c:pt idx="1">
                  <c:v>9.1558343031446984E-2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68-4893-83B4-E37E1684B8D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0.2913327953216811</c:v>
                </c:pt>
                <c:pt idx="1">
                  <c:v>0.34328466295630983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68-4893-83B4-E37E1684B8D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4.939971664402977E-2</c:v>
                </c:pt>
                <c:pt idx="1">
                  <c:v>8.9419992804797191E-2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68-4893-83B4-E37E1684B8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184066413870415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- No EO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EC-4D21-841D-8E68700BF2FC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EC-4D21-841D-8E68700BF2FC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EC-4D21-841D-8E68700BF2FC}"/>
              </c:ext>
            </c:extLst>
          </c:dPt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Unsure/I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0.25609517338470478</c:v>
                </c:pt>
                <c:pt idx="1">
                  <c:v>0.6304394752407112</c:v>
                </c:pt>
                <c:pt idx="2">
                  <c:v>0.11346535137458449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EC-4D21-841D-8E68700BF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74644097427716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likely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0.23099712905511649</c:v>
                </c:pt>
                <c:pt idx="1">
                  <c:v>0.12463967408873711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likely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0.14931393909738319</c:v>
                </c:pt>
                <c:pt idx="1">
                  <c:v>0.14108155341838491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Neither likely nor unlikely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0.14320899001616871</c:v>
                </c:pt>
                <c:pt idx="1">
                  <c:v>0.1560661979907681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unlikely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0.11335752701988509</c:v>
                </c:pt>
                <c:pt idx="1">
                  <c:v>9.9360282334758923E-2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unlikely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0.30891516654724421</c:v>
                </c:pt>
                <c:pt idx="1">
                  <c:v>0.38635213927388729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This will be first time voting</c:v>
                </c:pt>
              </c:strCache>
            </c:strRef>
          </c:tx>
          <c:spPr>
            <a:solidFill>
              <a:srgbClr val="45454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1.8802302167503199E-2</c:v>
                </c:pt>
                <c:pt idx="1">
                  <c:v>1.302696839269997E-2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1-4E70-9677-35E6DA56CD88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 haven’t typically voted for one party</c:v>
                </c:pt>
              </c:strCache>
            </c:strRef>
          </c:tx>
          <c:spPr>
            <a:solidFill>
              <a:srgbClr val="45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3.5404946096699468E-2</c:v>
                </c:pt>
                <c:pt idx="1">
                  <c:v>7.9473184500763558E-2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1-4E70-9677-35E6DA56CD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41424704724409"/>
          <c:y val="0.81130869971055364"/>
          <c:w val="0.76847810039370079"/>
          <c:h val="0.18869130028944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919E-4691-8A7F-B0D4A1AF112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919E-4691-8A7F-B0D4A1AF112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919E-4691-8A7F-B0D4A1AF112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919E-4691-8A7F-B0D4A1AF112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919E-4691-8A7F-B0D4A1AF112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919E-4691-8A7F-B0D4A1AF1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The Republican Party</c:v>
                </c:pt>
                <c:pt idx="4">
                  <c:v>Joe Biden (D)</c:v>
                </c:pt>
                <c:pt idx="5">
                  <c:v>US Supreme Court</c:v>
                </c:pt>
                <c:pt idx="6">
                  <c:v>The Democratic Party</c:v>
                </c:pt>
                <c:pt idx="7">
                  <c:v>Kamala Harris (D)</c:v>
                </c:pt>
                <c:pt idx="8">
                  <c:v>Marco Rubio (R)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0.34191790510183911</c:v>
                </c:pt>
                <c:pt idx="1">
                  <c:v>0.28704388915518408</c:v>
                </c:pt>
                <c:pt idx="2">
                  <c:v>0.2440658895970052</c:v>
                </c:pt>
                <c:pt idx="3">
                  <c:v>0.22652203739099261</c:v>
                </c:pt>
                <c:pt idx="4">
                  <c:v>0.2083790730166511</c:v>
                </c:pt>
                <c:pt idx="5">
                  <c:v>0.20670452082196261</c:v>
                </c:pt>
                <c:pt idx="6">
                  <c:v>0.195943339585719</c:v>
                </c:pt>
                <c:pt idx="7">
                  <c:v>0.1896716187653138</c:v>
                </c:pt>
                <c:pt idx="8">
                  <c:v>0.17681077679369869</c:v>
                </c:pt>
                <c:pt idx="9">
                  <c:v>0.1676019611112356</c:v>
                </c:pt>
                <c:pt idx="10">
                  <c:v>0.1188746597629048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F-4FE5-93D7-A2AE5309BCB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The Republican Party</c:v>
                </c:pt>
                <c:pt idx="4">
                  <c:v>Joe Biden (D)</c:v>
                </c:pt>
                <c:pt idx="5">
                  <c:v>US Supreme Court</c:v>
                </c:pt>
                <c:pt idx="6">
                  <c:v>The Democratic Party</c:v>
                </c:pt>
                <c:pt idx="7">
                  <c:v>Kamala Harris (D)</c:v>
                </c:pt>
                <c:pt idx="8">
                  <c:v>Marco Rubio (R)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0.126562296875459</c:v>
                </c:pt>
                <c:pt idx="1">
                  <c:v>0.15590949151299599</c:v>
                </c:pt>
                <c:pt idx="2">
                  <c:v>0.22986131030557469</c:v>
                </c:pt>
                <c:pt idx="3">
                  <c:v>0.1879583821270778</c:v>
                </c:pt>
                <c:pt idx="4">
                  <c:v>0.20210894645619271</c:v>
                </c:pt>
                <c:pt idx="5">
                  <c:v>0.23913390919777239</c:v>
                </c:pt>
                <c:pt idx="6">
                  <c:v>0.20463650135822381</c:v>
                </c:pt>
                <c:pt idx="7">
                  <c:v>0.1650368483979987</c:v>
                </c:pt>
                <c:pt idx="8">
                  <c:v>0.22827434402964089</c:v>
                </c:pt>
                <c:pt idx="9">
                  <c:v>0.1823685210051865</c:v>
                </c:pt>
                <c:pt idx="10">
                  <c:v>0.30742359535068692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F-4FE5-93D7-A2AE5309BCB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The Republican Party</c:v>
                </c:pt>
                <c:pt idx="4">
                  <c:v>Joe Biden (D)</c:v>
                </c:pt>
                <c:pt idx="5">
                  <c:v>US Supreme Court</c:v>
                </c:pt>
                <c:pt idx="6">
                  <c:v>The Democratic Party</c:v>
                </c:pt>
                <c:pt idx="7">
                  <c:v>Kamala Harris (D)</c:v>
                </c:pt>
                <c:pt idx="8">
                  <c:v>Marco Rubio (R)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11"/>
                <c:pt idx="0">
                  <c:v>7.3060977231308374E-2</c:v>
                </c:pt>
                <c:pt idx="1">
                  <c:v>0.1020296949624717</c:v>
                </c:pt>
                <c:pt idx="2">
                  <c:v>0.13727480959842031</c:v>
                </c:pt>
                <c:pt idx="3">
                  <c:v>0.16864354446677429</c:v>
                </c:pt>
                <c:pt idx="4">
                  <c:v>0.1134011516230729</c:v>
                </c:pt>
                <c:pt idx="5">
                  <c:v>0.25144425948687432</c:v>
                </c:pt>
                <c:pt idx="6">
                  <c:v>0.14699361672005959</c:v>
                </c:pt>
                <c:pt idx="7">
                  <c:v>0.13736433745464199</c:v>
                </c:pt>
                <c:pt idx="8">
                  <c:v>0.14974940487604499</c:v>
                </c:pt>
                <c:pt idx="9">
                  <c:v>0.24745880826352901</c:v>
                </c:pt>
                <c:pt idx="10">
                  <c:v>0.25369811359721939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5F-4FE5-93D7-A2AE5309BCB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The Republican Party</c:v>
                </c:pt>
                <c:pt idx="4">
                  <c:v>Joe Biden (D)</c:v>
                </c:pt>
                <c:pt idx="5">
                  <c:v>US Supreme Court</c:v>
                </c:pt>
                <c:pt idx="6">
                  <c:v>The Democratic Party</c:v>
                </c:pt>
                <c:pt idx="7">
                  <c:v>Kamala Harris (D)</c:v>
                </c:pt>
                <c:pt idx="8">
                  <c:v>Marco Rubio (R)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Sheet1!$B$5:$L$5</c:f>
              <c:numCache>
                <c:formatCode>0%</c:formatCode>
                <c:ptCount val="11"/>
                <c:pt idx="0">
                  <c:v>7.5715594381410137E-2</c:v>
                </c:pt>
                <c:pt idx="1">
                  <c:v>0.12784001394473299</c:v>
                </c:pt>
                <c:pt idx="2">
                  <c:v>8.5040426240835812E-2</c:v>
                </c:pt>
                <c:pt idx="3">
                  <c:v>0.13234121517363301</c:v>
                </c:pt>
                <c:pt idx="4">
                  <c:v>0.13099414301198661</c:v>
                </c:pt>
                <c:pt idx="5">
                  <c:v>0.15086399875354331</c:v>
                </c:pt>
                <c:pt idx="6">
                  <c:v>0.1679090720126051</c:v>
                </c:pt>
                <c:pt idx="7">
                  <c:v>0.13689176059401059</c:v>
                </c:pt>
                <c:pt idx="8">
                  <c:v>0.1441511915918901</c:v>
                </c:pt>
                <c:pt idx="9">
                  <c:v>0.1120901716798719</c:v>
                </c:pt>
                <c:pt idx="10">
                  <c:v>0.11228610030868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5F-4FE5-93D7-A2AE5309BCB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The Republican Party</c:v>
                </c:pt>
                <c:pt idx="4">
                  <c:v>Joe Biden (D)</c:v>
                </c:pt>
                <c:pt idx="5">
                  <c:v>US Supreme Court</c:v>
                </c:pt>
                <c:pt idx="6">
                  <c:v>The Democratic Party</c:v>
                </c:pt>
                <c:pt idx="7">
                  <c:v>Kamala Harris (D)</c:v>
                </c:pt>
                <c:pt idx="8">
                  <c:v>Marco Rubio (R)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Sheet1!$B$6:$L$6</c:f>
              <c:numCache>
                <c:formatCode>0%</c:formatCode>
                <c:ptCount val="11"/>
                <c:pt idx="0">
                  <c:v>0.38034329593120081</c:v>
                </c:pt>
                <c:pt idx="1">
                  <c:v>0.31116237873556618</c:v>
                </c:pt>
                <c:pt idx="2">
                  <c:v>0.26782298451286191</c:v>
                </c:pt>
                <c:pt idx="3">
                  <c:v>0.27088637147162031</c:v>
                </c:pt>
                <c:pt idx="4">
                  <c:v>0.31482504533551731</c:v>
                </c:pt>
                <c:pt idx="5">
                  <c:v>0.13206513105681419</c:v>
                </c:pt>
                <c:pt idx="6">
                  <c:v>0.25019381252441741</c:v>
                </c:pt>
                <c:pt idx="7">
                  <c:v>0.32535994875758278</c:v>
                </c:pt>
                <c:pt idx="8">
                  <c:v>0.27838832242559902</c:v>
                </c:pt>
                <c:pt idx="9">
                  <c:v>0.13776962040105681</c:v>
                </c:pt>
                <c:pt idx="10">
                  <c:v>0.16752675838673339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5F-4FE5-93D7-A2AE5309BCB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The Republican Party</c:v>
                </c:pt>
                <c:pt idx="4">
                  <c:v>Joe Biden (D)</c:v>
                </c:pt>
                <c:pt idx="5">
                  <c:v>US Supreme Court</c:v>
                </c:pt>
                <c:pt idx="6">
                  <c:v>The Democratic Party</c:v>
                </c:pt>
                <c:pt idx="7">
                  <c:v>Kamala Harris (D)</c:v>
                </c:pt>
                <c:pt idx="8">
                  <c:v>Marco Rubio (R)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Sheet1!$B$7:$L$7</c:f>
              <c:numCache>
                <c:formatCode>0%</c:formatCode>
                <c:ptCount val="11"/>
                <c:pt idx="0">
                  <c:v>2.399930478783023E-3</c:v>
                </c:pt>
                <c:pt idx="1">
                  <c:v>1.6014531689049139E-2</c:v>
                </c:pt>
                <c:pt idx="2">
                  <c:v>3.5934579745302293E-2</c:v>
                </c:pt>
                <c:pt idx="3">
                  <c:v>1.364844936990213E-2</c:v>
                </c:pt>
                <c:pt idx="4">
                  <c:v>3.0291640556579721E-2</c:v>
                </c:pt>
                <c:pt idx="5">
                  <c:v>1.9788180683033361E-2</c:v>
                </c:pt>
                <c:pt idx="6">
                  <c:v>3.4323657798975157E-2</c:v>
                </c:pt>
                <c:pt idx="7">
                  <c:v>4.5675486030452322E-2</c:v>
                </c:pt>
                <c:pt idx="8">
                  <c:v>2.2625960283126519E-2</c:v>
                </c:pt>
                <c:pt idx="9">
                  <c:v>0.1527109175391205</c:v>
                </c:pt>
                <c:pt idx="10">
                  <c:v>4.0190772593775612E-2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5F-4FE5-93D7-A2AE5309BC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The Republican Party</c:v>
                </c:pt>
                <c:pt idx="4">
                  <c:v>Joe Biden (D)</c:v>
                </c:pt>
                <c:pt idx="5">
                  <c:v>US Supreme Court</c:v>
                </c:pt>
                <c:pt idx="6">
                  <c:v>The Democratic Party</c:v>
                </c:pt>
                <c:pt idx="7">
                  <c:v>Kamala Harris (D)</c:v>
                </c:pt>
                <c:pt idx="8">
                  <c:v>Marco Rubio (R)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0.41545441493505542</c:v>
                </c:pt>
                <c:pt idx="1">
                  <c:v>0.4005415875311461</c:v>
                </c:pt>
                <c:pt idx="2">
                  <c:v>0.29070620006301329</c:v>
                </c:pt>
                <c:pt idx="3">
                  <c:v>0.26705868999353211</c:v>
                </c:pt>
                <c:pt idx="4">
                  <c:v>0.2058040161232097</c:v>
                </c:pt>
                <c:pt idx="5">
                  <c:v>0.2198457713143335</c:v>
                </c:pt>
                <c:pt idx="6">
                  <c:v>0.16127123025495199</c:v>
                </c:pt>
                <c:pt idx="7">
                  <c:v>0.184598202744335</c:v>
                </c:pt>
                <c:pt idx="8">
                  <c:v>0.29026183199886918</c:v>
                </c:pt>
                <c:pt idx="9">
                  <c:v>0.137401807866847</c:v>
                </c:pt>
                <c:pt idx="10">
                  <c:v>7.3547064546419016E-2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4-4476-8D59-581EA88E73F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The Republican Party</c:v>
                </c:pt>
                <c:pt idx="4">
                  <c:v>Joe Biden (D)</c:v>
                </c:pt>
                <c:pt idx="5">
                  <c:v>US Supreme Court</c:v>
                </c:pt>
                <c:pt idx="6">
                  <c:v>The Democratic Party</c:v>
                </c:pt>
                <c:pt idx="7">
                  <c:v>Kamala Harris (D)</c:v>
                </c:pt>
                <c:pt idx="8">
                  <c:v>Marco Rubio (R)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0.140855835282512</c:v>
                </c:pt>
                <c:pt idx="1">
                  <c:v>0.1461014143938896</c:v>
                </c:pt>
                <c:pt idx="2">
                  <c:v>0.24279276889127399</c:v>
                </c:pt>
                <c:pt idx="3">
                  <c:v>0.25607548298592619</c:v>
                </c:pt>
                <c:pt idx="4">
                  <c:v>0.18803584485601099</c:v>
                </c:pt>
                <c:pt idx="5">
                  <c:v>0.28836903502483741</c:v>
                </c:pt>
                <c:pt idx="6">
                  <c:v>0.20308451948710421</c:v>
                </c:pt>
                <c:pt idx="7">
                  <c:v>0.1788073610978417</c:v>
                </c:pt>
                <c:pt idx="8">
                  <c:v>0.2207006785292133</c:v>
                </c:pt>
                <c:pt idx="9">
                  <c:v>0.1644177784496158</c:v>
                </c:pt>
                <c:pt idx="10">
                  <c:v>0.2225524991663862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4-4476-8D59-581EA88E73F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The Republican Party</c:v>
                </c:pt>
                <c:pt idx="4">
                  <c:v>Joe Biden (D)</c:v>
                </c:pt>
                <c:pt idx="5">
                  <c:v>US Supreme Court</c:v>
                </c:pt>
                <c:pt idx="6">
                  <c:v>The Democratic Party</c:v>
                </c:pt>
                <c:pt idx="7">
                  <c:v>Kamala Harris (D)</c:v>
                </c:pt>
                <c:pt idx="8">
                  <c:v>Marco Rubio (R)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11"/>
                <c:pt idx="0">
                  <c:v>1.9864700340500419E-2</c:v>
                </c:pt>
                <c:pt idx="1">
                  <c:v>4.280121963112539E-2</c:v>
                </c:pt>
                <c:pt idx="2">
                  <c:v>7.4584348987833213E-2</c:v>
                </c:pt>
                <c:pt idx="3">
                  <c:v>7.4980415780648721E-2</c:v>
                </c:pt>
                <c:pt idx="4">
                  <c:v>3.1104340807376129E-2</c:v>
                </c:pt>
                <c:pt idx="5">
                  <c:v>0.13470951305946691</c:v>
                </c:pt>
                <c:pt idx="6">
                  <c:v>6.5072165649796232E-2</c:v>
                </c:pt>
                <c:pt idx="7">
                  <c:v>5.2596481793193491E-2</c:v>
                </c:pt>
                <c:pt idx="8">
                  <c:v>9.2822819893887076E-2</c:v>
                </c:pt>
                <c:pt idx="9">
                  <c:v>0.18902236526409261</c:v>
                </c:pt>
                <c:pt idx="10">
                  <c:v>0.2576826880282802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D4-4476-8D59-581EA88E73F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The Republican Party</c:v>
                </c:pt>
                <c:pt idx="4">
                  <c:v>Joe Biden (D)</c:v>
                </c:pt>
                <c:pt idx="5">
                  <c:v>US Supreme Court</c:v>
                </c:pt>
                <c:pt idx="6">
                  <c:v>The Democratic Party</c:v>
                </c:pt>
                <c:pt idx="7">
                  <c:v>Kamala Harris (D)</c:v>
                </c:pt>
                <c:pt idx="8">
                  <c:v>Marco Rubio (R)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Sheet1!$B$5:$L$5</c:f>
              <c:numCache>
                <c:formatCode>0%</c:formatCode>
                <c:ptCount val="11"/>
                <c:pt idx="0">
                  <c:v>2.968288728617818E-2</c:v>
                </c:pt>
                <c:pt idx="1">
                  <c:v>6.4968311320519848E-2</c:v>
                </c:pt>
                <c:pt idx="2">
                  <c:v>8.1659612301635293E-2</c:v>
                </c:pt>
                <c:pt idx="3">
                  <c:v>0.10223979335737329</c:v>
                </c:pt>
                <c:pt idx="4">
                  <c:v>5.6261781045377317E-2</c:v>
                </c:pt>
                <c:pt idx="5">
                  <c:v>0.19049679650934651</c:v>
                </c:pt>
                <c:pt idx="6">
                  <c:v>0.13971897865717839</c:v>
                </c:pt>
                <c:pt idx="7">
                  <c:v>8.4997542327491057E-2</c:v>
                </c:pt>
                <c:pt idx="8">
                  <c:v>7.2205740648606576E-2</c:v>
                </c:pt>
                <c:pt idx="9">
                  <c:v>0.10223622349391299</c:v>
                </c:pt>
                <c:pt idx="10">
                  <c:v>0.1861376106566939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D4-4476-8D59-581EA88E73F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The Republican Party</c:v>
                </c:pt>
                <c:pt idx="4">
                  <c:v>Joe Biden (D)</c:v>
                </c:pt>
                <c:pt idx="5">
                  <c:v>US Supreme Court</c:v>
                </c:pt>
                <c:pt idx="6">
                  <c:v>The Democratic Party</c:v>
                </c:pt>
                <c:pt idx="7">
                  <c:v>Kamala Harris (D)</c:v>
                </c:pt>
                <c:pt idx="8">
                  <c:v>Marco Rubio (R)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Sheet1!$B$6:$L$6</c:f>
              <c:numCache>
                <c:formatCode>0%</c:formatCode>
                <c:ptCount val="11"/>
                <c:pt idx="0">
                  <c:v>0.38799300430866163</c:v>
                </c:pt>
                <c:pt idx="1">
                  <c:v>0.32980286886447391</c:v>
                </c:pt>
                <c:pt idx="2">
                  <c:v>0.29370924085163291</c:v>
                </c:pt>
                <c:pt idx="3">
                  <c:v>0.28518921693961458</c:v>
                </c:pt>
                <c:pt idx="4">
                  <c:v>0.49493989725975251</c:v>
                </c:pt>
                <c:pt idx="5">
                  <c:v>0.15231145132682941</c:v>
                </c:pt>
                <c:pt idx="6">
                  <c:v>0.40684341242062222</c:v>
                </c:pt>
                <c:pt idx="7">
                  <c:v>0.47475037599001713</c:v>
                </c:pt>
                <c:pt idx="8">
                  <c:v>0.29456639667346107</c:v>
                </c:pt>
                <c:pt idx="9">
                  <c:v>0.24441237832996099</c:v>
                </c:pt>
                <c:pt idx="10">
                  <c:v>0.24660897743951399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D4-4476-8D59-581EA88E73F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The Republican Party</c:v>
                </c:pt>
                <c:pt idx="4">
                  <c:v>Joe Biden (D)</c:v>
                </c:pt>
                <c:pt idx="5">
                  <c:v>US Supreme Court</c:v>
                </c:pt>
                <c:pt idx="6">
                  <c:v>The Democratic Party</c:v>
                </c:pt>
                <c:pt idx="7">
                  <c:v>Kamala Harris (D)</c:v>
                </c:pt>
                <c:pt idx="8">
                  <c:v>Marco Rubio (R)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Sheet1!$B$7:$L$7</c:f>
              <c:numCache>
                <c:formatCode>0%</c:formatCode>
                <c:ptCount val="11"/>
                <c:pt idx="0">
                  <c:v>6.1491578470925087E-3</c:v>
                </c:pt>
                <c:pt idx="1">
                  <c:v>1.5784598258844929E-2</c:v>
                </c:pt>
                <c:pt idx="2">
                  <c:v>1.6547828904610842E-2</c:v>
                </c:pt>
                <c:pt idx="3">
                  <c:v>1.445640094290466E-2</c:v>
                </c:pt>
                <c:pt idx="4">
                  <c:v>2.3854119908273241E-2</c:v>
                </c:pt>
                <c:pt idx="5">
                  <c:v>1.42674327651861E-2</c:v>
                </c:pt>
                <c:pt idx="6">
                  <c:v>2.4009693530346651E-2</c:v>
                </c:pt>
                <c:pt idx="7">
                  <c:v>2.4250036047121549E-2</c:v>
                </c:pt>
                <c:pt idx="8">
                  <c:v>2.94425322559623E-2</c:v>
                </c:pt>
                <c:pt idx="9">
                  <c:v>0.16250944659557029</c:v>
                </c:pt>
                <c:pt idx="10">
                  <c:v>1.347116016270633E-2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D4-4476-8D59-581EA88E73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DD8-4B1C-A93B-838105A42A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DD8-4B1C-A93B-838105A42A9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DD8-4B1C-A93B-838105A42A9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DD8-4B1C-A93B-838105A42A9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DD8-4B1C-A93B-838105A42A9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DD8-4B1C-A93B-838105A42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0.14624399775471411</c:v>
                </c:pt>
                <c:pt idx="1">
                  <c:v>0.16471608365500279</c:v>
                </c:pt>
                <c:pt idx="2">
                  <c:v>0.12830214962695941</c:v>
                </c:pt>
                <c:pt idx="3">
                  <c:v>8.9461236410129111E-2</c:v>
                </c:pt>
                <c:pt idx="4">
                  <c:v>9.1591356433865581E-2</c:v>
                </c:pt>
                <c:pt idx="5">
                  <c:v>0.29389521947497588</c:v>
                </c:pt>
                <c:pt idx="6">
                  <c:v>0.18657471151812721</c:v>
                </c:pt>
                <c:pt idx="7">
                  <c:v>0.15697592087699769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9-4AE5-9832-E11F2B2AA95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0.20845711624254371</c:v>
                </c:pt>
                <c:pt idx="1">
                  <c:v>0.15435891563836271</c:v>
                </c:pt>
                <c:pt idx="2">
                  <c:v>0.1665125199015364</c:v>
                </c:pt>
                <c:pt idx="3">
                  <c:v>0.20253159858379291</c:v>
                </c:pt>
                <c:pt idx="4">
                  <c:v>0.19341958927853731</c:v>
                </c:pt>
                <c:pt idx="5">
                  <c:v>0.16755277159232301</c:v>
                </c:pt>
                <c:pt idx="6">
                  <c:v>0.25117469061756209</c:v>
                </c:pt>
                <c:pt idx="7">
                  <c:v>0.22438917456416549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99-4AE5-9832-E11F2B2AA95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8.228127841896736E-2</c:v>
                </c:pt>
                <c:pt idx="1">
                  <c:v>0.1330524577481344</c:v>
                </c:pt>
                <c:pt idx="2">
                  <c:v>0.27442530898111611</c:v>
                </c:pt>
                <c:pt idx="3">
                  <c:v>0.22338328985325831</c:v>
                </c:pt>
                <c:pt idx="4">
                  <c:v>0.26416919558349122</c:v>
                </c:pt>
                <c:pt idx="5">
                  <c:v>9.5077052335244924E-2</c:v>
                </c:pt>
                <c:pt idx="6">
                  <c:v>0.16850320666208241</c:v>
                </c:pt>
                <c:pt idx="7">
                  <c:v>0.19124975922046419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99-4AE5-9832-E11F2B2AA95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0.15156047238319259</c:v>
                </c:pt>
                <c:pt idx="1">
                  <c:v>0.1187486148021126</c:v>
                </c:pt>
                <c:pt idx="2">
                  <c:v>0.17892713851245759</c:v>
                </c:pt>
                <c:pt idx="3">
                  <c:v>0.2155885019139169</c:v>
                </c:pt>
                <c:pt idx="4">
                  <c:v>0.2177911189569357</c:v>
                </c:pt>
                <c:pt idx="5">
                  <c:v>7.5786564311021126E-2</c:v>
                </c:pt>
                <c:pt idx="6">
                  <c:v>9.377253487036899E-2</c:v>
                </c:pt>
                <c:pt idx="7">
                  <c:v>9.8203698515837851E-2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99-4AE5-9832-E11F2B2AA95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0.3771519754832291</c:v>
                </c:pt>
                <c:pt idx="1">
                  <c:v>0.39089766523495462</c:v>
                </c:pt>
                <c:pt idx="2">
                  <c:v>0.2093053455271339</c:v>
                </c:pt>
                <c:pt idx="3">
                  <c:v>0.22318361004272699</c:v>
                </c:pt>
                <c:pt idx="4">
                  <c:v>0.1745679403248224</c:v>
                </c:pt>
                <c:pt idx="5">
                  <c:v>0.33433717814521041</c:v>
                </c:pt>
                <c:pt idx="6">
                  <c:v>0.23223386105482921</c:v>
                </c:pt>
                <c:pt idx="7">
                  <c:v>0.27672200243318062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99-4AE5-9832-E11F2B2AA95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3.4305159717353498E-2</c:v>
                </c:pt>
                <c:pt idx="1">
                  <c:v>3.8226262921433191E-2</c:v>
                </c:pt>
                <c:pt idx="2">
                  <c:v>4.2527537450796807E-2</c:v>
                </c:pt>
                <c:pt idx="3">
                  <c:v>4.5851763196175892E-2</c:v>
                </c:pt>
                <c:pt idx="4">
                  <c:v>5.846079942234806E-2</c:v>
                </c:pt>
                <c:pt idx="5">
                  <c:v>3.3351214141224897E-2</c:v>
                </c:pt>
                <c:pt idx="6">
                  <c:v>6.7740995277030244E-2</c:v>
                </c:pt>
                <c:pt idx="7">
                  <c:v>5.2459444389354293E-2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99-4AE5-9832-E11F2B2AA9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0.1687102537092314</c:v>
                </c:pt>
                <c:pt idx="1">
                  <c:v>0.1545554781054955</c:v>
                </c:pt>
                <c:pt idx="2">
                  <c:v>0.15142783612498309</c:v>
                </c:pt>
                <c:pt idx="3">
                  <c:v>7.1980620298465206E-2</c:v>
                </c:pt>
                <c:pt idx="4">
                  <c:v>6.377321153596692E-2</c:v>
                </c:pt>
                <c:pt idx="5">
                  <c:v>0.40558355786832129</c:v>
                </c:pt>
                <c:pt idx="6">
                  <c:v>0.25118934697610529</c:v>
                </c:pt>
                <c:pt idx="7">
                  <c:v>0.27439338784767803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B-4199-A16D-6EAB9CCAC27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0.20747715997386981</c:v>
                </c:pt>
                <c:pt idx="1">
                  <c:v>0.18790787436875411</c:v>
                </c:pt>
                <c:pt idx="2">
                  <c:v>0.22730373279091759</c:v>
                </c:pt>
                <c:pt idx="3">
                  <c:v>0.1716666927171327</c:v>
                </c:pt>
                <c:pt idx="4">
                  <c:v>0.20744078227735899</c:v>
                </c:pt>
                <c:pt idx="5">
                  <c:v>0.15982155151390129</c:v>
                </c:pt>
                <c:pt idx="6">
                  <c:v>0.27670580009276591</c:v>
                </c:pt>
                <c:pt idx="7">
                  <c:v>0.24320402621671949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DB-4199-A16D-6EAB9CCAC27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3.491201039874197E-2</c:v>
                </c:pt>
                <c:pt idx="1">
                  <c:v>8.3875259762664786E-2</c:v>
                </c:pt>
                <c:pt idx="2">
                  <c:v>0.1776083669085527</c:v>
                </c:pt>
                <c:pt idx="3">
                  <c:v>0.20484094196915151</c:v>
                </c:pt>
                <c:pt idx="4">
                  <c:v>0.23483634270396159</c:v>
                </c:pt>
                <c:pt idx="5">
                  <c:v>1.7205719837241389E-2</c:v>
                </c:pt>
                <c:pt idx="6">
                  <c:v>8.307740249819022E-2</c:v>
                </c:pt>
                <c:pt idx="7">
                  <c:v>9.0963205906422623E-2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DB-4199-A16D-6EAB9CCAC27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4.7081101230188632E-2</c:v>
                </c:pt>
                <c:pt idx="1">
                  <c:v>3.3127568791278442E-2</c:v>
                </c:pt>
                <c:pt idx="2">
                  <c:v>0.19959005340247571</c:v>
                </c:pt>
                <c:pt idx="3">
                  <c:v>0.25507005252153597</c:v>
                </c:pt>
                <c:pt idx="4">
                  <c:v>0.24332510900710341</c:v>
                </c:pt>
                <c:pt idx="5">
                  <c:v>5.4125547721529041E-2</c:v>
                </c:pt>
                <c:pt idx="6">
                  <c:v>6.249239209472239E-2</c:v>
                </c:pt>
                <c:pt idx="7">
                  <c:v>7.9014652456833354E-2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DB-4199-A16D-6EAB9CCAC27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0.53344265664985713</c:v>
                </c:pt>
                <c:pt idx="1">
                  <c:v>0.52880665512221026</c:v>
                </c:pt>
                <c:pt idx="2">
                  <c:v>0.21322505687836621</c:v>
                </c:pt>
                <c:pt idx="3">
                  <c:v>0.25797620493463719</c:v>
                </c:pt>
                <c:pt idx="4">
                  <c:v>0.20287517144271211</c:v>
                </c:pt>
                <c:pt idx="5">
                  <c:v>0.34965718411835639</c:v>
                </c:pt>
                <c:pt idx="6">
                  <c:v>0.28601229116295612</c:v>
                </c:pt>
                <c:pt idx="7">
                  <c:v>0.25945288372005648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DB-4199-A16D-6EAB9CCAC27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8.3768180381109288E-3</c:v>
                </c:pt>
                <c:pt idx="1">
                  <c:v>1.1727163849596911E-2</c:v>
                </c:pt>
                <c:pt idx="2">
                  <c:v>3.0844953894704291E-2</c:v>
                </c:pt>
                <c:pt idx="3">
                  <c:v>3.8465487559077027E-2</c:v>
                </c:pt>
                <c:pt idx="4">
                  <c:v>4.7749383032896602E-2</c:v>
                </c:pt>
                <c:pt idx="5">
                  <c:v>1.360643894065049E-2</c:v>
                </c:pt>
                <c:pt idx="6">
                  <c:v>4.0522767175259662E-2</c:v>
                </c:pt>
                <c:pt idx="7">
                  <c:v>5.2971843852289681E-2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DB-4199-A16D-6EAB9CCAC2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A3-441F-B4F2-29513C2DCFA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A3-441F-B4F2-29513C2DCFAE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A3-441F-B4F2-29513C2DCFAE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Unsure/I 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0.38087627950869801</c:v>
                </c:pt>
                <c:pt idx="1">
                  <c:v>0.49640373778534408</c:v>
                </c:pt>
                <c:pt idx="2">
                  <c:v>0.12271998270595801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A3-441F-B4F2-29513C2DC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431196375483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478626856629544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- No EO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9F-4C27-9FF2-D10E43FF8100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9F-4C27-9FF2-D10E43FF8100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9F-4C27-9FF2-D10E43FF8100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Unsure/I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0.46610631999007263</c:v>
                </c:pt>
                <c:pt idx="1">
                  <c:v>0.39936991101407898</c:v>
                </c:pt>
                <c:pt idx="2">
                  <c:v>0.13452376899584881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9F-4C27-9FF2-D10E43FF8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8.0662991843565082E-2</c:v>
                </c:pt>
                <c:pt idx="1">
                  <c:v>5.7931409763042473E-2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0-425D-AFCF-C1D9587CA7B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0.24193682630643179</c:v>
                </c:pt>
                <c:pt idx="1">
                  <c:v>0.34536626139418242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30-425D-AFCF-C1D9587CA7B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0.3688575737473514</c:v>
                </c:pt>
                <c:pt idx="1">
                  <c:v>0.35801069869583818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30-425D-AFCF-C1D9587CA7B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0.30854260810265199</c:v>
                </c:pt>
                <c:pt idx="1">
                  <c:v>0.2386916301469367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30-425D-AFCF-C1D9587CA7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</a:t>
            </a:r>
            <a:r>
              <a:rPr lang="en-US" sz="1600" u="sng" baseline="0" dirty="0">
                <a:solidFill>
                  <a:schemeClr val="tx1"/>
                </a:solidFill>
              </a:rPr>
              <a:t>l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0.28846078378819728</c:v>
                </c:pt>
                <c:pt idx="1">
                  <c:v>0.30345085208123262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0.13871785272916831</c:v>
                </c:pt>
                <c:pt idx="1">
                  <c:v>7.5448890103331334E-2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0.1346789709178452</c:v>
                </c:pt>
                <c:pt idx="1">
                  <c:v>6.8482583001057529E-2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0.33933665047714578</c:v>
                </c:pt>
                <c:pt idx="1">
                  <c:v>0.47507303615418101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4.7850596637355407E-2</c:v>
                </c:pt>
                <c:pt idx="1">
                  <c:v>4.8277949613812508E-2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5.0955145450288321E-2</c:v>
                </c:pt>
                <c:pt idx="1">
                  <c:v>2.9266689046384829E-2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Get much better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0.11285506451601519</c:v>
                </c:pt>
                <c:pt idx="1">
                  <c:v>6.5170847092918427E-2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2-494B-8B1E-1354E7A278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Get somewhat better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0.1180234770753836</c:v>
                </c:pt>
                <c:pt idx="1">
                  <c:v>0.19529753839207051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2-494B-8B1E-1354E7A278D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Stay about the same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0.37089759063506522</c:v>
                </c:pt>
                <c:pt idx="1">
                  <c:v>0.42065047317005583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B2-494B-8B1E-1354E7A278D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Get somewhat worse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0.22814138657459521</c:v>
                </c:pt>
                <c:pt idx="1">
                  <c:v>0.1721756397909413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B2-494B-8B1E-1354E7A278D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Get much worse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0.10745613424466061</c:v>
                </c:pt>
                <c:pt idx="1">
                  <c:v>8.9205818791298672E-2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B2-494B-8B1E-1354E7A278D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6.2626346954280848E-2</c:v>
                </c:pt>
                <c:pt idx="1">
                  <c:v>5.7499682762715151E-2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B2-494B-8B1E-1354E7A278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Know all that I need 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0.47201785475906383</c:v>
                </c:pt>
                <c:pt idx="1">
                  <c:v>0.55257441733116441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0.24138184744186919</c:v>
                </c:pt>
                <c:pt idx="1">
                  <c:v>0.23325326553966519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0.24771628775731011</c:v>
                </c:pt>
                <c:pt idx="1">
                  <c:v>0.1728480624444981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2.4929418828378298E-2</c:v>
                </c:pt>
                <c:pt idx="1">
                  <c:v>2.703332301100303E-2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Do not know anything at 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1.3954591213378959E-2</c:v>
                </c:pt>
                <c:pt idx="1">
                  <c:v>1.429093167366932E-2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Know all that I need 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0.45611479359019558</c:v>
                </c:pt>
                <c:pt idx="1">
                  <c:v>0.52153627426707427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0.25207824020356762</c:v>
                </c:pt>
                <c:pt idx="1">
                  <c:v>0.2658632725770434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0.23294124138713651</c:v>
                </c:pt>
                <c:pt idx="1">
                  <c:v>0.16696405894735269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3.665213505313316E-2</c:v>
                </c:pt>
                <c:pt idx="1">
                  <c:v>2.71386684958142E-2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Do not know anything at 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2.2213589765967511E-2</c:v>
                </c:pt>
                <c:pt idx="1">
                  <c:v>1.8497725712715501E-2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Yes, frequently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0.29813140694752638</c:v>
                </c:pt>
                <c:pt idx="1">
                  <c:v>0.30226684912435559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Yes, occasionally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0.32695178562516519</c:v>
                </c:pt>
                <c:pt idx="1">
                  <c:v>0.37410570644687691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Yes, rarely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0.17074018698496701</c:v>
                </c:pt>
                <c:pt idx="1">
                  <c:v>0.13023490455295089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No, never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0.16646881494772089</c:v>
                </c:pt>
                <c:pt idx="1">
                  <c:v>0.1475306098401008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Unsure/I don't know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3.7707805494620647E-2</c:v>
                </c:pt>
                <c:pt idx="1">
                  <c:v>4.5861930035715523E-2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 will vote early and in-person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0.41880480899099609</c:v>
                </c:pt>
                <c:pt idx="1">
                  <c:v>0.29239790678790539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1-45BA-B58A-B397F59B3D1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 will vote by mail-in ballot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0.25042007277737388</c:v>
                </c:pt>
                <c:pt idx="1">
                  <c:v>0.32151066282165269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71-45BA-B58A-B397F59B3D1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 will vote in person on election day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0.30206389067298262</c:v>
                </c:pt>
                <c:pt idx="1">
                  <c:v>0.35427139684393077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71-45BA-B58A-B397F59B3D1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Not sure/I don't know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2.8711227558647839E-2</c:v>
                </c:pt>
                <c:pt idx="1">
                  <c:v>3.1820033546510758E-2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71-45BA-B58A-B397F59B3D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Heard of, and familiar</c:v>
                </c:pt>
                <c:pt idx="1">
                  <c:v>Heard of, but unfamiliar</c:v>
                </c:pt>
                <c:pt idx="2">
                  <c:v>Have not heard of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0.21468293882008421</c:v>
                </c:pt>
                <c:pt idx="1">
                  <c:v>0.32868074908314798</c:v>
                </c:pt>
                <c:pt idx="2">
                  <c:v>0.45663631209676819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than once a week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0.15560897722933331</c:v>
                </c:pt>
                <c:pt idx="1">
                  <c:v>5.5631546265501361E-2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E-4093-A6A6-66457D2B7B1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Once a week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0.25148259834176889</c:v>
                </c:pt>
                <c:pt idx="1">
                  <c:v>0.1913499316501357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3E-4093-A6A6-66457D2B7B1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Once or twice a month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8.0864417394542448E-2</c:v>
                </c:pt>
                <c:pt idx="1">
                  <c:v>8.639254652905895E-2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3E-4093-A6A6-66457D2B7B1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 few times a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0.13935812521582649</c:v>
                </c:pt>
                <c:pt idx="1">
                  <c:v>0.17083508596242669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3E-4093-A6A6-66457D2B7B1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Seldom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0.16370850168138251</c:v>
                </c:pt>
                <c:pt idx="1">
                  <c:v>0.2549613228634261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3E-4093-A6A6-66457D2B7B1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0.20897738013714651</c:v>
                </c:pt>
                <c:pt idx="1">
                  <c:v>0.24082956672945091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3E-4093-A6A6-66457D2B7B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Spanish</c:v>
                </c:pt>
                <c:pt idx="1">
                  <c:v>English</c:v>
                </c:pt>
                <c:pt idx="2">
                  <c:v>No preference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6.3160397089282963E-2</c:v>
                </c:pt>
                <c:pt idx="1">
                  <c:v>0.77847562698985751</c:v>
                </c:pt>
                <c:pt idx="2">
                  <c:v>0.15836397592085999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Presidential Matchup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68014535176275E-2"/>
          <c:y val="0.15667667528299226"/>
          <c:w val="0.85737801003882586"/>
          <c:h val="0.73714069891773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60-48FB-AC09-B4B2F1C4578B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60-48FB-AC09-B4B2F1C4578B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60-48FB-AC09-B4B2F1C4578B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60-48FB-AC09-B4B2F1C4578B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60-48FB-AC09-B4B2F1C4578B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060-48FB-AC09-B4B2F1C4578B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060-48FB-AC09-B4B2F1C4578B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060-48FB-AC09-B4B2F1C4578B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060-48FB-AC09-B4B2F1C4578B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060-48FB-AC09-B4B2F1C4578B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060-48FB-AC09-B4B2F1C4578B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060-48FB-AC09-B4B2F1C457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Sheet1!$B$2:$R$2</c:f>
              <c:numCache>
                <c:formatCode>0%</c:formatCode>
                <c:ptCount val="17"/>
                <c:pt idx="0">
                  <c:v>0.28433775934026018</c:v>
                </c:pt>
                <c:pt idx="1">
                  <c:v>0.40927281478534999</c:v>
                </c:pt>
                <c:pt idx="3">
                  <c:v>0.28817024805318842</c:v>
                </c:pt>
                <c:pt idx="4">
                  <c:v>0.2786019406932041</c:v>
                </c:pt>
                <c:pt idx="6">
                  <c:v>0.1713425714113849</c:v>
                </c:pt>
                <c:pt idx="7">
                  <c:v>0.33470669153067623</c:v>
                </c:pt>
                <c:pt idx="9">
                  <c:v>0.3365458821804484</c:v>
                </c:pt>
                <c:pt idx="10">
                  <c:v>0.34123756773821812</c:v>
                </c:pt>
                <c:pt idx="12">
                  <c:v>0.33254705930254841</c:v>
                </c:pt>
                <c:pt idx="13">
                  <c:v>0.27062198712064811</c:v>
                </c:pt>
                <c:pt idx="15">
                  <c:v>0.26846768798004439</c:v>
                </c:pt>
                <c:pt idx="16">
                  <c:v>0.28911713925338112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060-48FB-AC09-B4B2F1C4578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6060-48FB-AC09-B4B2F1C4578B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6060-48FB-AC09-B4B2F1C4578B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6060-48FB-AC09-B4B2F1C4578B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6060-48FB-AC09-B4B2F1C4578B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6060-48FB-AC09-B4B2F1C4578B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6060-48FB-AC09-B4B2F1C4578B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6060-48FB-AC09-B4B2F1C4578B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6060-48FB-AC09-B4B2F1C4578B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6060-48FB-AC09-B4B2F1C4578B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6060-48FB-AC09-B4B2F1C4578B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6060-48FB-AC09-B4B2F1C4578B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6060-48FB-AC09-B4B2F1C457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Sheet1!$B$3:$R$3</c:f>
              <c:numCache>
                <c:formatCode>0%</c:formatCode>
                <c:ptCount val="17"/>
                <c:pt idx="0">
                  <c:v>0.10052180057080271</c:v>
                </c:pt>
                <c:pt idx="1">
                  <c:v>0.1454838813803441</c:v>
                </c:pt>
                <c:pt idx="3">
                  <c:v>0.1737024480403021</c:v>
                </c:pt>
                <c:pt idx="4">
                  <c:v>0.1257560920306347</c:v>
                </c:pt>
                <c:pt idx="6">
                  <c:v>0.15993887131119661</c:v>
                </c:pt>
                <c:pt idx="7">
                  <c:v>0.23484557876717779</c:v>
                </c:pt>
                <c:pt idx="9">
                  <c:v>0.1300051619717513</c:v>
                </c:pt>
                <c:pt idx="10">
                  <c:v>9.3553674550131236E-2</c:v>
                </c:pt>
                <c:pt idx="12">
                  <c:v>0.14533350588905389</c:v>
                </c:pt>
                <c:pt idx="13">
                  <c:v>0.15082413826296079</c:v>
                </c:pt>
                <c:pt idx="15">
                  <c:v>0.182871287017044</c:v>
                </c:pt>
                <c:pt idx="16">
                  <c:v>0.17977486378466029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6060-48FB-AC09-B4B2F1C4578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Votes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Sheet1!$B$4:$R$4</c:f>
              <c:numCache>
                <c:formatCode>0%</c:formatCode>
                <c:ptCount val="17"/>
                <c:pt idx="0">
                  <c:v>0.38485955991106269</c:v>
                </c:pt>
                <c:pt idx="1">
                  <c:v>0.55475669616569423</c:v>
                </c:pt>
                <c:pt idx="3">
                  <c:v>0.46187269609349069</c:v>
                </c:pt>
                <c:pt idx="4">
                  <c:v>0.40435803272383891</c:v>
                </c:pt>
                <c:pt idx="6">
                  <c:v>0.33128144272258159</c:v>
                </c:pt>
                <c:pt idx="7">
                  <c:v>0.56955227029785427</c:v>
                </c:pt>
                <c:pt idx="9">
                  <c:v>0.46655104415219978</c:v>
                </c:pt>
                <c:pt idx="10">
                  <c:v>0.43479124228834942</c:v>
                </c:pt>
                <c:pt idx="12">
                  <c:v>0.47788056519160238</c:v>
                </c:pt>
                <c:pt idx="13">
                  <c:v>0.42144612538360898</c:v>
                </c:pt>
                <c:pt idx="15">
                  <c:v>0.45133897499708819</c:v>
                </c:pt>
                <c:pt idx="16">
                  <c:v>0.46889200303804152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6060-48FB-AC09-B4B2F1C45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4370927"/>
        <c:axId val="1094380047"/>
      </c:barChart>
      <c:catAx>
        <c:axId val="109437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380047"/>
        <c:crosses val="autoZero"/>
        <c:auto val="1"/>
        <c:lblAlgn val="ctr"/>
        <c:lblOffset val="100"/>
        <c:noMultiLvlLbl val="0"/>
      </c:catAx>
      <c:valAx>
        <c:axId val="10943800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3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Voting Trump: Favor Trump or Oppose Biden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Donald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0.74493487973907513</c:v>
                </c:pt>
                <c:pt idx="1">
                  <c:v>0.69337791930069781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C-41DF-9C22-03C3228D33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Donald Trump and in opposition to Joe Biden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0.19050909323069071</c:v>
                </c:pt>
                <c:pt idx="1">
                  <c:v>0.1947413160168914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CC-41DF-9C22-03C3228D33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Joe Biden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6.4556027030233942E-2</c:v>
                </c:pt>
                <c:pt idx="1">
                  <c:v>0.11188076468241021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CC-41DF-9C22-03C3228D33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Voting Biden: Favor Biden or Oppose Trump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Joe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0.55190334712447864</c:v>
                </c:pt>
                <c:pt idx="1">
                  <c:v>0.46178387473289662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7D-4191-870F-38241963B0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Joe Biden and in opposition to Donald Trump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0.23358490099772289</c:v>
                </c:pt>
                <c:pt idx="1">
                  <c:v>0.25465969993325482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7D-4191-870F-38241963B0A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Donald Trump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0.2145117518777977</c:v>
                </c:pt>
                <c:pt idx="1">
                  <c:v>0.28355642533384767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7D-4191-870F-38241963B0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Completely certain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0.66532808794349851</c:v>
                </c:pt>
                <c:pt idx="1">
                  <c:v>0.75441704040013036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0.170255138482936</c:v>
                </c:pt>
                <c:pt idx="1">
                  <c:v>0.16821795693844349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BD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0.1194337809843071</c:v>
                </c:pt>
                <c:pt idx="1">
                  <c:v>6.9794207003689518E-2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2.0086924554291619E-2</c:v>
                </c:pt>
                <c:pt idx="1">
                  <c:v>3.6748625021878218E-3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Not certain at all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2.4896068034967259E-2</c:v>
                </c:pt>
                <c:pt idx="1">
                  <c:v>3.8959331555496082E-3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</a:t>
            </a:r>
            <a:r>
              <a:rPr lang="en-US" sz="1600" u="sng" baseline="0" dirty="0">
                <a:solidFill>
                  <a:schemeClr val="tx1"/>
                </a:solidFill>
              </a:rPr>
              <a:t>l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0.28262003384038992</c:v>
                </c:pt>
                <c:pt idx="1">
                  <c:v>0.29111103332703447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7.7523671454748921E-2</c:v>
                </c:pt>
                <c:pt idx="1">
                  <c:v>6.8026657522046785E-2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Definitely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0.30681861835975982</c:v>
                </c:pt>
                <c:pt idx="1">
                  <c:v>0.45214412161858342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Probably 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0.10084270886575469</c:v>
                </c:pt>
                <c:pt idx="1">
                  <c:v>6.8506461785520584E-2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Definitely Kennedy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6.6025520253929187E-2</c:v>
                </c:pt>
                <c:pt idx="1">
                  <c:v>3.3561045148850048E-2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Probably Kennedy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0.1160267325442403</c:v>
                </c:pt>
                <c:pt idx="1">
                  <c:v>4.5113137178868681E-2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5.1344024783212252E-3</c:v>
                </c:pt>
                <c:pt idx="1">
                  <c:v>1.283972417491042E-2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32-481B-A535-205F4F49441F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Unsure/I don't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Sheet1!$B$9:$C$9</c:f>
              <c:numCache>
                <c:formatCode>0%</c:formatCode>
                <c:ptCount val="2"/>
                <c:pt idx="0">
                  <c:v>4.500831220285606E-2</c:v>
                </c:pt>
                <c:pt idx="1">
                  <c:v>2.86978192441854E-2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32-481B-A535-205F4F4944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7FC-4FB6-B4E9-DF6AB6BEC9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7FC-4FB6-B4E9-DF6AB6BEC98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7FC-4FB6-B4E9-DF6AB6BEC98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7FC-4FB6-B4E9-DF6AB6BEC98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7FC-4FB6-B4E9-DF6AB6BEC98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7FC-4FB6-B4E9-DF6AB6BEC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26%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Non-Hispanic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0.30688</cdr:y>
    </cdr:from>
    <cdr:to>
      <cdr:x>0.89317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2337244" y="891248"/>
          <a:ext cx="1513685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26%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38%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Non-Hispanic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0.30688</cdr:y>
    </cdr:from>
    <cdr:to>
      <cdr:x>0.89317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2337244" y="891248"/>
          <a:ext cx="1513685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47%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21%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rgbClr val="595959"/>
              </a:solidFill>
              <a:latin typeface="+mj-lt"/>
            </a:rPr>
            <a:t>78%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0832E6-4AD4-44E9-B51D-654A61DA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5A675-90A7-8ABF-8655-8D1564F87E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1DD74-8E6E-B846-A7F2-8EE5EE7DE93C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5C44D-4D44-D1EE-9314-71DDAA2B40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B4E50-EDFE-06C1-DA9E-5A56B4A198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B08A1-29D1-AA45-AB17-F0B22E28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4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F2F36-198F-3048-96E2-D082D36238B2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1C792-EE01-FD43-8343-11F4C5A0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1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37% of Hispanics rent / 61% own / 3% live rent-free  vs 27% NH rent / 71% own / 2% live rent-free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9834D-4B87-497C-AB4C-D7F4242DA2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85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1C792-EE01-FD43-8343-11F4C5A0214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4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1C792-EE01-FD43-8343-11F4C5A0214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0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 (light)">
    <p:bg>
      <p:bgPr>
        <a:solidFill>
          <a:srgbClr val="F2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71F198-A188-B4CA-7947-400CFF0D8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954" y="2858014"/>
            <a:ext cx="4724045" cy="769441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55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03D00E-31F6-A57C-E6D8-A7529742C1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70838"/>
            <a:ext cx="4719799" cy="307777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THIS IS A SAMPLE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DC2304-E235-4D5E-019C-33530B879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170" y="1698170"/>
            <a:ext cx="5159830" cy="51598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B83F6-E248-7952-A93F-19835B54B170}"/>
              </a:ext>
            </a:extLst>
          </p:cNvPr>
          <p:cNvCxnSpPr>
            <a:cxnSpLocks/>
          </p:cNvCxnSpPr>
          <p:nvPr userDrawn="1"/>
        </p:nvCxnSpPr>
        <p:spPr>
          <a:xfrm>
            <a:off x="457200" y="2121794"/>
            <a:ext cx="10262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F50215A-D3EF-42D1-50A4-C6743ED120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270625"/>
            <a:ext cx="23050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8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 (light)">
    <p:bg>
      <p:bgPr>
        <a:solidFill>
          <a:srgbClr val="F2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71F198-A188-B4CA-7947-400CFF0D8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954" y="2858014"/>
            <a:ext cx="4724045" cy="769441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55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03D00E-31F6-A57C-E6D8-A7529742C1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70838"/>
            <a:ext cx="4719799" cy="307777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THIS IS A SAMPLE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DC2304-E235-4D5E-019C-33530B879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170" y="1698170"/>
            <a:ext cx="5159830" cy="51598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B83F6-E248-7952-A93F-19835B54B170}"/>
              </a:ext>
            </a:extLst>
          </p:cNvPr>
          <p:cNvCxnSpPr>
            <a:cxnSpLocks/>
          </p:cNvCxnSpPr>
          <p:nvPr userDrawn="1"/>
        </p:nvCxnSpPr>
        <p:spPr>
          <a:xfrm>
            <a:off x="457200" y="2121794"/>
            <a:ext cx="10262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AA999ED-AF2C-2586-83FF-4CFAA94774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3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89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D027CB0-A8DA-B5ED-C30E-2CB3D7CE1B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65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Dem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9F6EEEB-9A75-72EF-3F6C-7DD3235BD2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1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Rep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A678EA-05B3-0B5C-7084-FECFD10267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9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Statement D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4BD5F07-7182-479C-8CA3-9AE356C5E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2BDAC9F-1B4E-F514-5889-7F21062E2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C3CAF9F-386B-32AA-CC9C-E30206DC03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46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stered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2408D4B-C403-DAA5-4FE2-683FDADD8D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1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2FD1D2F-14FF-D6B7-D103-22A41E7F5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330533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itle Placeholder 3">
            <a:extLst>
              <a:ext uri="{FF2B5EF4-FFF2-40B4-BE49-F238E27FC236}">
                <a16:creationId xmlns:a16="http://schemas.microsoft.com/office/drawing/2014/main" id="{3397CDDD-02D8-14E1-A05F-621CA4D64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4713"/>
            <a:ext cx="2216331" cy="1089529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11B8AC-D426-C8EF-9EC2-4EFA9022D22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6344" y="4670465"/>
            <a:ext cx="3401568" cy="676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2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EB7A7C-71C3-5609-202B-2047AF5E0D6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422740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4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B8EA651-6022-6A61-C22E-F6753D1A4DD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331701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3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44BBB4-5670-2B49-4F7C-A7E09FAE9A9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6344" y="5362271"/>
            <a:ext cx="34015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A200382-AEE0-448C-A0CB-20C826B489E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22740" y="5345836"/>
            <a:ext cx="34030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BC49008-25F3-0494-6217-B0BEE5522267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331701" y="5345836"/>
            <a:ext cx="34143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06DD49C-13A5-D82F-8C95-898E412435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344" y="4393466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3FDA5CC-62CA-1C6E-3160-1CA14D8EB2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2740" y="4390599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A6DAAC8-3F9B-B42B-0672-A9A2A2F72F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1701" y="4387732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4E37F-2476-132C-D435-1692C5761E48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54FA1B-EC4F-78CA-95E6-EA7D6752FA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29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F872A-6872-1FF2-7224-E8C6740A6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70000"/>
              </a:lnSpc>
              <a:buNone/>
              <a:defRPr sz="8000" b="1" i="0" cap="all" spc="-150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  <a:lvl2pPr marL="4572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2pPr>
            <a:lvl3pPr marL="9144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3pPr>
            <a:lvl4pPr marL="13716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4pPr>
            <a:lvl5pPr marL="18288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3" name="Picture 2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6FF04D96-8EA3-F941-E2F6-D1B73C924C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13500"/>
            <a:ext cx="19748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67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49C6DF-CA15-FBE9-7350-C9F2881A32E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904EC1-1640-291B-19BA-1041792EC2C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75C2550F-1D94-B71D-78A5-FAAEBF175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sp>
          <p:nvSpPr>
            <p:cNvPr id="4" name="Text Placeholder 5">
              <a:extLst>
                <a:ext uri="{FF2B5EF4-FFF2-40B4-BE49-F238E27FC236}">
                  <a16:creationId xmlns:a16="http://schemas.microsoft.com/office/drawing/2014/main" id="{E9195347-7BFB-75DD-6DD6-56A762D609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2250" y="2835419"/>
              <a:ext cx="7533860" cy="1508105"/>
            </a:xfrm>
            <a:prstGeom prst="rect">
              <a:avLst/>
            </a:prstGeom>
            <a:ln>
              <a:noFill/>
            </a:ln>
          </p:spPr>
          <p:txBody>
            <a:bodyPr anchor="ctr">
              <a:spAutoFit/>
            </a:bodyPr>
            <a:lstStyle>
              <a:lvl1pPr marL="0" indent="0" algn="l" defTabSz="326532" rtl="0" eaLnBrk="1" latinLnBrk="0" hangingPunct="1">
                <a:spcBef>
                  <a:spcPct val="20000"/>
                </a:spcBef>
                <a:buFont typeface="Arial"/>
                <a:buNone/>
                <a:defRPr sz="6000" b="1" i="0" kern="1200" spc="-150" baseline="0">
                  <a:solidFill>
                    <a:schemeClr val="bg1"/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lvl1pPr>
              <a:lvl2pPr marL="326532" indent="0" algn="l" defTabSz="326532" rtl="0" eaLnBrk="1" latinLnBrk="0" hangingPunct="1">
                <a:spcBef>
                  <a:spcPct val="20000"/>
                </a:spcBef>
                <a:buFontTx/>
                <a:buNone/>
                <a:defRPr sz="24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6331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□"/>
                <a:defRPr sz="23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42863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◇"/>
                <a:defRPr sz="2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9395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-"/>
                <a:defRPr sz="23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1795927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22460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48992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75524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26532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1500">
                  <a:solidFill>
                    <a:schemeClr val="tx1"/>
                  </a:solidFill>
                  <a:latin typeface="+mj-lt"/>
                </a:rPr>
                <a:t>Gracias</a:t>
              </a:r>
              <a:endParaRPr kumimoji="0" lang="en-US" sz="11500" u="none" strike="noStrike" kern="1200" cap="none" spc="-1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7798628-6681-78C9-558B-3E1CEB9247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3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26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AC495F-0EBF-D9F0-FEE0-10CBB673E189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Tampa – A18+ LV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June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1F1FCFB-802F-79F9-ED56-97489088BC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Dem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June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0F85C-DD5E-F47D-7473-58476930543D}"/>
              </a:ext>
            </a:extLst>
          </p:cNvPr>
          <p:cNvSpPr/>
          <p:nvPr userDrawn="1"/>
        </p:nvSpPr>
        <p:spPr>
          <a:xfrm>
            <a:off x="10699848" y="-2"/>
            <a:ext cx="1494651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Tampa – A18+ LV</a:t>
            </a:r>
          </a:p>
          <a:p>
            <a:pPr algn="ctr"/>
            <a:r>
              <a:rPr lang="en-US" sz="1200" dirty="0"/>
              <a:t>DEMOCRATS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69C68D1-8FCE-B5A4-E4AD-72F818FFD3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0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Rep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June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0F85C-DD5E-F47D-7473-58476930543D}"/>
              </a:ext>
            </a:extLst>
          </p:cNvPr>
          <p:cNvSpPr/>
          <p:nvPr userDrawn="1"/>
        </p:nvSpPr>
        <p:spPr>
          <a:xfrm>
            <a:off x="10699848" y="-2"/>
            <a:ext cx="1494651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Tampa – A18+ LV</a:t>
            </a:r>
          </a:p>
          <a:p>
            <a:pPr algn="ctr"/>
            <a:r>
              <a:rPr lang="en-US" sz="1200" dirty="0"/>
              <a:t>REPUBLICANS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024E46-BF71-A27E-2D83-DBB577CF64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1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Statement D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5 pt Scale: Agree = 4,5, Disagree = 1,2, Neutral = 3 (not reported), No opinion = 0 (Not reported)</a:t>
            </a: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Agree and Disagree above will not sum to 100%</a:t>
            </a: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June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4BD5F07-7182-479C-8CA3-9AE356C5E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2BDAC9F-1B4E-F514-5889-7F21062E2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02B571-A641-1E08-7BBA-A39A224F6706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Tampa – A18+ LV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D9EB49-ED6B-3A5B-63E3-719EBF28AE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6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stered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registered voters 18+
Source: Univision political tracker in collaboration with Media Predict as of June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79A0CE-1210-F744-8055-60543B382C8B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Tampa – A18+ RV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9880CB5-494F-C46D-7B49-C58A20761C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1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2FD1D2F-14FF-D6B7-D103-22A41E7F5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330533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itle Placeholder 3">
            <a:extLst>
              <a:ext uri="{FF2B5EF4-FFF2-40B4-BE49-F238E27FC236}">
                <a16:creationId xmlns:a16="http://schemas.microsoft.com/office/drawing/2014/main" id="{3397CDDD-02D8-14E1-A05F-621CA4D64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4713"/>
            <a:ext cx="2216331" cy="1089529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11B8AC-D426-C8EF-9EC2-4EFA9022D22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6344" y="4670465"/>
            <a:ext cx="3401568" cy="676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2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EB7A7C-71C3-5609-202B-2047AF5E0D6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422740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4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B8EA651-6022-6A61-C22E-F6753D1A4DD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331701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3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44BBB4-5670-2B49-4F7C-A7E09FAE9A9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6344" y="5362271"/>
            <a:ext cx="34015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A200382-AEE0-448C-A0CB-20C826B489E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22740" y="5345836"/>
            <a:ext cx="34030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BC49008-25F3-0494-6217-B0BEE5522267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331701" y="5345836"/>
            <a:ext cx="34143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06DD49C-13A5-D82F-8C95-898E412435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344" y="4393466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3FDA5CC-62CA-1C6E-3160-1CA14D8EB2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2740" y="4390599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A6DAAC8-3F9B-B42B-0672-A9A2A2F72F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1701" y="4387732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339FB-0A83-43D6-D452-026A72962D33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June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4E37F-2476-132C-D435-1692C5761E48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1DE4D6-2E10-9E2A-4CFA-E77C9D6578D4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Tampa – A18+ LV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3494CBF-E8B7-C492-086E-4A379518E9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0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F872A-6872-1FF2-7224-E8C6740A6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70000"/>
              </a:lnSpc>
              <a:buNone/>
              <a:defRPr sz="8000" b="1" i="0" cap="all" spc="-150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  <a:lvl2pPr marL="4572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2pPr>
            <a:lvl3pPr marL="9144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3pPr>
            <a:lvl4pPr marL="13716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4pPr>
            <a:lvl5pPr marL="18288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3" name="Picture 2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2F721C49-433F-204A-B9A7-21FEDC0793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13500"/>
            <a:ext cx="19748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6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49C6DF-CA15-FBE9-7350-C9F2881A32E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904EC1-1640-291B-19BA-1041792EC2C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75C2550F-1D94-B71D-78A5-FAAEBF175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sp>
          <p:nvSpPr>
            <p:cNvPr id="4" name="Text Placeholder 5">
              <a:extLst>
                <a:ext uri="{FF2B5EF4-FFF2-40B4-BE49-F238E27FC236}">
                  <a16:creationId xmlns:a16="http://schemas.microsoft.com/office/drawing/2014/main" id="{E9195347-7BFB-75DD-6DD6-56A762D609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2250" y="2835419"/>
              <a:ext cx="7533860" cy="1508105"/>
            </a:xfrm>
            <a:prstGeom prst="rect">
              <a:avLst/>
            </a:prstGeom>
            <a:ln>
              <a:noFill/>
            </a:ln>
          </p:spPr>
          <p:txBody>
            <a:bodyPr anchor="ctr">
              <a:spAutoFit/>
            </a:bodyPr>
            <a:lstStyle>
              <a:lvl1pPr marL="0" indent="0" algn="l" defTabSz="326532" rtl="0" eaLnBrk="1" latinLnBrk="0" hangingPunct="1">
                <a:spcBef>
                  <a:spcPct val="20000"/>
                </a:spcBef>
                <a:buFont typeface="Arial"/>
                <a:buNone/>
                <a:defRPr sz="6000" b="1" i="0" kern="1200" spc="-150" baseline="0">
                  <a:solidFill>
                    <a:schemeClr val="bg1"/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lvl1pPr>
              <a:lvl2pPr marL="326532" indent="0" algn="l" defTabSz="326532" rtl="0" eaLnBrk="1" latinLnBrk="0" hangingPunct="1">
                <a:spcBef>
                  <a:spcPct val="20000"/>
                </a:spcBef>
                <a:buFontTx/>
                <a:buNone/>
                <a:defRPr sz="24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6331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□"/>
                <a:defRPr sz="23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42863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◇"/>
                <a:defRPr sz="2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9395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-"/>
                <a:defRPr sz="23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1795927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22460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48992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75524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26532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1500">
                  <a:solidFill>
                    <a:schemeClr val="tx1"/>
                  </a:solidFill>
                  <a:latin typeface="+mj-lt"/>
                </a:rPr>
                <a:t>Gracias</a:t>
              </a:r>
              <a:endParaRPr kumimoji="0" lang="en-US" sz="11500" u="none" strike="noStrike" kern="1200" cap="none" spc="-1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pic>
        <p:nvPicPr>
          <p:cNvPr id="7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DC9937A-4629-A3FB-9CC5-A675F98FFA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5707063"/>
            <a:ext cx="23050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7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F92E5CE-86D8-42E7-BBC6-5EBB0A68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535531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3B6B9A-873C-088F-C363-CB1C9341D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73075"/>
            <a:ext cx="11277599" cy="112851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55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8" r:id="rId2"/>
    <p:sldLayoutId id="2147483751" r:id="rId3"/>
    <p:sldLayoutId id="2147483752" r:id="rId4"/>
    <p:sldLayoutId id="2147483749" r:id="rId5"/>
    <p:sldLayoutId id="2147483750" r:id="rId6"/>
    <p:sldLayoutId id="2147483715" r:id="rId7"/>
    <p:sldLayoutId id="2147483724" r:id="rId8"/>
    <p:sldLayoutId id="214748374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7325" indent="-18732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03225" indent="-163513" algn="l" defTabSz="914400" rtl="0" eaLnBrk="1" latinLnBrk="0" hangingPunct="1">
        <a:lnSpc>
          <a:spcPct val="100000"/>
        </a:lnSpc>
        <a:spcBef>
          <a:spcPts val="400"/>
        </a:spcBef>
        <a:buFont typeface="Courier New" panose="02070309020205020404" pitchFamily="49" charset="0"/>
        <a:buChar char="o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74675" indent="-137160" algn="l" defTabSz="914400" rtl="0" eaLnBrk="1" latinLnBrk="0" hangingPunct="1">
        <a:lnSpc>
          <a:spcPct val="100000"/>
        </a:lnSpc>
        <a:spcBef>
          <a:spcPts val="400"/>
        </a:spcBef>
        <a:buFont typeface="System Font Regular"/>
        <a:buChar char="⎻"/>
        <a:tabLst/>
        <a:defRPr lang="en-US" sz="10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03188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  <p15:guide id="6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F92E5CE-86D8-42E7-BBC6-5EBB0A68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535531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3B6B9A-873C-088F-C363-CB1C9341D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73075"/>
            <a:ext cx="11277599" cy="112851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66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7325" indent="-18732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03225" indent="-163513" algn="l" defTabSz="914400" rtl="0" eaLnBrk="1" latinLnBrk="0" hangingPunct="1">
        <a:lnSpc>
          <a:spcPct val="100000"/>
        </a:lnSpc>
        <a:spcBef>
          <a:spcPts val="400"/>
        </a:spcBef>
        <a:buFont typeface="Courier New" panose="02070309020205020404" pitchFamily="49" charset="0"/>
        <a:buChar char="o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74675" indent="-137160" algn="l" defTabSz="914400" rtl="0" eaLnBrk="1" latinLnBrk="0" hangingPunct="1">
        <a:lnSpc>
          <a:spcPct val="100000"/>
        </a:lnSpc>
        <a:spcBef>
          <a:spcPts val="400"/>
        </a:spcBef>
        <a:buFont typeface="System Font Regular"/>
        <a:buChar char="⎻"/>
        <a:tabLst/>
        <a:defRPr lang="en-US" sz="10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03188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288">
          <p15:clr>
            <a:srgbClr val="F26B43"/>
          </p15:clr>
        </p15:guide>
        <p15:guide id="6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EC5D3-A4D0-B424-69A6-77F76B423F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Tampa</a:t>
            </a:r>
          </a:p>
        </p:txBody>
      </p:sp>
    </p:spTree>
    <p:extLst>
      <p:ext uri="{BB962C8B-B14F-4D97-AF65-F5344CB8AC3E}">
        <p14:creationId xmlns:p14="http://schemas.microsoft.com/office/powerpoint/2010/main" val="305460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 dirty="0"/>
              <a:t>33% of Hispanics Not Completely Certain About Their Vote for President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certain are you that this is the right choice of candidate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Presidential Vote Certainty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113036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86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8929404"/>
              </p:ext>
            </p:extLst>
          </p:nvPr>
        </p:nvGraphicFramePr>
        <p:xfrm>
          <a:off x="2032000" y="2336951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3849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Matchup: Biden vs Trump vs Kennedy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- </a:t>
            </a:r>
            <a:r>
              <a:rPr lang="en-US" sz="1800" b="0" dirty="0"/>
              <a:t>DONALD TRUMP LEADS AMONG HISPANICS, LOWER THAN NON-HISPANICS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- KENNEDY PERFORMS HIGHER AMONG HISPANICS THAN NON-HISPANICS</a:t>
            </a:r>
            <a:br>
              <a:rPr lang="en-US" sz="1800" b="0" dirty="0"/>
            </a:br>
            <a:r>
              <a:rPr lang="en-US" sz="1800" b="0" dirty="0"/>
              <a:t>- 35% OF HISPANICS UP FOR GRABS (30% NOT DEFINITE, 5% UNSURE)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199" y="1805311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election for President were being held today, and the candidates were Joe Biden (D), Robert F. Kennedy, Jr (I), and Donald Trump (R)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7856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F3EC27-8147-4BC0-C177-A3BBCED76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765542"/>
              </p:ext>
            </p:extLst>
          </p:nvPr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2FC4F5-2BB6-4F4D-E2C0-58D598489C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Willingness to Vote for Candidates in General 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2BBBE-666E-AC96-3139-4515929FF5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562030"/>
            <a:ext cx="10069513" cy="184666"/>
          </a:xfrm>
        </p:spPr>
        <p:txBody>
          <a:bodyPr/>
          <a:lstStyle/>
          <a:p>
            <a:r>
              <a:rPr lang="en-US" dirty="0"/>
              <a:t>For the candidates listed below, please indicate how willing or unwilling you would be to vote for them in the general election.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E7135-6030-8A96-0ED1-E87599E77961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59011-76BE-3E35-5986-CAFDAE6A8383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3E3BE9-D43D-BD2F-9877-2FFC4D7BCC61}"/>
              </a:ext>
            </a:extLst>
          </p:cNvPr>
          <p:cNvCxnSpPr>
            <a:cxnSpLocks/>
          </p:cNvCxnSpPr>
          <p:nvPr/>
        </p:nvCxnSpPr>
        <p:spPr>
          <a:xfrm flipV="1">
            <a:off x="6095994" y="2479242"/>
            <a:ext cx="0" cy="2970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7512017-6A3C-2B64-0459-308335627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299852"/>
              </p:ext>
            </p:extLst>
          </p:nvPr>
        </p:nvGraphicFramePr>
        <p:xfrm>
          <a:off x="446571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755BC4E-4C1E-4F64-A4C6-4E4EDD550C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005708"/>
              </p:ext>
            </p:extLst>
          </p:nvPr>
        </p:nvGraphicFramePr>
        <p:xfrm>
          <a:off x="6095994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65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1C8537-830D-757D-7C27-F7DB90F1F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+mn-cs"/>
              </a:rPr>
              <a:t>Trump Felony Conviction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anose="020B06030201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2F38A-AEDF-901F-F02F-5FE3C02CC6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067852"/>
            <a:ext cx="10972800" cy="184666"/>
          </a:xfrm>
        </p:spPr>
        <p:txBody>
          <a:bodyPr/>
          <a:lstStyle/>
          <a:p>
            <a:r>
              <a:rPr lang="en-US" dirty="0"/>
              <a:t>Thinking again about the upcoming election will Donald Trump's felony convictions in New York affect how you vote?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9AB8F9B7-BA35-20DA-A71A-313F6DB4F4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107610"/>
              </p:ext>
            </p:extLst>
          </p:nvPr>
        </p:nvGraphicFramePr>
        <p:xfrm>
          <a:off x="1470152" y="1467923"/>
          <a:ext cx="9251696" cy="3257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0FB050C-7F80-9CAC-AEF9-9227F5F78E10}"/>
              </a:ext>
            </a:extLst>
          </p:cNvPr>
          <p:cNvSpPr txBox="1"/>
          <p:nvPr/>
        </p:nvSpPr>
        <p:spPr>
          <a:xfrm>
            <a:off x="3836276" y="1209875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u="sng" dirty="0">
                <a:solidFill>
                  <a:schemeClr val="tx1"/>
                </a:solidFill>
              </a:rPr>
              <a:t>Trump Felony Conviction Impact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FB8EE8-4119-BB02-4975-03BAAA7EC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012064"/>
              </p:ext>
            </p:extLst>
          </p:nvPr>
        </p:nvGraphicFramePr>
        <p:xfrm>
          <a:off x="609599" y="4737326"/>
          <a:ext cx="10972802" cy="142931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noProof="0" dirty="0">
                          <a:solidFill>
                            <a:schemeClr val="bg1"/>
                          </a:solidFill>
                          <a:latin typeface="+mn-lt"/>
                        </a:rPr>
                        <a:t>Trump Conviction</a:t>
                      </a:r>
                      <a:r>
                        <a:rPr lang="en-US" sz="10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noProof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jury decision to convict Donald Trump of multiple felonies in New York was correct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recent felony trial of Donald Trump in New York was conducted fairly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15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D4535-D7E5-398C-B9F5-817FA647B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House of Representatives Vote</a:t>
            </a:r>
            <a:br>
              <a:rPr lang="en-US" b="0" dirty="0"/>
            </a:br>
            <a:r>
              <a:rPr lang="en-US" sz="1800" b="0" dirty="0"/>
              <a:t>- REPUBLICANS FAVORED BY HISPANICS, LOWER THAN NON-HISPANICS</a:t>
            </a:r>
            <a:br>
              <a:rPr lang="en-US" sz="1800" b="0" dirty="0"/>
            </a:br>
            <a:r>
              <a:rPr lang="en-US" sz="1800" b="0" dirty="0"/>
              <a:t>- </a:t>
            </a:r>
            <a:r>
              <a:rPr lang="en-US" sz="1800" dirty="0"/>
              <a:t>38</a:t>
            </a:r>
            <a:r>
              <a:rPr lang="en-US" sz="1800" b="0" dirty="0"/>
              <a:t>% OF HISPANICS UP FOR GRABS (28% NOT DEFINITE, 10% UNSURE)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62BF-B3B6-4691-1678-2A3E8E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If the election for the United States House of Representatives were held today, which party’s candidate would you vote for?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086B17-1177-DEE2-056C-A3D638944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297425"/>
              </p:ext>
            </p:extLst>
          </p:nvPr>
        </p:nvGraphicFramePr>
        <p:xfrm>
          <a:off x="2032000" y="2185200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69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997920"/>
              </p:ext>
            </p:extLst>
          </p:nvPr>
        </p:nvGraphicFramePr>
        <p:xfrm>
          <a:off x="2032000" y="2336952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Matchup: Mucarsel-Powell vs Scott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SCOTT LEADS AMONG HISPANICS, LOWER THAN NON-HISPANICS</a:t>
            </a:r>
            <a:br>
              <a:rPr lang="en-US" sz="1800" b="0" dirty="0"/>
            </a:br>
            <a:r>
              <a:rPr lang="en-US" sz="1800" b="0" dirty="0"/>
              <a:t>- 4</a:t>
            </a:r>
            <a:r>
              <a:rPr lang="en-US" sz="1800" dirty="0"/>
              <a:t>7</a:t>
            </a:r>
            <a:r>
              <a:rPr lang="en-US" sz="1800" b="0" dirty="0"/>
              <a:t>% OF HISPANICS UP FOR GRABS (33% NOT DEFINITE, 14% UNSURE)</a:t>
            </a:r>
            <a:endParaRPr lang="en-US" sz="1050" b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199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2024 election for United States Senator from Florida were being held today, and the candidates were Debbie Mucarsel-Powell (Democrat) &amp; Rick Scott (Republican),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7682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84C9-A0BB-4C22-A028-1AB4F3636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Candidate Support Among Hispanics</a:t>
            </a:r>
          </a:p>
          <a:p>
            <a:r>
              <a:rPr lang="en-US" sz="1800" b="0" dirty="0"/>
              <a:t>- SCOTT’S STRONGEST SUPPORT AMONG </a:t>
            </a:r>
            <a:r>
              <a:rPr lang="en-US" sz="1800" dirty="0"/>
              <a:t>MEN</a:t>
            </a:r>
            <a:endParaRPr lang="en-US" sz="1800" b="0" dirty="0"/>
          </a:p>
          <a:p>
            <a:pPr>
              <a:spcBef>
                <a:spcPts val="0"/>
              </a:spcBef>
            </a:pPr>
            <a:r>
              <a:rPr lang="en-US" sz="1800" b="0" dirty="0"/>
              <a:t>- MUCARSEL-POWELL’S STRONGEST SUPPORT AMONG WOMEN, PARENTS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B282-DF26-3F22-D349-B44CD1708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972800" cy="369332"/>
          </a:xfrm>
        </p:spPr>
        <p:txBody>
          <a:bodyPr/>
          <a:lstStyle/>
          <a:p>
            <a:r>
              <a:rPr lang="en-US" i="1" dirty="0"/>
              <a:t>If the 2024 election for United States Senator from Florida were being held today, and the candidates were Debbie Mucarsel-Powell (Democrat) &amp; Rick Scott (Republican), for whom would you vote?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A79F56-7417-0974-9FE7-5DA44C3747A0}"/>
              </a:ext>
            </a:extLst>
          </p:cNvPr>
          <p:cNvSpPr txBox="1"/>
          <p:nvPr/>
        </p:nvSpPr>
        <p:spPr>
          <a:xfrm>
            <a:off x="11052173" y="3429000"/>
            <a:ext cx="1139827" cy="7555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 u="sng" dirty="0"/>
              <a:t>Total Support</a:t>
            </a:r>
          </a:p>
          <a:p>
            <a:r>
              <a:rPr lang="en-US" sz="1200" dirty="0"/>
              <a:t>Probably</a:t>
            </a:r>
          </a:p>
          <a:p>
            <a:r>
              <a:rPr lang="en-US" sz="1200" dirty="0"/>
              <a:t>Definitely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3FA538A-A9E0-0D49-C0C8-C512ED376ECA}"/>
              </a:ext>
            </a:extLst>
          </p:cNvPr>
          <p:cNvGraphicFramePr>
            <a:graphicFrameLocks noGrp="1"/>
          </p:cNvGraphicFramePr>
          <p:nvPr/>
        </p:nvGraphicFramePr>
        <p:xfrm>
          <a:off x="10635613" y="3744796"/>
          <a:ext cx="416560" cy="31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21608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48552543"/>
                    </a:ext>
                  </a:extLst>
                </a:gridCol>
              </a:tblGrid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7153"/>
                  </a:ext>
                </a:extLst>
              </a:tr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79821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3AA8CDF-089F-50F7-403D-40F67C17A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600867"/>
              </p:ext>
            </p:extLst>
          </p:nvPr>
        </p:nvGraphicFramePr>
        <p:xfrm>
          <a:off x="307972" y="2204816"/>
          <a:ext cx="11576055" cy="32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3940AEA-DE7D-CE38-1804-0E5B253B3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12951"/>
              </p:ext>
            </p:extLst>
          </p:nvPr>
        </p:nvGraphicFramePr>
        <p:xfrm>
          <a:off x="434340" y="5364186"/>
          <a:ext cx="994314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782">
                  <a:extLst>
                    <a:ext uri="{9D8B030D-6E8A-4147-A177-3AD203B41FA5}">
                      <a16:colId xmlns:a16="http://schemas.microsoft.com/office/drawing/2014/main" val="3608208759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257885853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217101933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46907834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998892033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311128755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6838856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57390802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4270920552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1982708097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98463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Children in HH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8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9402866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 dirty="0"/>
              <a:t>41% of Hispanics Not Completely Certain About Their Vote for Senator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certain are you that this is the right choice of candidate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Senate Vote Certainty</a:t>
            </a:r>
          </a:p>
        </p:txBody>
      </p:sp>
    </p:spTree>
    <p:extLst>
      <p:ext uri="{BB962C8B-B14F-4D97-AF65-F5344CB8AC3E}">
        <p14:creationId xmlns:p14="http://schemas.microsoft.com/office/powerpoint/2010/main" val="40128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D4535-D7E5-398C-B9F5-817FA647B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Willingness to Vote for Candidates in </a:t>
            </a:r>
            <a:r>
              <a:rPr lang="en-US" b="0"/>
              <a:t>General Election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62BF-B3B6-4691-1678-2A3E8E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82496"/>
            <a:ext cx="10069513" cy="184666"/>
          </a:xfrm>
        </p:spPr>
        <p:txBody>
          <a:bodyPr/>
          <a:lstStyle/>
          <a:p>
            <a:r>
              <a:rPr lang="en-US" dirty="0"/>
              <a:t>For the candidates listed below, please indicate how willing or unwilling you would be to vote for them in the general election.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8063D6-4EB9-626F-66BF-5B69F8B94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955375"/>
              </p:ext>
            </p:extLst>
          </p:nvPr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88590F-3679-578E-FE9E-12145B210F78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Senate Willingness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45B32F0-CF54-4392-A695-DC8C10D3F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044948"/>
              </p:ext>
            </p:extLst>
          </p:nvPr>
        </p:nvGraphicFramePr>
        <p:xfrm>
          <a:off x="446571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0D31BB7-EE8E-68A0-46FA-D35D43DDA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967450"/>
              </p:ext>
            </p:extLst>
          </p:nvPr>
        </p:nvGraphicFramePr>
        <p:xfrm>
          <a:off x="6095994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72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Hispanics More Likely than Non-Hispanics to be Crossover Voters This 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645920"/>
            <a:ext cx="10972800" cy="369332"/>
          </a:xfrm>
        </p:spPr>
        <p:txBody>
          <a:bodyPr/>
          <a:lstStyle/>
          <a:p>
            <a:r>
              <a:rPr lang="en-US" dirty="0"/>
              <a:t>In the upcoming general election in November, how likely or unlikely are you to vote for a candidate from a political party that you typically have not voted for in the past?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000000"/>
                </a:solidFill>
              </a:rPr>
              <a:t>Switching Party Vote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197635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C94F9B9-F434-7659-B024-3C37F8C5C074}"/>
              </a:ext>
            </a:extLst>
          </p:cNvPr>
          <p:cNvGrpSpPr/>
          <p:nvPr/>
        </p:nvGrpSpPr>
        <p:grpSpPr>
          <a:xfrm>
            <a:off x="3236656" y="3398943"/>
            <a:ext cx="2480722" cy="360167"/>
            <a:chOff x="3127763" y="3567215"/>
            <a:chExt cx="2845750" cy="312903"/>
          </a:xfrm>
        </p:grpSpPr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24DB78F7-3E26-21EA-99F8-291BA5792772}"/>
                </a:ext>
              </a:extLst>
            </p:cNvPr>
            <p:cNvSpPr/>
            <p:nvPr/>
          </p:nvSpPr>
          <p:spPr>
            <a:xfrm rot="16200000">
              <a:off x="4501172" y="2193806"/>
              <a:ext cx="98931" cy="2845750"/>
            </a:xfrm>
            <a:prstGeom prst="lef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A74AF1-A476-9DBC-13E3-A010F123C175}"/>
                </a:ext>
              </a:extLst>
            </p:cNvPr>
            <p:cNvSpPr txBox="1"/>
            <p:nvPr/>
          </p:nvSpPr>
          <p:spPr>
            <a:xfrm>
              <a:off x="4245243" y="3639469"/>
              <a:ext cx="591583" cy="240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38%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28458D-223E-E22D-2E40-A626FBA46997}"/>
              </a:ext>
            </a:extLst>
          </p:cNvPr>
          <p:cNvGrpSpPr/>
          <p:nvPr/>
        </p:nvGrpSpPr>
        <p:grpSpPr>
          <a:xfrm>
            <a:off x="3127599" y="4875407"/>
            <a:ext cx="1788350" cy="360167"/>
            <a:chOff x="3127763" y="3567215"/>
            <a:chExt cx="2845750" cy="312903"/>
          </a:xfrm>
        </p:grpSpPr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E7F64848-04E6-BB86-ECC6-467A50F2294A}"/>
                </a:ext>
              </a:extLst>
            </p:cNvPr>
            <p:cNvSpPr/>
            <p:nvPr/>
          </p:nvSpPr>
          <p:spPr>
            <a:xfrm rot="16200000">
              <a:off x="4501172" y="2193806"/>
              <a:ext cx="98931" cy="2845750"/>
            </a:xfrm>
            <a:prstGeom prst="lef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95F9AF-9618-C2F6-0EF1-5778E043042D}"/>
                </a:ext>
              </a:extLst>
            </p:cNvPr>
            <p:cNvSpPr txBox="1"/>
            <p:nvPr/>
          </p:nvSpPr>
          <p:spPr>
            <a:xfrm>
              <a:off x="4178497" y="3639469"/>
              <a:ext cx="820526" cy="240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26%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9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 vert="horz" lIns="0" tIns="0" rIns="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0" dirty="0"/>
              <a:t>Tampa’s Hispanic Community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F65E93-7663-5A67-4F4E-CE605B700B62}"/>
              </a:ext>
            </a:extLst>
          </p:cNvPr>
          <p:cNvGrpSpPr/>
          <p:nvPr/>
        </p:nvGrpSpPr>
        <p:grpSpPr>
          <a:xfrm>
            <a:off x="2392529" y="1475172"/>
            <a:ext cx="2445706" cy="3907656"/>
            <a:chOff x="24873" y="1454457"/>
            <a:chExt cx="3037922" cy="39076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994D51-9021-7D58-A42A-F94E7AED60AA}"/>
                </a:ext>
              </a:extLst>
            </p:cNvPr>
            <p:cNvSpPr/>
            <p:nvPr/>
          </p:nvSpPr>
          <p:spPr>
            <a:xfrm>
              <a:off x="79898" y="1454457"/>
              <a:ext cx="2982897" cy="390765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23DC547A-A2E3-761A-4E1C-FDC948392868}"/>
                </a:ext>
              </a:extLst>
            </p:cNvPr>
            <p:cNvSpPr txBox="1"/>
            <p:nvPr/>
          </p:nvSpPr>
          <p:spPr>
            <a:xfrm>
              <a:off x="131816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Lower Hispanic Median Household Income</a:t>
              </a:r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D7B1B5B9-3226-8D88-7C37-EDE8706B02DB}"/>
                </a:ext>
              </a:extLst>
            </p:cNvPr>
            <p:cNvSpPr txBox="1"/>
            <p:nvPr/>
          </p:nvSpPr>
          <p:spPr>
            <a:xfrm>
              <a:off x="24873" y="3340224"/>
              <a:ext cx="30379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$59,5896K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$73,008K for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359238-E87C-C73F-17B6-7E42DE86E365}"/>
              </a:ext>
            </a:extLst>
          </p:cNvPr>
          <p:cNvGrpSpPr/>
          <p:nvPr/>
        </p:nvGrpSpPr>
        <p:grpSpPr>
          <a:xfrm>
            <a:off x="4882533" y="1475172"/>
            <a:ext cx="2401408" cy="3907656"/>
            <a:chOff x="3096334" y="1454457"/>
            <a:chExt cx="2982897" cy="390765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176AEC-740C-1B25-94E7-D24A2EA238AA}"/>
                </a:ext>
              </a:extLst>
            </p:cNvPr>
            <p:cNvSpPr/>
            <p:nvPr/>
          </p:nvSpPr>
          <p:spPr>
            <a:xfrm>
              <a:off x="3096334" y="1454457"/>
              <a:ext cx="2982897" cy="390765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7B5FB0-A0B9-63B2-E17A-8A3580734459}"/>
                </a:ext>
              </a:extLst>
            </p:cNvPr>
            <p:cNvSpPr txBox="1"/>
            <p:nvPr/>
          </p:nvSpPr>
          <p:spPr>
            <a:xfrm>
              <a:off x="3148252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Larger Hispanic Households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404724-A00F-37CF-1396-0E7F22E9ECF1}"/>
                </a:ext>
              </a:extLst>
            </p:cNvPr>
            <p:cNvSpPr txBox="1"/>
            <p:nvPr/>
          </p:nvSpPr>
          <p:spPr>
            <a:xfrm>
              <a:off x="3096334" y="3269202"/>
              <a:ext cx="298289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3.5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Median Persons per HH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2.8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CF3D646-3F31-270D-2241-E5F90B61CB22}"/>
              </a:ext>
            </a:extLst>
          </p:cNvPr>
          <p:cNvGrpSpPr/>
          <p:nvPr/>
        </p:nvGrpSpPr>
        <p:grpSpPr>
          <a:xfrm>
            <a:off x="-8879" y="1475172"/>
            <a:ext cx="2401408" cy="3907656"/>
            <a:chOff x="6112770" y="1454457"/>
            <a:chExt cx="2982897" cy="39076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DDBCC7-FB0F-9058-36B1-640620C259A0}"/>
                </a:ext>
              </a:extLst>
            </p:cNvPr>
            <p:cNvSpPr/>
            <p:nvPr/>
          </p:nvSpPr>
          <p:spPr>
            <a:xfrm>
              <a:off x="6112770" y="1454457"/>
              <a:ext cx="2982897" cy="390765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3C61A037-39E9-6C70-4318-802CE89DF73D}"/>
                </a:ext>
              </a:extLst>
            </p:cNvPr>
            <p:cNvSpPr txBox="1"/>
            <p:nvPr/>
          </p:nvSpPr>
          <p:spPr>
            <a:xfrm>
              <a:off x="6164688" y="2290146"/>
              <a:ext cx="28790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Tampa Hispanics Are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YOUNGER</a:t>
              </a:r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DA40E8BD-6396-3248-97C8-04E72FE26CF4}"/>
                </a:ext>
              </a:extLst>
            </p:cNvPr>
            <p:cNvSpPr txBox="1"/>
            <p:nvPr/>
          </p:nvSpPr>
          <p:spPr>
            <a:xfrm>
              <a:off x="6258578" y="3291427"/>
              <a:ext cx="269128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40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Hispanic median age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56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D96F44A-8F57-17F1-8C7A-86ADBBEA5E6B}"/>
              </a:ext>
            </a:extLst>
          </p:cNvPr>
          <p:cNvGrpSpPr/>
          <p:nvPr/>
        </p:nvGrpSpPr>
        <p:grpSpPr>
          <a:xfrm>
            <a:off x="7328239" y="1475172"/>
            <a:ext cx="2401408" cy="3907656"/>
            <a:chOff x="9129205" y="1454457"/>
            <a:chExt cx="2982897" cy="39076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E0DF87-BCBC-CCF7-876A-39E6E699F2D0}"/>
                </a:ext>
              </a:extLst>
            </p:cNvPr>
            <p:cNvSpPr/>
            <p:nvPr/>
          </p:nvSpPr>
          <p:spPr>
            <a:xfrm>
              <a:off x="9129205" y="1454457"/>
              <a:ext cx="2982897" cy="3907656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75F1DC37-CC51-4EB7-CFCB-881E7F032F2B}"/>
                </a:ext>
              </a:extLst>
            </p:cNvPr>
            <p:cNvSpPr txBox="1"/>
            <p:nvPr/>
          </p:nvSpPr>
          <p:spPr>
            <a:xfrm>
              <a:off x="9181123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More Likely to Have Children in Household</a:t>
              </a:r>
            </a:p>
          </p:txBody>
        </p:sp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DD632A81-4A08-B8FA-6AB2-3576CCA81643}"/>
                </a:ext>
              </a:extLst>
            </p:cNvPr>
            <p:cNvSpPr txBox="1"/>
            <p:nvPr/>
          </p:nvSpPr>
          <p:spPr>
            <a:xfrm>
              <a:off x="9129205" y="3238574"/>
              <a:ext cx="298289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47%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Kids &lt;18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in HH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30%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E210D80-C38A-2691-3277-8EE667742082}"/>
              </a:ext>
            </a:extLst>
          </p:cNvPr>
          <p:cNvGrpSpPr/>
          <p:nvPr/>
        </p:nvGrpSpPr>
        <p:grpSpPr>
          <a:xfrm>
            <a:off x="9773945" y="1475172"/>
            <a:ext cx="2401408" cy="3907656"/>
            <a:chOff x="9129205" y="1454457"/>
            <a:chExt cx="2982897" cy="39076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B20CB8-757F-262A-79CF-A35677EF1CBA}"/>
                </a:ext>
              </a:extLst>
            </p:cNvPr>
            <p:cNvSpPr/>
            <p:nvPr/>
          </p:nvSpPr>
          <p:spPr>
            <a:xfrm>
              <a:off x="9129205" y="1454457"/>
              <a:ext cx="2982897" cy="390765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34D0A864-C9B2-7194-39D3-A46AEAEE1E98}"/>
                </a:ext>
              </a:extLst>
            </p:cNvPr>
            <p:cNvSpPr txBox="1"/>
            <p:nvPr/>
          </p:nvSpPr>
          <p:spPr>
            <a:xfrm>
              <a:off x="9181123" y="2290146"/>
              <a:ext cx="28790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More Likely Renting Their Homes</a:t>
              </a:r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80E834A5-87FC-9B91-4621-C7C83CC7012E}"/>
                </a:ext>
              </a:extLst>
            </p:cNvPr>
            <p:cNvSpPr txBox="1"/>
            <p:nvPr/>
          </p:nvSpPr>
          <p:spPr>
            <a:xfrm>
              <a:off x="9129205" y="3238574"/>
              <a:ext cx="298289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37%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Rent where they live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27%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94D844-189B-3816-8385-8C863643431B}"/>
              </a:ext>
            </a:extLst>
          </p:cNvPr>
          <p:cNvSpPr txBox="1"/>
          <p:nvPr/>
        </p:nvSpPr>
        <p:spPr>
          <a:xfrm>
            <a:off x="131815" y="6559550"/>
            <a:ext cx="57074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Source: 2023 Fall MRI-Simmons Market-by-Market, Tampa-St. Petersburg (Sarasota) DMA A18+, weighted to Population (000)</a:t>
            </a:r>
          </a:p>
        </p:txBody>
      </p:sp>
    </p:spTree>
    <p:extLst>
      <p:ext uri="{BB962C8B-B14F-4D97-AF65-F5344CB8AC3E}">
        <p14:creationId xmlns:p14="http://schemas.microsoft.com/office/powerpoint/2010/main" val="29893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32D74-C5AF-B359-ACCD-0E7913E1F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41D9C-492C-A2A0-5A2F-420844615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1354217"/>
          </a:xfrm>
        </p:spPr>
        <p:txBody>
          <a:bodyPr/>
          <a:lstStyle/>
          <a:p>
            <a:r>
              <a:rPr lang="en-US" dirty="0"/>
              <a:t>Favorability &amp; Job Approval</a:t>
            </a:r>
          </a:p>
        </p:txBody>
      </p:sp>
    </p:spTree>
    <p:extLst>
      <p:ext uri="{BB962C8B-B14F-4D97-AF65-F5344CB8AC3E}">
        <p14:creationId xmlns:p14="http://schemas.microsoft.com/office/powerpoint/2010/main" val="275523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Favorability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sz="1200" i="1" dirty="0"/>
              <a:t>For each individual or institution listed below, please indicate if you have a favorable or unfavorable opinion of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AEE42-5BCF-25B2-CBD7-7BC6E81248F5}"/>
              </a:ext>
            </a:extLst>
          </p:cNvPr>
          <p:cNvSpPr txBox="1"/>
          <p:nvPr/>
        </p:nvSpPr>
        <p:spPr>
          <a:xfrm>
            <a:off x="3836276" y="1866900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Favorability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39C9BD-200B-DFD6-A240-0D0AB907A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322181"/>
              </p:ext>
            </p:extLst>
          </p:nvPr>
        </p:nvGraphicFramePr>
        <p:xfrm>
          <a:off x="3240841" y="262246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AF01C7-5840-FD36-3A07-CE8AA12CD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7967576"/>
              </p:ext>
            </p:extLst>
          </p:nvPr>
        </p:nvGraphicFramePr>
        <p:xfrm>
          <a:off x="446571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5530047-A897-645E-F71A-652AFDA49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1041595"/>
              </p:ext>
            </p:extLst>
          </p:nvPr>
        </p:nvGraphicFramePr>
        <p:xfrm>
          <a:off x="6095994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D97AEA-7D4D-05EC-B76B-6C3193B3C947}"/>
              </a:ext>
            </a:extLst>
          </p:cNvPr>
          <p:cNvCxnSpPr>
            <a:cxnSpLocks/>
          </p:cNvCxnSpPr>
          <p:nvPr/>
        </p:nvCxnSpPr>
        <p:spPr>
          <a:xfrm flipV="1">
            <a:off x="6095994" y="2569295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17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Job Approval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sz="1200" i="1" dirty="0"/>
              <a:t>Do you approve or disapprove of the way [x] is handling their job?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E2D9E-EA78-EBD6-EEFF-017F81F2E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459746"/>
              </p:ext>
            </p:extLst>
          </p:nvPr>
        </p:nvGraphicFramePr>
        <p:xfrm>
          <a:off x="3240841" y="262246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9EA3F77-0758-3871-F06E-613525469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6416237"/>
              </p:ext>
            </p:extLst>
          </p:nvPr>
        </p:nvGraphicFramePr>
        <p:xfrm>
          <a:off x="446571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5DF1EEF-776F-591E-958F-AB107DC09F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115701"/>
              </p:ext>
            </p:extLst>
          </p:nvPr>
        </p:nvGraphicFramePr>
        <p:xfrm>
          <a:off x="6095994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F65269-9713-B791-9C33-F3E5C62E04B6}"/>
              </a:ext>
            </a:extLst>
          </p:cNvPr>
          <p:cNvCxnSpPr>
            <a:cxnSpLocks/>
          </p:cNvCxnSpPr>
          <p:nvPr/>
        </p:nvCxnSpPr>
        <p:spPr>
          <a:xfrm flipV="1">
            <a:off x="6095994" y="2569295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C49A4F-27F1-5908-B30A-F0AD5E8D676F}"/>
              </a:ext>
            </a:extLst>
          </p:cNvPr>
          <p:cNvSpPr txBox="1"/>
          <p:nvPr/>
        </p:nvSpPr>
        <p:spPr>
          <a:xfrm>
            <a:off x="3836276" y="1866900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Job Approval</a:t>
            </a:r>
          </a:p>
        </p:txBody>
      </p:sp>
    </p:spTree>
    <p:extLst>
      <p:ext uri="{BB962C8B-B14F-4D97-AF65-F5344CB8AC3E}">
        <p14:creationId xmlns:p14="http://schemas.microsoft.com/office/powerpoint/2010/main" val="37407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677108"/>
          </a:xfrm>
        </p:spPr>
        <p:txBody>
          <a:bodyPr/>
          <a:lstStyle/>
          <a:p>
            <a:r>
              <a:rPr lang="en-US" dirty="0"/>
              <a:t>The Issues</a:t>
            </a:r>
          </a:p>
        </p:txBody>
      </p:sp>
    </p:spTree>
    <p:extLst>
      <p:ext uri="{BB962C8B-B14F-4D97-AF65-F5344CB8AC3E}">
        <p14:creationId xmlns:p14="http://schemas.microsoft.com/office/powerpoint/2010/main" val="9614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928008-AFAA-C5A8-2651-08C3A528F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98169"/>
            <a:ext cx="10972800" cy="124649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Cost of Living, Inflation, Economy/Jobs, Affordable Housing, Healthcare Top Issues for Hispanics</a:t>
            </a:r>
            <a:br>
              <a:rPr lang="en-US" dirty="0"/>
            </a:br>
            <a:r>
              <a:rPr lang="en-US" sz="1800" b="0" dirty="0"/>
              <a:t>- AFFORDABLE HOUSING, HEALTHCARE, </a:t>
            </a:r>
            <a:r>
              <a:rPr lang="en-US" sz="1800" dirty="0"/>
              <a:t>AMONG SEVERAL ISSUES </a:t>
            </a:r>
            <a:r>
              <a:rPr lang="en-US" sz="1800" b="0" dirty="0"/>
              <a:t>OF GREATER CONCERN TO HISPANICS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7BD8F-9F48-E442-4911-EC4F0485D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12364"/>
            <a:ext cx="10069513" cy="184666"/>
          </a:xfrm>
        </p:spPr>
        <p:txBody>
          <a:bodyPr/>
          <a:lstStyle/>
          <a:p>
            <a:r>
              <a:rPr lang="en-US" sz="1200" i="1" dirty="0"/>
              <a:t>Thinking about the issues, how important are the following issues to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3E4CC-AAE1-7711-5A1F-752C4F702844}"/>
              </a:ext>
            </a:extLst>
          </p:cNvPr>
          <p:cNvSpPr txBox="1"/>
          <p:nvPr/>
        </p:nvSpPr>
        <p:spPr>
          <a:xfrm>
            <a:off x="3704556" y="1647350"/>
            <a:ext cx="4782871" cy="4416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Issue Importance TopBox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AAEC83-F8EE-1DD8-FB3A-29AEA9C1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310792"/>
              </p:ext>
            </p:extLst>
          </p:nvPr>
        </p:nvGraphicFramePr>
        <p:xfrm>
          <a:off x="609592" y="2088985"/>
          <a:ext cx="10972800" cy="4257030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31789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250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noProof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noProof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509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rights / 2nd amendment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2509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501429"/>
                  </a:ext>
                </a:extLst>
              </a:tr>
              <a:tr h="2509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 / drug abuse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773992"/>
                  </a:ext>
                </a:extLst>
              </a:tr>
              <a:tr h="2509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833274"/>
                  </a:ext>
                </a:extLst>
              </a:tr>
              <a:tr h="2509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Strengthening law enforcement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915450"/>
                  </a:ext>
                </a:extLst>
              </a:tr>
              <a:tr h="2509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 / military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905228"/>
                  </a:ext>
                </a:extLst>
              </a:tr>
              <a:tr h="2509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Race relations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304608"/>
                  </a:ext>
                </a:extLst>
              </a:tr>
              <a:tr h="2509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650008"/>
                  </a:ext>
                </a:extLst>
              </a:tr>
              <a:tr h="2509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144406"/>
                  </a:ext>
                </a:extLst>
              </a:tr>
              <a:tr h="2509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/ social services reform (Medicare, welfare, etc.)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U.S. relationship with China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509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Police reform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2509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Israel/Hamas War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2509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LGBTQ rights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2509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Infrastructure, such as roads and public transportation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Russia / Ukraine war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2509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Culture wars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6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FCE404-F9BC-EACE-F9C0-C719875ED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Top Issues by Hispanic Voter Type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83C36-E629-8EE9-2D69-F7E3EF46E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360694"/>
            <a:ext cx="10069513" cy="184666"/>
          </a:xfrm>
        </p:spPr>
        <p:txBody>
          <a:bodyPr/>
          <a:lstStyle/>
          <a:p>
            <a:r>
              <a:rPr lang="en-US" i="1" dirty="0"/>
              <a:t>Thinking about the issues, how important are the following issues to you?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4408B90-922E-3FAF-660A-9D9DC9C7D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490666"/>
              </p:ext>
            </p:extLst>
          </p:nvPr>
        </p:nvGraphicFramePr>
        <p:xfrm>
          <a:off x="457200" y="1639507"/>
          <a:ext cx="3623946" cy="447537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82223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Definitely</a:t>
                      </a:r>
                    </a:p>
                    <a:p>
                      <a:r>
                        <a:rPr lang="en-US" sz="1400" u="sng" dirty="0">
                          <a:latin typeface="+mn-lt"/>
                        </a:rPr>
                        <a:t>Biden</a:t>
                      </a:r>
                      <a:r>
                        <a:rPr lang="en-US" sz="1400" dirty="0">
                          <a:latin typeface="+mn-lt"/>
                        </a:rPr>
                        <a:t> Voters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5207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5207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5207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5207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5207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5207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5207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5207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4182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/ social services reform (Medicare, welfare, etc.)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4182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Infrastructure, such as roads and public transportation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7E48EFA-929D-7D2D-EB89-265570862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7903"/>
              </p:ext>
            </p:extLst>
          </p:nvPr>
        </p:nvGraphicFramePr>
        <p:xfrm>
          <a:off x="4278630" y="1639507"/>
          <a:ext cx="3623946" cy="447536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82207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Unsure/Not-Definite Voters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467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467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467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467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467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467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467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467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41873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4606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/ social services reform (Medicare, welfare, etc.)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3B43DC8-794A-2B46-C001-A0C6372DD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534742"/>
              </p:ext>
            </p:extLst>
          </p:nvPr>
        </p:nvGraphicFramePr>
        <p:xfrm>
          <a:off x="8100060" y="1639507"/>
          <a:ext cx="3623946" cy="447536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83254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Definitely</a:t>
                      </a:r>
                    </a:p>
                    <a:p>
                      <a:r>
                        <a:rPr lang="en-US" sz="1400" u="sng" dirty="0">
                          <a:latin typeface="+mn-lt"/>
                        </a:rPr>
                        <a:t>Trump</a:t>
                      </a:r>
                      <a:r>
                        <a:rPr lang="en-US" sz="1400" dirty="0">
                          <a:latin typeface="+mn-lt"/>
                        </a:rPr>
                        <a:t> Voters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642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642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642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642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642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642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rights / 2nd amendment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642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642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642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642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71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83011-686F-66C4-335B-BAEB011A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r>
              <a:rPr lang="en-US" dirty="0"/>
              <a:t>47% of All Hispanics Said There Was One Specific Issue That Will Determine Who They Vote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45A80-45D1-78FD-D11E-1BB6CBE803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Thinking again about the issues, is there one specific issue that will determine who you will vote for?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509B687-2B7A-2DA6-F46B-6B0783A7A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1366946"/>
              </p:ext>
            </p:extLst>
          </p:nvPr>
        </p:nvGraphicFramePr>
        <p:xfrm>
          <a:off x="6585108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8C8C4B-A3C5-EED5-220A-4EF4A8064C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033672"/>
              </p:ext>
            </p:extLst>
          </p:nvPr>
        </p:nvGraphicFramePr>
        <p:xfrm>
          <a:off x="129538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380246-E450-4C72-A0A4-33194819DADF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Determining Issue</a:t>
            </a:r>
          </a:p>
        </p:txBody>
      </p:sp>
    </p:spTree>
    <p:extLst>
      <p:ext uri="{BB962C8B-B14F-4D97-AF65-F5344CB8AC3E}">
        <p14:creationId xmlns:p14="http://schemas.microsoft.com/office/powerpoint/2010/main" val="327810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15CB2E-EB4B-4884-7886-396A283E5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8309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Issues That Will Determine Who They Vote For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COST OF LIVING, ECONOMY/JOBS MOST IMPORTANT TO HISPANICS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5E604-6A3D-AE07-A933-C8CB79C743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Please indicate which of the following issues will determine who you vote for.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8F92C-C127-A9B5-4E8D-C5243EF87A23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Top 10 Determining Issues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C3640D-BE6A-09E2-02FA-70B254004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882777"/>
              </p:ext>
            </p:extLst>
          </p:nvPr>
        </p:nvGraphicFramePr>
        <p:xfrm>
          <a:off x="3255831" y="2572862"/>
          <a:ext cx="4974041" cy="3445170"/>
        </p:xfrm>
        <a:graphic>
          <a:graphicData uri="http://schemas.openxmlformats.org/drawingml/2006/table">
            <a:tbl>
              <a:tblPr firstRow="1" bandRow="1"/>
              <a:tblGrid>
                <a:gridCol w="2450815">
                  <a:extLst>
                    <a:ext uri="{9D8B030D-6E8A-4147-A177-3AD203B41FA5}">
                      <a16:colId xmlns:a16="http://schemas.microsoft.com/office/drawing/2014/main" val="3406514329"/>
                    </a:ext>
                  </a:extLst>
                </a:gridCol>
                <a:gridCol w="1261613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261613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</a:tblGrid>
              <a:tr h="286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280098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04913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8013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27874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638173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LGBTQ rights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43584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379871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3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Party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645920"/>
            <a:ext cx="10972800" cy="369332"/>
          </a:xfrm>
        </p:spPr>
        <p:txBody>
          <a:bodyPr/>
          <a:lstStyle/>
          <a:p>
            <a:r>
              <a:rPr lang="en-US" i="1" dirty="0"/>
              <a:t>Thinking again about the issues, which party do you think would do a better job of handling each of the following issues, the Democratic Party or the Republican Party?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A48145-A8B7-AB08-255B-234DD8A5F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294994"/>
              </p:ext>
            </p:extLst>
          </p:nvPr>
        </p:nvGraphicFramePr>
        <p:xfrm>
          <a:off x="2127885" y="2015252"/>
          <a:ext cx="7631429" cy="4048437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Reform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72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Party Better Able to </a:t>
            </a:r>
            <a:r>
              <a:rPr lang="en-US" b="0"/>
              <a:t>Handle Issues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645920"/>
            <a:ext cx="10972800" cy="369332"/>
          </a:xfrm>
        </p:spPr>
        <p:txBody>
          <a:bodyPr/>
          <a:lstStyle/>
          <a:p>
            <a:r>
              <a:rPr lang="en-US" i="1" dirty="0"/>
              <a:t>Thinking again about the issues, which party do you think would do a better job of handling each of the following issues, the Democratic Party or the Republican Party?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234720-6CCD-2F1F-8256-B5787525E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176291"/>
              </p:ext>
            </p:extLst>
          </p:nvPr>
        </p:nvGraphicFramePr>
        <p:xfrm>
          <a:off x="2127885" y="2015252"/>
          <a:ext cx="7631429" cy="4372570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4910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 spending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1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228153-CCDF-C257-642D-6A8380A57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9792CF-986E-1A64-1ACF-2B6452F015E5}"/>
              </a:ext>
            </a:extLst>
          </p:cNvPr>
          <p:cNvSpPr/>
          <p:nvPr/>
        </p:nvSpPr>
        <p:spPr>
          <a:xfrm>
            <a:off x="282575" y="3819525"/>
            <a:ext cx="5126635" cy="2820988"/>
          </a:xfrm>
          <a:prstGeom prst="rect">
            <a:avLst/>
          </a:prstGeom>
          <a:solidFill>
            <a:srgbClr val="00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en-US" altLang="en-MX" sz="1800" b="1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MX" sz="20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TU &amp; Media Predict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MX" sz="32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2024 Presidential Tracker</a:t>
            </a:r>
          </a:p>
          <a:p>
            <a:pPr eaLnBrk="1" hangingPunct="1">
              <a:spcBef>
                <a:spcPct val="0"/>
              </a:spcBef>
            </a:pPr>
            <a:endParaRPr lang="en-US" altLang="en-MX" sz="1400" b="1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MX" sz="20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Tampa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MX" sz="20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June 2024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9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A4D2EC3D-1E7A-4E25-C56A-B71C2D811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5919788"/>
            <a:ext cx="316071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6A3EB2B-AF74-39B6-CD47-A049B8720597}"/>
              </a:ext>
            </a:extLst>
          </p:cNvPr>
          <p:cNvGrpSpPr/>
          <p:nvPr/>
        </p:nvGrpSpPr>
        <p:grpSpPr>
          <a:xfrm>
            <a:off x="3758802" y="5956910"/>
            <a:ext cx="950968" cy="443944"/>
            <a:chOff x="1540215" y="5932484"/>
            <a:chExt cx="950968" cy="443944"/>
          </a:xfrm>
          <a:noFill/>
        </p:grpSpPr>
        <p:pic>
          <p:nvPicPr>
            <p:cNvPr id="12" name="Imagen 9">
              <a:extLst>
                <a:ext uri="{FF2B5EF4-FFF2-40B4-BE49-F238E27FC236}">
                  <a16:creationId xmlns:a16="http://schemas.microsoft.com/office/drawing/2014/main" id="{3F0F1917-0990-0C6E-BC53-BA58F8E4E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</a:blip>
            <a:srcRect t="26201" b="26046"/>
            <a:stretch/>
          </p:blipFill>
          <p:spPr>
            <a:xfrm>
              <a:off x="1626516" y="5948009"/>
              <a:ext cx="864667" cy="412896"/>
            </a:xfrm>
            <a:prstGeom prst="rect">
              <a:avLst/>
            </a:prstGeom>
            <a:grpFill/>
          </p:spPr>
        </p:pic>
        <p:cxnSp>
          <p:nvCxnSpPr>
            <p:cNvPr id="13" name="Conector recto 11">
              <a:extLst>
                <a:ext uri="{FF2B5EF4-FFF2-40B4-BE49-F238E27FC236}">
                  <a16:creationId xmlns:a16="http://schemas.microsoft.com/office/drawing/2014/main" id="{5D5F3FF3-2959-20A2-E3CA-70A24130A671}"/>
                </a:ext>
              </a:extLst>
            </p:cNvPr>
            <p:cNvCxnSpPr>
              <a:cxnSpLocks/>
            </p:cNvCxnSpPr>
            <p:nvPr/>
          </p:nvCxnSpPr>
          <p:spPr>
            <a:xfrm>
              <a:off x="1540215" y="5932484"/>
              <a:ext cx="0" cy="443944"/>
            </a:xfrm>
            <a:prstGeom prst="line">
              <a:avLst/>
            </a:prstGeom>
            <a:grpFill/>
            <a:ln>
              <a:solidFill>
                <a:srgbClr val="0432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3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Candidate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i="1" dirty="0"/>
              <a:t>Thinking again about the issues, which candidate do you think would do a better job of handling each of the following issues, Joe Biden or Donald Trump?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F8FB28-576D-E03A-B723-D67E6A50E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106018"/>
              </p:ext>
            </p:extLst>
          </p:nvPr>
        </p:nvGraphicFramePr>
        <p:xfrm>
          <a:off x="2127885" y="2015252"/>
          <a:ext cx="7631429" cy="4048437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Reform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16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Candidate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i="1" dirty="0"/>
              <a:t>Thinking again about the issues, which candidate do you think would do a better job of handling each of the following issues, Joe Biden or Donald Trump?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59FCA1-4805-846F-71D9-64F37B0EE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16053"/>
              </p:ext>
            </p:extLst>
          </p:nvPr>
        </p:nvGraphicFramePr>
        <p:xfrm>
          <a:off x="2127885" y="2015252"/>
          <a:ext cx="7631429" cy="4372570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696734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 spending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9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Economy</a:t>
            </a:r>
          </a:p>
        </p:txBody>
      </p:sp>
    </p:spTree>
    <p:extLst>
      <p:ext uri="{BB962C8B-B14F-4D97-AF65-F5344CB8AC3E}">
        <p14:creationId xmlns:p14="http://schemas.microsoft.com/office/powerpoint/2010/main" val="7076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7B48AD-CE55-5627-14A1-50AE61F92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68% of Hispanics Rate the Economy in Their State </a:t>
            </a:r>
          </a:p>
          <a:p>
            <a:r>
              <a:rPr lang="en-US" dirty="0"/>
              <a:t>Right Now as Fair or Poor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77BD3-4BA7-BCDB-AFB0-00825B3FF8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would you rate the economy in your state right now?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228881-7078-DB63-29E4-97F990A90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9554367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B68D79-A543-E11B-B8EF-9B21491187C4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State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11855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7B7D35-8CB3-DF35-6849-79212A20D6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34% of Hispanic Voters Believe the Economy Will </a:t>
            </a:r>
          </a:p>
          <a:p>
            <a:r>
              <a:rPr lang="en-US" dirty="0"/>
              <a:t>Get Worse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D4F3C-676B-5E3C-5632-DCBFDA2142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Thinking ahead to a few months from now… Do you believe the economy in your state will get better, get worse, or stay about the same as it is now?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3C66C4EA-5AD9-D74A-2148-3CF4C68D2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9006869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C13874-70B9-339E-4EE6-32221D8214DD}"/>
              </a:ext>
            </a:extLst>
          </p:cNvPr>
          <p:cNvSpPr txBox="1"/>
          <p:nvPr/>
        </p:nvSpPr>
        <p:spPr>
          <a:xfrm>
            <a:off x="3836276" y="2042897"/>
            <a:ext cx="4519448" cy="609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Future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21924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BAFEC0-A8F9-65D5-29EF-D6B41AEC8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Economy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86EDBE-1557-73CF-6D01-3CBCD7A7E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066882"/>
              </p:ext>
            </p:extLst>
          </p:nvPr>
        </p:nvGraphicFramePr>
        <p:xfrm>
          <a:off x="609599" y="1228316"/>
          <a:ext cx="10972797" cy="4679513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71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Economy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29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 is putting a significant strain on my budget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it is increasingly difficult for middle class families to prosper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1310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Corporations and financial firms are buying up single-family homes and apartment buildings and driving up housing prices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881414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concerned about the U.S. federal government’s spending and deficit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price of gas is putting a strain on my finances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personal economic situation has become worse in the last year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Someone in my household has taken, or is considering taking, a second job in order to maintain our standard of living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496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expect my personal economic situation to get better in the next few years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have taken, or am considering taking, a second job in order to maintain my standard of living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 ownership is still within reach for most people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jobs are getting easier to find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2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Public Health &amp; Healthcare</a:t>
            </a:r>
          </a:p>
        </p:txBody>
      </p:sp>
    </p:spTree>
    <p:extLst>
      <p:ext uri="{BB962C8B-B14F-4D97-AF65-F5344CB8AC3E}">
        <p14:creationId xmlns:p14="http://schemas.microsoft.com/office/powerpoint/2010/main" val="3336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9FB89-7E5C-0F7E-474C-A3261E1C86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Public Health &amp; Healthcare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7F6A1C-2568-9647-8FFF-55C97E349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959497"/>
              </p:ext>
            </p:extLst>
          </p:nvPr>
        </p:nvGraphicFramePr>
        <p:xfrm>
          <a:off x="609599" y="1228316"/>
          <a:ext cx="10972802" cy="3009946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Public Health &amp; Healthcare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Mental health issues are a growing problem for people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Drug abuse is a serious public health issue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82%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3029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generally satisfied with my healthcare coverage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80514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cost of prescription drugs is a financial problem for 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Medicaid and Medicare are working well now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cost of my health care and insurance is reasonable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836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1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FEA80E-35CD-7B96-F5B8-06769F034D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Abortion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2B26ED5-8B51-C891-77BC-A454FBB01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194644"/>
              </p:ext>
            </p:extLst>
          </p:nvPr>
        </p:nvGraphicFramePr>
        <p:xfrm>
          <a:off x="609600" y="2596471"/>
          <a:ext cx="10972800" cy="3684309"/>
        </p:xfrm>
        <a:graphic>
          <a:graphicData uri="http://schemas.openxmlformats.org/drawingml/2006/table">
            <a:tbl>
              <a:tblPr firstRow="1" bandRow="1"/>
              <a:tblGrid>
                <a:gridCol w="811033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</a:tblGrid>
              <a:tr h="409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Abortion Policy</a:t>
                      </a:r>
                    </a:p>
                    <a:p>
                      <a:pPr algn="l"/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Thinking about abortion policy and laws, which of the following comes closest to your view?</a:t>
                      </a:r>
                    </a:p>
                  </a:txBody>
                  <a:tcPr anchor="b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case of rape, incest or when the mother’s life is in danger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at any time during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illegal in all cases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first 15 weeks of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362928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until the fetus can survive outside the womb (approximately the 24th week of pregnancy)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first trimester (approximately the first 13 weeks) of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before a fetal heartbeat is detected (at approximately the first 6 weeks of pregnancy)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195118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Other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533275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Unsure/I don’t know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28201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B3B468-64E2-FFE4-E08C-203AE31CF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613372"/>
              </p:ext>
            </p:extLst>
          </p:nvPr>
        </p:nvGraphicFramePr>
        <p:xfrm>
          <a:off x="609599" y="1025869"/>
          <a:ext cx="10972802" cy="142931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Public Health &amp; Healthcare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would not vote for a political candidate whose views on abortion were at odds with mine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laws should be created by state governments, not by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39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3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Crime &amp; Public Safety</a:t>
            </a:r>
          </a:p>
        </p:txBody>
      </p:sp>
    </p:spTree>
    <p:extLst>
      <p:ext uri="{BB962C8B-B14F-4D97-AF65-F5344CB8AC3E}">
        <p14:creationId xmlns:p14="http://schemas.microsoft.com/office/powerpoint/2010/main" val="6825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BF9F55E-340D-ABBF-430B-28A0E13E99AA}"/>
              </a:ext>
            </a:extLst>
          </p:cNvPr>
          <p:cNvSpPr txBox="1">
            <a:spLocks/>
          </p:cNvSpPr>
          <p:nvPr/>
        </p:nvSpPr>
        <p:spPr>
          <a:xfrm>
            <a:off x="377852" y="97193"/>
            <a:ext cx="5486400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</a:rPr>
              <a:t>Objectives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445DB21-F175-129D-25A0-F83AE0913480}"/>
              </a:ext>
            </a:extLst>
          </p:cNvPr>
          <p:cNvSpPr txBox="1">
            <a:spLocks/>
          </p:cNvSpPr>
          <p:nvPr/>
        </p:nvSpPr>
        <p:spPr>
          <a:xfrm>
            <a:off x="317399" y="1173480"/>
            <a:ext cx="5486400" cy="45110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System Font Regular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Measure current landscape of the 2024 Primary and General Elections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Assess voter sentiment towards current candidates and government bodies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Understand key issues and their degree of importance as motivators to vote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Compare and contrast Hispanic and Non-Hispanic voters</a:t>
            </a:r>
          </a:p>
        </p:txBody>
      </p:sp>
      <p:sp>
        <p:nvSpPr>
          <p:cNvPr id="20" name="Rechteck">
            <a:extLst>
              <a:ext uri="{FF2B5EF4-FFF2-40B4-BE49-F238E27FC236}">
                <a16:creationId xmlns:a16="http://schemas.microsoft.com/office/drawing/2014/main" id="{E80E3284-D72B-721F-D5D5-AF7E60F12EE9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A4A8AB">
              <a:lumMod val="20000"/>
              <a:lumOff val="8000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4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9B5E0EC-05F8-210B-770C-48DDBACDE3F4}"/>
              </a:ext>
            </a:extLst>
          </p:cNvPr>
          <p:cNvSpPr txBox="1">
            <a:spLocks/>
          </p:cNvSpPr>
          <p:nvPr/>
        </p:nvSpPr>
        <p:spPr>
          <a:xfrm>
            <a:off x="6559500" y="97193"/>
            <a:ext cx="5486400" cy="85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7733" tIns="67733" rIns="67733" bIns="67733" anchor="ctr">
            <a:noAutofit/>
          </a:bodyPr>
          <a:lstStyle>
            <a:lvl1pPr marL="0" marR="0" indent="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1pPr>
            <a:lvl2pPr marL="0" marR="0" indent="8572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2pPr>
            <a:lvl3pPr marL="0" marR="0" indent="17145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3pPr>
            <a:lvl4pPr marL="0" marR="0" indent="25717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4pPr>
            <a:lvl5pPr marL="0" marR="0" indent="34290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5pPr>
            <a:lvl6pPr marL="0" marR="0" indent="42862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6pPr>
            <a:lvl7pPr marL="0" marR="0" indent="51435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7pPr>
            <a:lvl8pPr marL="0" marR="0" indent="60007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8pPr>
            <a:lvl9pPr marL="0" marR="0" indent="68580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9pPr>
          </a:lstStyle>
          <a:p>
            <a:pPr marL="0" marR="0" lvl="0" indent="0" algn="l" defTabSz="41274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  <a:sym typeface="Montserrat Bold"/>
              </a:rPr>
              <a:t>Methodology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132F75D-DF03-297C-C8CF-72DA30480E89}"/>
              </a:ext>
            </a:extLst>
          </p:cNvPr>
          <p:cNvSpPr txBox="1">
            <a:spLocks/>
          </p:cNvSpPr>
          <p:nvPr/>
        </p:nvSpPr>
        <p:spPr>
          <a:xfrm>
            <a:off x="6254701" y="3424417"/>
            <a:ext cx="5486400" cy="333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7733" tIns="67733" rIns="67733" bIns="67733" anchor="t">
            <a:noAutofit/>
          </a:bodyPr>
          <a:lstStyle>
            <a:lvl1pPr marL="2381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47625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1437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5250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06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2875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6687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90500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1431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In field 6</a:t>
            </a:r>
            <a:r>
              <a:rPr lang="en-US" sz="2000" kern="0" dirty="0">
                <a:latin typeface="Franklin Gothic Book" panose="020B0503020102020204"/>
              </a:rPr>
              <a:t>/13/2024 – 6/24/2024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Weighted to the registered voter universe by age, gender, education, and political party affiliation. Results from full survey have a margin of error of plus or minus </a:t>
            </a:r>
            <a:r>
              <a:rPr lang="en-US" sz="2000" b="0" i="0" kern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5.4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% for Hispanics and </a:t>
            </a:r>
            <a:r>
              <a:rPr lang="en-US" sz="2000" kern="0" dirty="0">
                <a:latin typeface="Franklin Gothic Book" panose="020B0503020102020204"/>
              </a:rPr>
              <a:t>5.0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% for Non-Hispanics.</a:t>
            </a: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This Report:  Hispanic SpanDom/Bilingual vs Non-Hispanic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3CE5F36-07AB-A344-8B42-D66D14D0D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17691"/>
              </p:ext>
            </p:extLst>
          </p:nvPr>
        </p:nvGraphicFramePr>
        <p:xfrm>
          <a:off x="7380215" y="1534657"/>
          <a:ext cx="3527571" cy="1584960"/>
        </p:xfrm>
        <a:graphic>
          <a:graphicData uri="http://schemas.openxmlformats.org/drawingml/2006/table">
            <a:tbl>
              <a:tblPr firstRow="1" bandRow="1"/>
              <a:tblGrid>
                <a:gridCol w="3527571">
                  <a:extLst>
                    <a:ext uri="{9D8B030D-6E8A-4147-A177-3AD203B41FA5}">
                      <a16:colId xmlns:a16="http://schemas.microsoft.com/office/drawing/2014/main" val="1782852617"/>
                    </a:ext>
                  </a:extLst>
                </a:gridCol>
              </a:tblGrid>
              <a:tr h="393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2000" b="0" u="sng" dirty="0">
                          <a:latin typeface="+mn-lt"/>
                        </a:rPr>
                        <a:t>A18+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77889"/>
                  </a:ext>
                </a:extLst>
              </a:tr>
              <a:tr h="528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340 Hispanic</a:t>
                      </a:r>
                    </a:p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(267 SpanDom/Bilingual)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963505"/>
                  </a:ext>
                </a:extLst>
              </a:tr>
              <a:tr h="393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402 Non-Hispanic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510931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8EB83F19-3035-F7A1-5649-E6A8369D2D11}"/>
              </a:ext>
            </a:extLst>
          </p:cNvPr>
          <p:cNvSpPr/>
          <p:nvPr/>
        </p:nvSpPr>
        <p:spPr>
          <a:xfrm>
            <a:off x="6334051" y="796323"/>
            <a:ext cx="561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316984" defTabSz="41274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Online survey of </a:t>
            </a:r>
            <a:r>
              <a:rPr lang="en-US" sz="2000" b="0" kern="0" dirty="0">
                <a:solidFill>
                  <a:srgbClr val="000000"/>
                </a:solidFill>
                <a:sym typeface="Helvetica Light"/>
              </a:rPr>
              <a:t>742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 likely voters ages 18+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57BCC36-167C-EC9E-C04F-1EB24F02E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716" y="650691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3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3F893-2DA5-46D6-02B5-0770EBD14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800"/>
            <a:ext cx="10972800" cy="553998"/>
          </a:xfrm>
        </p:spPr>
        <p:txBody>
          <a:bodyPr/>
          <a:lstStyle/>
          <a:p>
            <a:r>
              <a:rPr lang="en-US" dirty="0"/>
              <a:t>Crime &amp; Public Safety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B712D3E-C8F0-7DCA-CD54-D2EBBD214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44157"/>
              </p:ext>
            </p:extLst>
          </p:nvPr>
        </p:nvGraphicFramePr>
        <p:xfrm>
          <a:off x="609600" y="1228316"/>
          <a:ext cx="10972802" cy="340510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Crime &amp; Public Safety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Homelessness is a serious problem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89%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is a growing problem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Police departments in the United States are understaffed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second amendment gun rights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have become too lenient on criminals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believe that stricter gun control laws would reduce crime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less safe in my everyday life than I did a year ago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22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3F893-2DA5-46D6-02B5-0770EBD14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Crime &amp; Public Safety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6D8A544-711D-00F4-5C68-B614E99F4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178629"/>
              </p:ext>
            </p:extLst>
          </p:nvPr>
        </p:nvGraphicFramePr>
        <p:xfrm>
          <a:off x="609600" y="1228316"/>
          <a:ext cx="10972802" cy="340510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Crime &amp; Public Safety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are doing a good job combating crime in my neighborhood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Homelessness is a serious problem in my neighborhood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Children in my community are generally safe at the schools they attend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are doing a good job protecting businesses near where I live and shop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is a growing problem where I live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Police Department is understaffed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local government should significantly reduce the resources and budgets for police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3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</p:spTree>
    <p:extLst>
      <p:ext uri="{BB962C8B-B14F-4D97-AF65-F5344CB8AC3E}">
        <p14:creationId xmlns:p14="http://schemas.microsoft.com/office/powerpoint/2010/main" val="27865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1CAA97E-A8B6-6BF8-9597-D5CBDA1D8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113811"/>
              </p:ext>
            </p:extLst>
          </p:nvPr>
        </p:nvGraphicFramePr>
        <p:xfrm>
          <a:off x="609599" y="1228316"/>
          <a:ext cx="10972797" cy="4172372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All migrants who want to enter the United States should be fully vetted first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Securing our southern border is an important step toward stopping the flow of illegal drugs and sex trafficking into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There are too many undocumented immigrants crossing the border into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United States taxpayers cannot afford to pay for all the costs associated with the undocumented migrants in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Biden Administration must take the steps necessary to immediately stop undocumented migrants from entering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 is not fair that migrants get free housing, food, and healthcare when so many longtime Americans struggle to pay for those things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situation at the southern border could be largely solved if the U.S. enforced its current immigration laws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 should provide a pathway to legal status (including citizenship) for undocumented immigrants who have been in the U.S. and have not committed a serious crime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military should be used to secure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43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5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059CC70-4CA7-67B1-8110-FC5569C9C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085095"/>
              </p:ext>
            </p:extLst>
          </p:nvPr>
        </p:nvGraphicFramePr>
        <p:xfrm>
          <a:off x="609599" y="1228316"/>
          <a:ext cx="10972797" cy="4157528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arrival of migrants has made the affordable housing problem worse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law enforcement should be able to detain undocumented migrants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There are too many undocumented migrants coming to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 should reform immigration laws to give higher priority to people with needed skills and education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 feels like migrants are being treated better than most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rules that I have to live by don’t seem to apply to migrants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Biden administration is primarily responsible for the situation at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U.S. should complete the construction of a wall on the southern border of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Most undocumented migrants who entered the U.S. over the last few years should be deported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43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81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0D047AF-9524-13B9-346F-A041FE3F3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403100"/>
              </p:ext>
            </p:extLst>
          </p:nvPr>
        </p:nvGraphicFramePr>
        <p:xfrm>
          <a:off x="609599" y="1228316"/>
          <a:ext cx="10972797" cy="4567530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feelings about the migrant issue make it more likely I will vote for Republican candidates in the next election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migrants will take jobs away from poorer and working-class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94124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migrants have increased crime in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7264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resettling of all the migrants will, in the long-run, benefit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my state and local officials are handling the migrant issue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feelings about the migrant issue make it more likely I will vote for Democratic candidates in the next election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confident that the Biden administration has a plan to effectively deal with the undocumented migrant issue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the Biden Administration is managing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immigrants arriving across the southern border should be transported by the government throughout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benefits like healthcare should be provided to undocumented immigrants free of cost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94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Climate Change &amp; Energy Policy</a:t>
            </a:r>
          </a:p>
        </p:txBody>
      </p:sp>
    </p:spTree>
    <p:extLst>
      <p:ext uri="{BB962C8B-B14F-4D97-AF65-F5344CB8AC3E}">
        <p14:creationId xmlns:p14="http://schemas.microsoft.com/office/powerpoint/2010/main" val="31828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68CECD-181A-612B-7204-CCC5F086C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Climate Change &amp; Energy Policy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795E8F-7A7C-EE38-A75E-F5E416E3B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876694"/>
              </p:ext>
            </p:extLst>
          </p:nvPr>
        </p:nvGraphicFramePr>
        <p:xfrm>
          <a:off x="609600" y="1228316"/>
          <a:ext cx="10972802" cy="33672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Climate Change &amp; Energy Policy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 is a result of human activity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 is a very big threat to the planet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Governments should create policies that encourage oil and gas production in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regulation and action on climate change is hurting the economy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should eliminate fossil fuels as a source of energy for its electric power grid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Action should be taken on climate change even if it means significant restrictions on my use of cars, trucks, and planes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Action should be taken on climate change even if it means a significant increase in my taxes or in my gas and electricity expenses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39735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1FE590-DFE3-3919-DD50-DE198CF864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Government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FB8EE8-4119-BB02-4975-03BAAA7EC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714798"/>
              </p:ext>
            </p:extLst>
          </p:nvPr>
        </p:nvGraphicFramePr>
        <p:xfrm>
          <a:off x="609600" y="1228316"/>
          <a:ext cx="10972802" cy="33672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noProof="0" dirty="0">
                          <a:solidFill>
                            <a:schemeClr val="bg1"/>
                          </a:solidFill>
                          <a:latin typeface="+mn-lt"/>
                        </a:rPr>
                        <a:t>Government</a:t>
                      </a:r>
                      <a:r>
                        <a:rPr lang="en-US" sz="10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noProof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 of the United States has become too intrusive in the lives of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75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 of the United States is too big and powerful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voting in the 2020 election was free and fair and the vote-counting was done accurately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want the next president to shrink the size of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Justice Department has become politicized in its prosecutions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FBI has become politicized in its investigations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confident that Social Security and Medicare benefits, that are similar to those of current retirees, will be available in the future to younger generations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7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C38664-4C40-6939-62EB-13E3860E39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Only 26</a:t>
            </a:r>
            <a:r>
              <a:rPr lang="en-US" b="0" dirty="0"/>
              <a:t>% of Hispanics Believe U.S. is Headed in the Right Direction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E6976-9E23-B8EF-7000-6FAE94A68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In general, do you believe that the United States is headed in the right direction, or has it gone off on the wrong track?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BE89E1E-EF5B-56C8-56DA-A7034ABC2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037096"/>
              </p:ext>
            </p:extLst>
          </p:nvPr>
        </p:nvGraphicFramePr>
        <p:xfrm>
          <a:off x="6585108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249D416-32A2-D77C-C5B0-4B85B8BA2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219853"/>
              </p:ext>
            </p:extLst>
          </p:nvPr>
        </p:nvGraphicFramePr>
        <p:xfrm>
          <a:off x="129538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33E58C-329C-A33B-34E3-9642EAF6DDAC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 Right or Wrong Track</a:t>
            </a:r>
          </a:p>
        </p:txBody>
      </p:sp>
    </p:spTree>
    <p:extLst>
      <p:ext uri="{BB962C8B-B14F-4D97-AF65-F5344CB8AC3E}">
        <p14:creationId xmlns:p14="http://schemas.microsoft.com/office/powerpoint/2010/main" val="378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Government Policy</a:t>
            </a:r>
          </a:p>
        </p:txBody>
      </p:sp>
    </p:spTree>
    <p:extLst>
      <p:ext uri="{BB962C8B-B14F-4D97-AF65-F5344CB8AC3E}">
        <p14:creationId xmlns:p14="http://schemas.microsoft.com/office/powerpoint/2010/main" val="35536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1FFC25-E6B5-D030-9C08-185524DB52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Government Policy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B0612A7-75C2-2A59-C391-7BD948822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262210"/>
              </p:ext>
            </p:extLst>
          </p:nvPr>
        </p:nvGraphicFramePr>
        <p:xfrm>
          <a:off x="609600" y="1146020"/>
          <a:ext cx="10972802" cy="50735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74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Government Policy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0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think that the United States government should provide expanded benefits and entitlements to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China represents the most serious economic and geo-political threat 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00356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U.S. government should spend less money supporting the war in Ukraine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1996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Iran is the primary destabilizing force in the Middle East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79360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government should ban social media, like Facebook and TikTok, from being used by children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Biden Administration’s efforts to forgive student loans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Student loans should not be forgiven and paid for by taxpayers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383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think that the United States spends too much on defense and the military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 should increase the amount of military aid it sends to Israel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age required to collect full Social Security benefits will need to be raised in order to keep the program from running out of money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the Biden Administration is dealing with the Israel-Hamas war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Growth in spending on entitlements, like Social Security and Medicaid, needs to be reduced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40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2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5947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2814D1-896F-7782-44EC-5FFF3F7B8D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5D08007-D7CB-100C-FC69-33790AC1E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73303"/>
              </p:ext>
            </p:extLst>
          </p:nvPr>
        </p:nvGraphicFramePr>
        <p:xfrm>
          <a:off x="609599" y="1228316"/>
          <a:ext cx="10972797" cy="2196582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Technology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will be used to create a significant amount of misleading and deceptive information, pictures and video that will be hard to identify as fake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will eliminate more jobs than it creates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should be heavily regulated by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media, like Facebook and TikTok, does more harm than good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0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0559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D169D-AFD6-F29C-54F3-22805CC46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E3332E-1430-0670-381E-6C8AF4D0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854069"/>
              </p:ext>
            </p:extLst>
          </p:nvPr>
        </p:nvGraphicFramePr>
        <p:xfrm>
          <a:off x="609599" y="1228316"/>
          <a:ext cx="10972797" cy="4552686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Education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Parents should be allowed to know what is being taught in the public schools that their children attend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More emphasis should be placed on trade schools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59603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College is no longer worth the cost for most students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85967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Parents should have a say in what is taught to their children in public schools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2758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All parents should have publicly-funded options, beyond traditional public schools, to educate their children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public schools in my neighborhood are good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public school system is working well in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Public schools where I live are better than they were before the pandemic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government’s Department of Education should be eliminated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Colleges and universities should be allowed to use race in admissions decisions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8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708434"/>
          </a:xfrm>
        </p:spPr>
        <p:txBody>
          <a:bodyPr/>
          <a:lstStyle/>
          <a:p>
            <a:r>
              <a:rPr lang="en-US" dirty="0"/>
              <a:t>Information Sources &amp; Language Preferences</a:t>
            </a:r>
          </a:p>
        </p:txBody>
      </p:sp>
    </p:spTree>
    <p:extLst>
      <p:ext uri="{BB962C8B-B14F-4D97-AF65-F5344CB8AC3E}">
        <p14:creationId xmlns:p14="http://schemas.microsoft.com/office/powerpoint/2010/main" val="29744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3A4574-1C7B-4E4C-3073-905BC2B8A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Local TV &amp; National TV Most Heavily Used Political Information Sources by Hispanics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5B831-0074-1C38-4F71-E569F856DA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Which of the following sources are you currently using to follow developing political issues?  Select all that apply.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41547-4174-C39E-DC55-C018408838B1}"/>
              </a:ext>
            </a:extLst>
          </p:cNvPr>
          <p:cNvSpPr txBox="1"/>
          <p:nvPr/>
        </p:nvSpPr>
        <p:spPr>
          <a:xfrm>
            <a:off x="3704556" y="1956036"/>
            <a:ext cx="4782871" cy="4416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Information Sources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ABE46F-AD67-4FE2-B06C-5D806859A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172577"/>
              </p:ext>
            </p:extLst>
          </p:nvPr>
        </p:nvGraphicFramePr>
        <p:xfrm>
          <a:off x="609592" y="2397659"/>
          <a:ext cx="10972800" cy="3739083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31789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454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Television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TikTok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Television (like network programs or cable news)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X, formerly known as Twitter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6014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YouTube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Radio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Facebook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Debates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Instagram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Snapchat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Friends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Magazines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Online publications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Community organization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Family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Religious organization/Church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Podcasts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School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Newspapers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None of these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2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53% of Hispanics Need More Information About the Candidates &amp; Their Positions on the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Do you think that you know enough now about the candidates and their positions on the issues most important to you to confidently make a voting decision?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000000"/>
                </a:solidFill>
              </a:rPr>
              <a:t>Informed on Candidates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020460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99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54% of Hispanics Don’t Have All the Party Information They Need to Make Voting Decision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Do you think that you know enough now about where the political parties stand on the issues most important to you to confidently make a voting decision?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000000"/>
                </a:solidFill>
              </a:rPr>
              <a:t>Informed on Parties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5917892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34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1354217"/>
          </a:xfrm>
        </p:spPr>
        <p:txBody>
          <a:bodyPr/>
          <a:lstStyle/>
          <a:p>
            <a:r>
              <a:rPr lang="en-US" dirty="0"/>
              <a:t>General Election Polling</a:t>
            </a:r>
          </a:p>
        </p:txBody>
      </p:sp>
    </p:spTree>
    <p:extLst>
      <p:ext uri="{BB962C8B-B14F-4D97-AF65-F5344CB8AC3E}">
        <p14:creationId xmlns:p14="http://schemas.microsoft.com/office/powerpoint/2010/main" val="28343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67% of Hispanics Occasionally, Rarely or Never See Political 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In the last 30 days, have you heard or seen any ads from political candidates or their campaigns in an effort to win your vote?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Political Ad Frequency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4489417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91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erson holding a button&#10;&#10;Description automatically generated">
            <a:extLst>
              <a:ext uri="{FF2B5EF4-FFF2-40B4-BE49-F238E27FC236}">
                <a16:creationId xmlns:a16="http://schemas.microsoft.com/office/drawing/2014/main" id="{3079183B-E8E4-DD18-85C2-9C992966D9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332ACF-3C20-CE3A-ADD4-2196F23C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5316"/>
            <a:ext cx="2216331" cy="230832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Messaging in Spanish is </a:t>
            </a:r>
            <a:r>
              <a:rPr lang="en-US" i="1" dirty="0">
                <a:solidFill>
                  <a:schemeClr val="accent4"/>
                </a:solidFill>
              </a:rPr>
              <a:t>Powerful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accent4"/>
                </a:solidFill>
              </a:rPr>
              <a:t>Connects</a:t>
            </a:r>
          </a:p>
        </p:txBody>
      </p:sp>
      <p:sp>
        <p:nvSpPr>
          <p:cNvPr id="16" name="Content Placeholder 33">
            <a:extLst>
              <a:ext uri="{FF2B5EF4-FFF2-40B4-BE49-F238E27FC236}">
                <a16:creationId xmlns:a16="http://schemas.microsoft.com/office/drawing/2014/main" id="{3A2C4A54-EC8E-F0AD-1DB5-AD298166D65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92742" y="3639300"/>
            <a:ext cx="3401568" cy="1354217"/>
          </a:xfrm>
        </p:spPr>
        <p:txBody>
          <a:bodyPr/>
          <a:lstStyle/>
          <a:p>
            <a:r>
              <a:rPr lang="en-US" sz="8800" dirty="0">
                <a:solidFill>
                  <a:schemeClr val="accent4"/>
                </a:solidFill>
              </a:rPr>
              <a:t>66%</a:t>
            </a:r>
          </a:p>
        </p:txBody>
      </p:sp>
      <p:sp>
        <p:nvSpPr>
          <p:cNvPr id="17" name="Content Placeholder 47">
            <a:extLst>
              <a:ext uri="{FF2B5EF4-FFF2-40B4-BE49-F238E27FC236}">
                <a16:creationId xmlns:a16="http://schemas.microsoft.com/office/drawing/2014/main" id="{E978DBE8-8A7F-B9A3-9252-32EDE94B15A1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471471" y="3639300"/>
            <a:ext cx="3403099" cy="1354217"/>
          </a:xfrm>
        </p:spPr>
        <p:txBody>
          <a:bodyPr/>
          <a:lstStyle/>
          <a:p>
            <a:r>
              <a:rPr lang="en-US" sz="8800" dirty="0">
                <a:solidFill>
                  <a:schemeClr val="accent2"/>
                </a:solidFill>
              </a:rPr>
              <a:t>61%</a:t>
            </a:r>
          </a:p>
        </p:txBody>
      </p:sp>
      <p:sp>
        <p:nvSpPr>
          <p:cNvPr id="18" name="Content Placeholder 50">
            <a:extLst>
              <a:ext uri="{FF2B5EF4-FFF2-40B4-BE49-F238E27FC236}">
                <a16:creationId xmlns:a16="http://schemas.microsoft.com/office/drawing/2014/main" id="{DD4289C4-451A-8676-1B83-B6FF47DFE46E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8372891" y="3639300"/>
            <a:ext cx="3403099" cy="1354217"/>
          </a:xfrm>
        </p:spPr>
        <p:txBody>
          <a:bodyPr/>
          <a:lstStyle/>
          <a:p>
            <a:r>
              <a:rPr lang="en-US" sz="8800" dirty="0"/>
              <a:t>53%</a:t>
            </a:r>
          </a:p>
        </p:txBody>
      </p:sp>
      <p:sp>
        <p:nvSpPr>
          <p:cNvPr id="19" name="Content Placeholder 151">
            <a:extLst>
              <a:ext uri="{FF2B5EF4-FFF2-40B4-BE49-F238E27FC236}">
                <a16:creationId xmlns:a16="http://schemas.microsoft.com/office/drawing/2014/main" id="{F426B427-1C0E-A3E0-31F6-A8B6B09A95D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16678" y="5362271"/>
            <a:ext cx="3401568" cy="430887"/>
          </a:xfrm>
        </p:spPr>
        <p:txBody>
          <a:bodyPr/>
          <a:lstStyle/>
          <a:p>
            <a:r>
              <a:rPr lang="en-US" dirty="0"/>
              <a:t>I </a:t>
            </a:r>
            <a:r>
              <a:rPr lang="en-US" b="1" i="1" dirty="0">
                <a:solidFill>
                  <a:schemeClr val="accent4"/>
                </a:solidFill>
              </a:rPr>
              <a:t>appreciate when candidates advertise in Spanish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in trying to win my vote</a:t>
            </a:r>
          </a:p>
        </p:txBody>
      </p:sp>
      <p:sp>
        <p:nvSpPr>
          <p:cNvPr id="20" name="Content Placeholder 153">
            <a:extLst>
              <a:ext uri="{FF2B5EF4-FFF2-40B4-BE49-F238E27FC236}">
                <a16:creationId xmlns:a16="http://schemas.microsoft.com/office/drawing/2014/main" id="{0FC14EAA-0A06-5FA6-2140-9B892188AD5B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473074" y="5345836"/>
            <a:ext cx="3403099" cy="646331"/>
          </a:xfrm>
        </p:spPr>
        <p:txBody>
          <a:bodyPr/>
          <a:lstStyle/>
          <a:p>
            <a:r>
              <a:rPr lang="en-US" dirty="0"/>
              <a:t>Political parties and candidates who advertise in Spanish are </a:t>
            </a:r>
            <a:r>
              <a:rPr lang="en-US" b="1" i="1" dirty="0">
                <a:solidFill>
                  <a:schemeClr val="accent2"/>
                </a:solidFill>
              </a:rPr>
              <a:t>showing me they want my vote</a:t>
            </a:r>
          </a:p>
        </p:txBody>
      </p:sp>
      <p:sp>
        <p:nvSpPr>
          <p:cNvPr id="21" name="Content Placeholder 155">
            <a:extLst>
              <a:ext uri="{FF2B5EF4-FFF2-40B4-BE49-F238E27FC236}">
                <a16:creationId xmlns:a16="http://schemas.microsoft.com/office/drawing/2014/main" id="{AAD3A6AF-9549-4590-9F8F-952B47714A8A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8382035" y="5345836"/>
            <a:ext cx="3414368" cy="861774"/>
          </a:xfrm>
        </p:spPr>
        <p:txBody>
          <a:bodyPr/>
          <a:lstStyle/>
          <a:p>
            <a:r>
              <a:rPr lang="en-US" dirty="0"/>
              <a:t>When a political party or candidate communicates with me in Spanish, it suggests that </a:t>
            </a:r>
            <a:r>
              <a:rPr lang="en-US" b="1" i="1" dirty="0">
                <a:solidFill>
                  <a:srgbClr val="CC0062"/>
                </a:solidFill>
              </a:rPr>
              <a:t>they are truly interested in Hispanics and our community</a:t>
            </a:r>
          </a:p>
        </p:txBody>
      </p:sp>
      <p:sp>
        <p:nvSpPr>
          <p:cNvPr id="22" name="Content Placeholder 30">
            <a:extLst>
              <a:ext uri="{FF2B5EF4-FFF2-40B4-BE49-F238E27FC236}">
                <a16:creationId xmlns:a16="http://schemas.microsoft.com/office/drawing/2014/main" id="{23B7715C-8FC2-6634-9C8B-A6907041A7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6678" y="4961637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  <p:sp>
        <p:nvSpPr>
          <p:cNvPr id="23" name="Content Placeholder 46">
            <a:extLst>
              <a:ext uri="{FF2B5EF4-FFF2-40B4-BE49-F238E27FC236}">
                <a16:creationId xmlns:a16="http://schemas.microsoft.com/office/drawing/2014/main" id="{6A7CD8FD-C0CA-27DB-21BB-B328FCB0A5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73074" y="4958770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  <p:sp>
        <p:nvSpPr>
          <p:cNvPr id="24" name="Content Placeholder 49">
            <a:extLst>
              <a:ext uri="{FF2B5EF4-FFF2-40B4-BE49-F238E27FC236}">
                <a16:creationId xmlns:a16="http://schemas.microsoft.com/office/drawing/2014/main" id="{6ADE8C38-E687-9C44-452F-84735E91731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82035" y="4955903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</p:spTree>
    <p:extLst>
      <p:ext uri="{BB962C8B-B14F-4D97-AF65-F5344CB8AC3E}">
        <p14:creationId xmlns:p14="http://schemas.microsoft.com/office/powerpoint/2010/main" val="27228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031325"/>
          </a:xfrm>
        </p:spPr>
        <p:txBody>
          <a:bodyPr/>
          <a:lstStyle/>
          <a:p>
            <a:r>
              <a:rPr lang="en-US" dirty="0"/>
              <a:t>Voting &amp; Campaign Information</a:t>
            </a:r>
          </a:p>
        </p:txBody>
      </p:sp>
    </p:spTree>
    <p:extLst>
      <p:ext uri="{BB962C8B-B14F-4D97-AF65-F5344CB8AC3E}">
        <p14:creationId xmlns:p14="http://schemas.microsoft.com/office/powerpoint/2010/main" val="9420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761ED6-25E7-B5D4-D17B-E8F20B205E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861774"/>
          </a:xfrm>
        </p:spPr>
        <p:txBody>
          <a:bodyPr/>
          <a:lstStyle/>
          <a:p>
            <a:r>
              <a:rPr lang="en-US" dirty="0"/>
              <a:t>Voting Method and Timeframe</a:t>
            </a:r>
          </a:p>
          <a:p>
            <a:r>
              <a:rPr lang="en-US" sz="1800" dirty="0"/>
              <a:t>- HISPANICS MORE LIKELY THAN NON-HISPANICS TO VOTE EARLY AND IN PERSON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D0325-AC3E-6D83-EEB0-8940F794E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do you plan to vote in the General election?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D9B296-D9AC-5C01-C4A7-393C350D2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8244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2999DD-6AC0-DD6B-845E-14067965B031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Voting Method and Timeframe</a:t>
            </a:r>
          </a:p>
        </p:txBody>
      </p:sp>
    </p:spTree>
    <p:extLst>
      <p:ext uri="{BB962C8B-B14F-4D97-AF65-F5344CB8AC3E}">
        <p14:creationId xmlns:p14="http://schemas.microsoft.com/office/powerpoint/2010/main" val="11781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Vota Conmigo Familiarity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familiar or unfamiliar are you with the “Vota Conmigo” campaign?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6031106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Vota Conmigo Familiarity</a:t>
            </a:r>
          </a:p>
        </p:txBody>
      </p:sp>
    </p:spTree>
    <p:extLst>
      <p:ext uri="{BB962C8B-B14F-4D97-AF65-F5344CB8AC3E}">
        <p14:creationId xmlns:p14="http://schemas.microsoft.com/office/powerpoint/2010/main" val="26336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E23681-ACA5-E775-4B01-504E989706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76542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310B9D-6F4F-80CA-38B3-DCC4DE485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Religious Service Attendance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EB6ED-423B-21C0-1192-7FB5BD529A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Aside from weddings and funerals, how often would you say that you attend religious services?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1E497B-6BD6-DD17-4C38-F8E930A7D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2259033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B5DE707-2A8F-4ED8-DA17-CD6B79E3A311}"/>
              </a:ext>
            </a:extLst>
          </p:cNvPr>
          <p:cNvSpPr txBox="1"/>
          <p:nvPr/>
        </p:nvSpPr>
        <p:spPr>
          <a:xfrm>
            <a:off x="3836276" y="2042897"/>
            <a:ext cx="4519448" cy="609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Religious Service Attendance</a:t>
            </a:r>
            <a:endParaRPr kumimoji="0" lang="en-US" sz="1400" b="0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276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D169D-AFD6-F29C-54F3-22805CC46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Political Campaigning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E3332E-1430-0670-381E-6C8AF4D0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208841"/>
              </p:ext>
            </p:extLst>
          </p:nvPr>
        </p:nvGraphicFramePr>
        <p:xfrm>
          <a:off x="609599" y="1228316"/>
          <a:ext cx="10972797" cy="1429314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[Political 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Campaigning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candidates and their campaigns are making a strong effort to win my vote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appreciate being personally contacted, by phone or by knocking at my door by a political party, candidate or organization that is looking to influence my vote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5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Ballot Language Preference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When voting, I prefer to receive a ballot in...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5687086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Ballot Language Preference</a:t>
            </a:r>
          </a:p>
        </p:txBody>
      </p:sp>
    </p:spTree>
    <p:extLst>
      <p:ext uri="{BB962C8B-B14F-4D97-AF65-F5344CB8AC3E}">
        <p14:creationId xmlns:p14="http://schemas.microsoft.com/office/powerpoint/2010/main" val="219050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299453"/>
              </p:ext>
            </p:extLst>
          </p:nvPr>
        </p:nvGraphicFramePr>
        <p:xfrm>
          <a:off x="2032000" y="2336952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Matchup: Biden vs Trump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DONALD TRUMP LEADS AMONG HISPANICS, LOWER THAN NON-HISPANICS</a:t>
            </a:r>
            <a:br>
              <a:rPr lang="en-US" sz="1800" b="0" dirty="0"/>
            </a:br>
            <a:r>
              <a:rPr lang="en-US" sz="1800" b="0" dirty="0"/>
              <a:t>- 32% OF HISPANICS UP FOR GRABS (27% NOT DEFINITE, 5% UNSURE)</a:t>
            </a:r>
            <a:endParaRPr lang="en-US" sz="1050" b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199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2024 election for president were being held today, and the candidates were Donald Trump (Republican) &amp; Joe Biden (Democrat),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3123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84C9-A0BB-4C22-A028-1AB4F3636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Candidate Support Among Hispanics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TRUMP’S STRONGEST SUPPORT AMONG 18-34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BIDEN’S STRONGEST SUPPORT AMONG MARRIED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B282-DF26-3F22-D349-B44CD1708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645920"/>
            <a:ext cx="10972800" cy="369332"/>
          </a:xfrm>
        </p:spPr>
        <p:txBody>
          <a:bodyPr/>
          <a:lstStyle/>
          <a:p>
            <a:r>
              <a:rPr lang="en-US" i="1" dirty="0"/>
              <a:t>If the 2024 election for president were being held today, and the candidates were Donald Trump (Republican) &amp; Joe Biden (Democrat), for whom would you vote?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9FD24-AC72-0E60-B2C1-6FED67003B9B}"/>
              </a:ext>
            </a:extLst>
          </p:cNvPr>
          <p:cNvSpPr txBox="1"/>
          <p:nvPr/>
        </p:nvSpPr>
        <p:spPr>
          <a:xfrm>
            <a:off x="11052173" y="3429000"/>
            <a:ext cx="1139827" cy="7555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 u="sng" dirty="0"/>
              <a:t>Total Support</a:t>
            </a:r>
          </a:p>
          <a:p>
            <a:r>
              <a:rPr lang="en-US" sz="1200" dirty="0"/>
              <a:t>Probably</a:t>
            </a:r>
          </a:p>
          <a:p>
            <a:r>
              <a:rPr lang="en-US" sz="1200" dirty="0"/>
              <a:t>Definitely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EED89A7-FB47-5202-6984-EDC7E17C0A49}"/>
              </a:ext>
            </a:extLst>
          </p:cNvPr>
          <p:cNvGraphicFramePr>
            <a:graphicFrameLocks noGrp="1"/>
          </p:cNvGraphicFramePr>
          <p:nvPr/>
        </p:nvGraphicFramePr>
        <p:xfrm>
          <a:off x="10635613" y="3744796"/>
          <a:ext cx="416560" cy="31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21608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48552543"/>
                    </a:ext>
                  </a:extLst>
                </a:gridCol>
              </a:tblGrid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7153"/>
                  </a:ext>
                </a:extLst>
              </a:tr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79821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D45C894-8188-543C-30D7-53136D615A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257185"/>
              </p:ext>
            </p:extLst>
          </p:nvPr>
        </p:nvGraphicFramePr>
        <p:xfrm>
          <a:off x="307972" y="2204816"/>
          <a:ext cx="11576055" cy="32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E3C9128-E158-7256-C340-2E23E5499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459469"/>
              </p:ext>
            </p:extLst>
          </p:nvPr>
        </p:nvGraphicFramePr>
        <p:xfrm>
          <a:off x="434340" y="5364186"/>
          <a:ext cx="994314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782">
                  <a:extLst>
                    <a:ext uri="{9D8B030D-6E8A-4147-A177-3AD203B41FA5}">
                      <a16:colId xmlns:a16="http://schemas.microsoft.com/office/drawing/2014/main" val="3608208759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257885853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217101933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46907834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998892033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311128755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6838856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57390802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4270920552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1982708097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98463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Children in HH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9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B7BEA-2BC5-176C-ACB9-4FAA18FE3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sz="3600" b="0" dirty="0"/>
              <a:t>Trump Voters Are More Enthusiastic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4CF9A6A-A93C-F14D-C30B-25F99ED24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7903641"/>
              </p:ext>
            </p:extLst>
          </p:nvPr>
        </p:nvGraphicFramePr>
        <p:xfrm>
          <a:off x="6546235" y="1970690"/>
          <a:ext cx="5337793" cy="41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ED67EB-AFCE-1A69-A5BD-77CB26C220F2}"/>
              </a:ext>
            </a:extLst>
          </p:cNvPr>
          <p:cNvCxnSpPr>
            <a:cxnSpLocks/>
          </p:cNvCxnSpPr>
          <p:nvPr/>
        </p:nvCxnSpPr>
        <p:spPr>
          <a:xfrm flipH="1">
            <a:off x="6096000" y="2321847"/>
            <a:ext cx="0" cy="34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DB446F0-E770-7D95-20DD-42B5DD08CAD2}"/>
              </a:ext>
            </a:extLst>
          </p:cNvPr>
          <p:cNvSpPr txBox="1">
            <a:spLocks/>
          </p:cNvSpPr>
          <p:nvPr/>
        </p:nvSpPr>
        <p:spPr>
          <a:xfrm>
            <a:off x="457199" y="1369083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You indicated that you probably or definitely intend to vote for [candidate] for President. Is that vote more in favor of [candidate] or more in opposition to [opposition candidate]?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48EC4F-3704-BD27-C1EC-FF6E1102A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554296"/>
              </p:ext>
            </p:extLst>
          </p:nvPr>
        </p:nvGraphicFramePr>
        <p:xfrm>
          <a:off x="307973" y="1970690"/>
          <a:ext cx="5337793" cy="41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55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U ">
      <a:dk1>
        <a:srgbClr val="000000"/>
      </a:dk1>
      <a:lt1>
        <a:srgbClr val="FFFFFF"/>
      </a:lt1>
      <a:dk2>
        <a:srgbClr val="454545"/>
      </a:dk2>
      <a:lt2>
        <a:srgbClr val="EFE5E2"/>
      </a:lt2>
      <a:accent1>
        <a:srgbClr val="141327"/>
      </a:accent1>
      <a:accent2>
        <a:srgbClr val="8C0066"/>
      </a:accent2>
      <a:accent3>
        <a:srgbClr val="CC0062"/>
      </a:accent3>
      <a:accent4>
        <a:srgbClr val="FF4600"/>
      </a:accent4>
      <a:accent5>
        <a:srgbClr val="E57BEA"/>
      </a:accent5>
      <a:accent6>
        <a:srgbClr val="E5DB5B"/>
      </a:accent6>
      <a:hlink>
        <a:srgbClr val="FF4600"/>
      </a:hlink>
      <a:folHlink>
        <a:srgbClr val="FF46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Sales_Template_2024  -  Read-Only" id="{CF5E90FE-291C-451A-A9A7-E230A4A7820B}" vid="{73DE8486-ED76-42AF-9D03-C83923FB6BBA}"/>
    </a:ext>
  </a:extLst>
</a:theme>
</file>

<file path=ppt/theme/theme2.xml><?xml version="1.0" encoding="utf-8"?>
<a:theme xmlns:a="http://schemas.openxmlformats.org/drawingml/2006/main" name="1_Office Theme">
  <a:themeElements>
    <a:clrScheme name="TU ">
      <a:dk1>
        <a:srgbClr val="000000"/>
      </a:dk1>
      <a:lt1>
        <a:srgbClr val="FFFFFF"/>
      </a:lt1>
      <a:dk2>
        <a:srgbClr val="454545"/>
      </a:dk2>
      <a:lt2>
        <a:srgbClr val="EFE5E2"/>
      </a:lt2>
      <a:accent1>
        <a:srgbClr val="141327"/>
      </a:accent1>
      <a:accent2>
        <a:srgbClr val="8C0066"/>
      </a:accent2>
      <a:accent3>
        <a:srgbClr val="CC0062"/>
      </a:accent3>
      <a:accent4>
        <a:srgbClr val="FF4600"/>
      </a:accent4>
      <a:accent5>
        <a:srgbClr val="E57BEA"/>
      </a:accent5>
      <a:accent6>
        <a:srgbClr val="E5DB5B"/>
      </a:accent6>
      <a:hlink>
        <a:srgbClr val="FF4600"/>
      </a:hlink>
      <a:folHlink>
        <a:srgbClr val="FF46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Sales_Template_2024  -  Read-Only" id="{CF5E90FE-291C-451A-A9A7-E230A4A7820B}" vid="{73DE8486-ED76-42AF-9D03-C83923FB6B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45bf9a-424b-4131-a1d7-79f86c228b9f">
      <Terms xmlns="http://schemas.microsoft.com/office/infopath/2007/PartnerControls"/>
    </lcf76f155ced4ddcb4097134ff3c332f>
    <TaxCatchAll xmlns="3f2ceb43-86cd-4ba8-9fbb-a64be3ca07e2" xsi:nil="true"/>
    <l47y xmlns="8145bf9a-424b-4131-a1d7-79f86c228b9f">2024-06-25T19:56:42+00:00</l47y>
    <SharedWithUsers xmlns="3f2ceb43-86cd-4ba8-9fbb-a64be3ca07e2">
      <UserInfo>
        <DisplayName/>
        <AccountId xsi:nil="true"/>
        <AccountType/>
      </UserInfo>
    </SharedWithUsers>
    <MediaLengthInSeconds xmlns="8145bf9a-424b-4131-a1d7-79f86c228b9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8B3F1B1D617E4D9F8B5F0D27792E96" ma:contentTypeVersion="18" ma:contentTypeDescription="Create a new document." ma:contentTypeScope="" ma:versionID="41f2a6579d0d1c313d2c0430427e7538">
  <xsd:schema xmlns:xsd="http://www.w3.org/2001/XMLSchema" xmlns:xs="http://www.w3.org/2001/XMLSchema" xmlns:p="http://schemas.microsoft.com/office/2006/metadata/properties" xmlns:ns2="3f2ceb43-86cd-4ba8-9fbb-a64be3ca07e2" xmlns:ns3="8145bf9a-424b-4131-a1d7-79f86c228b9f" targetNamespace="http://schemas.microsoft.com/office/2006/metadata/properties" ma:root="true" ma:fieldsID="328f386fe8661e8e5bb2e106bf748854" ns2:_="" ns3:_="">
    <xsd:import namespace="3f2ceb43-86cd-4ba8-9fbb-a64be3ca07e2"/>
    <xsd:import namespace="8145bf9a-424b-4131-a1d7-79f86c228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47y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ceb43-86cd-4ba8-9fbb-a64be3ca07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762e3a1-c58f-4393-842f-e65ef449fa50}" ma:internalName="TaxCatchAll" ma:showField="CatchAllData" ma:web="3f2ceb43-86cd-4ba8-9fbb-a64be3ca0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f9a-424b-4131-a1d7-79f86c228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47y" ma:index="14" nillable="true" ma:displayName="Date and Time" ma:default="[today]" ma:format="DateTime" ma:internalName="l47y">
      <xsd:simpleType>
        <xsd:restriction base="dms:DateTim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a30b028-f052-4e29-b6bd-c7f9d5f6e9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5421AE-D187-44B9-8A73-F46BCB506BA8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1fe72f78-8498-437f-9998-d20aa9b5109b"/>
    <ds:schemaRef ds:uri="026ddb43-dd03-461f-8311-2bb4c5e09c8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6068143-AF36-4802-9609-E395956C3E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02CFA2-DD7A-4498-B5EB-089D20153529}"/>
</file>

<file path=docProps/app.xml><?xml version="1.0" encoding="utf-8"?>
<Properties xmlns="http://schemas.openxmlformats.org/officeDocument/2006/extended-properties" xmlns:vt="http://schemas.openxmlformats.org/officeDocument/2006/docPropsVTypes">
  <Template>Master_Sales_Template_2024</Template>
  <TotalTime>4511</TotalTime>
  <Words>5695</Words>
  <Application>Microsoft Office PowerPoint</Application>
  <PresentationFormat>Widescreen</PresentationFormat>
  <Paragraphs>1383</Paragraphs>
  <Slides>69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81" baseType="lpstr">
      <vt:lpstr>Aptos</vt:lpstr>
      <vt:lpstr>Arial</vt:lpstr>
      <vt:lpstr>Calibri</vt:lpstr>
      <vt:lpstr>Century Gothic</vt:lpstr>
      <vt:lpstr>Courier New</vt:lpstr>
      <vt:lpstr>Franklin Gothic Book</vt:lpstr>
      <vt:lpstr>Franklin Gothic Demi</vt:lpstr>
      <vt:lpstr>Franklin Gothic Medium</vt:lpstr>
      <vt:lpstr>Helvetica Light</vt:lpstr>
      <vt:lpstr>System Font Regular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Messaging in Spanish is Powerful and Connects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levels</dc:title>
  <dc:creator>Kimberly Linan</dc:creator>
  <cp:lastModifiedBy>Kathy Whitlock</cp:lastModifiedBy>
  <cp:revision>272</cp:revision>
  <dcterms:created xsi:type="dcterms:W3CDTF">2024-03-19T13:29:17Z</dcterms:created>
  <dcterms:modified xsi:type="dcterms:W3CDTF">2024-06-25T19:19:04Z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0x0101001F8B3F1B1D617E4D9F8B5F0D27792E96</vt:lpwstr>
  </property>
  <property fmtid="{D5CDD505-2E9C-101B-9397-08002B2CF9AE}" pid="4" name="Order">
    <vt:r8>4315500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