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3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heme/themeOverride4.xml" ContentType="application/vnd.openxmlformats-officedocument.themeOverr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theme/themeOverride5.xml" ContentType="application/vnd.openxmlformats-officedocument.themeOverrid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theme/themeOverride6.xml" ContentType="application/vnd.openxmlformats-officedocument.themeOverrid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theme/themeOverride7.xml" ContentType="application/vnd.openxmlformats-officedocument.themeOverrid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theme/themeOverride8.xml" ContentType="application/vnd.openxmlformats-officedocument.themeOverrid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theme/themeOverride9.xml" ContentType="application/vnd.openxmlformats-officedocument.themeOverrid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theme/themeOverride10.xml" ContentType="application/vnd.openxmlformats-officedocument.themeOverrid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theme/themeOverride11.xml" ContentType="application/vnd.openxmlformats-officedocument.themeOverrid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theme/themeOverride12.xml" ContentType="application/vnd.openxmlformats-officedocument.themeOverrid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theme/themeOverride13.xml" ContentType="application/vnd.openxmlformats-officedocument.themeOverride+xml"/>
  <Override PartName="/ppt/drawings/drawing3.xml" ContentType="application/vnd.openxmlformats-officedocument.drawingml.chartshapes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theme/themeOverride14.xml" ContentType="application/vnd.openxmlformats-officedocument.themeOverride+xml"/>
  <Override PartName="/ppt/drawings/drawing4.xml" ContentType="application/vnd.openxmlformats-officedocument.drawingml.chartshape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theme/themeOverride15.xml" ContentType="application/vnd.openxmlformats-officedocument.themeOverride+xml"/>
  <Override PartName="/ppt/charts/chart3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theme/themeOverride16.xml" ContentType="application/vnd.openxmlformats-officedocument.themeOverride+xml"/>
  <Override PartName="/ppt/charts/chart32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theme/themeOverride17.xml" ContentType="application/vnd.openxmlformats-officedocument.themeOverride+xml"/>
  <Override PartName="/ppt/charts/chart33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theme/themeOverride18.xml" ContentType="application/vnd.openxmlformats-officedocument.themeOverride+xml"/>
  <Override PartName="/ppt/charts/chart34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theme/themeOverride19.xml" ContentType="application/vnd.openxmlformats-officedocument.themeOverride+xml"/>
  <Override PartName="/ppt/charts/chart35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theme/themeOverride20.xml" ContentType="application/vnd.openxmlformats-officedocument.themeOverride+xml"/>
  <Override PartName="/ppt/charts/chart36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theme/themeOverride21.xml" ContentType="application/vnd.openxmlformats-officedocument.themeOverride+xml"/>
  <Override PartName="/ppt/drawings/drawing5.xml" ContentType="application/vnd.openxmlformats-officedocument.drawingml.chartshapes+xml"/>
  <Override PartName="/ppt/charts/chart37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theme/themeOverride22.xml" ContentType="application/vnd.openxmlformats-officedocument.themeOverride+xml"/>
  <Override PartName="/ppt/drawings/drawing6.xml" ContentType="application/vnd.openxmlformats-officedocument.drawingml.chartshapes+xml"/>
  <Override PartName="/ppt/charts/chart38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theme/themeOverride23.xml" ContentType="application/vnd.openxmlformats-officedocument.themeOverride+xml"/>
  <Override PartName="/ppt/charts/chart39.xml" ContentType="application/vnd.openxmlformats-officedocument.drawingml.chart+xml"/>
  <Override PartName="/ppt/charts/style39.xml" ContentType="application/vnd.ms-office.chartstyle+xml"/>
  <Override PartName="/ppt/charts/colors39.xml" ContentType="application/vnd.ms-office.chartcolorstyle+xml"/>
  <Override PartName="/ppt/theme/themeOverride24.xml" ContentType="application/vnd.openxmlformats-officedocument.themeOverride+xml"/>
  <Override PartName="/ppt/drawings/drawing7.xml" ContentType="application/vnd.openxmlformats-officedocument.drawingml.chartshapes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753" r:id="rId5"/>
  </p:sldMasterIdLst>
  <p:notesMasterIdLst>
    <p:notesMasterId r:id="rId77"/>
  </p:notesMasterIdLst>
  <p:handoutMasterIdLst>
    <p:handoutMasterId r:id="rId78"/>
  </p:handoutMasterIdLst>
  <p:sldIdLst>
    <p:sldId id="2147480139" r:id="rId6"/>
    <p:sldId id="2147480140" r:id="rId7"/>
    <p:sldId id="2147480050" r:id="rId8"/>
    <p:sldId id="2147480051" r:id="rId9"/>
    <p:sldId id="2147480064" r:id="rId10"/>
    <p:sldId id="261" r:id="rId11"/>
    <p:sldId id="2147480065" r:id="rId12"/>
    <p:sldId id="2147480042" r:id="rId13"/>
    <p:sldId id="2147480044" r:id="rId14"/>
    <p:sldId id="2147480066" r:id="rId15"/>
    <p:sldId id="2147480067" r:id="rId16"/>
    <p:sldId id="2147480068" r:id="rId17"/>
    <p:sldId id="2147480137" r:id="rId18"/>
    <p:sldId id="2147480072" r:id="rId19"/>
    <p:sldId id="2147480133" r:id="rId20"/>
    <p:sldId id="2147480123" r:id="rId21"/>
    <p:sldId id="2147480124" r:id="rId22"/>
    <p:sldId id="2147480112" r:id="rId23"/>
    <p:sldId id="2147480073" r:id="rId24"/>
    <p:sldId id="2147480135" r:id="rId25"/>
    <p:sldId id="2147480114" r:id="rId26"/>
    <p:sldId id="2147480069" r:id="rId27"/>
    <p:sldId id="2147480070" r:id="rId28"/>
    <p:sldId id="2147480054" r:id="rId29"/>
    <p:sldId id="2147480074" r:id="rId30"/>
    <p:sldId id="2147480136" r:id="rId31"/>
    <p:sldId id="2147480075" r:id="rId32"/>
    <p:sldId id="2147480076" r:id="rId33"/>
    <p:sldId id="2147480126" r:id="rId34"/>
    <p:sldId id="2147480127" r:id="rId35"/>
    <p:sldId id="2147480128" r:id="rId36"/>
    <p:sldId id="2147480129" r:id="rId37"/>
    <p:sldId id="2147480037" r:id="rId38"/>
    <p:sldId id="2147480079" r:id="rId39"/>
    <p:sldId id="2147480080" r:id="rId40"/>
    <p:sldId id="2147480082" r:id="rId41"/>
    <p:sldId id="2147480055" r:id="rId42"/>
    <p:sldId id="2147480083" r:id="rId43"/>
    <p:sldId id="2147480084" r:id="rId44"/>
    <p:sldId id="2147480057" r:id="rId45"/>
    <p:sldId id="2147480086" r:id="rId46"/>
    <p:sldId id="2147480087" r:id="rId47"/>
    <p:sldId id="2147480056" r:id="rId48"/>
    <p:sldId id="2147480088" r:id="rId49"/>
    <p:sldId id="2147480089" r:id="rId50"/>
    <p:sldId id="2147480090" r:id="rId51"/>
    <p:sldId id="2147480058" r:id="rId52"/>
    <p:sldId id="2147480091" r:id="rId53"/>
    <p:sldId id="2147480059" r:id="rId54"/>
    <p:sldId id="2147480092" r:id="rId55"/>
    <p:sldId id="2147480060" r:id="rId56"/>
    <p:sldId id="2147480093" r:id="rId57"/>
    <p:sldId id="2147480061" r:id="rId58"/>
    <p:sldId id="2147480094" r:id="rId59"/>
    <p:sldId id="2147480062" r:id="rId60"/>
    <p:sldId id="2147480095" r:id="rId61"/>
    <p:sldId id="2147480063" r:id="rId62"/>
    <p:sldId id="2147480096" r:id="rId63"/>
    <p:sldId id="2147480101" r:id="rId64"/>
    <p:sldId id="2147480102" r:id="rId65"/>
    <p:sldId id="2147480103" r:id="rId66"/>
    <p:sldId id="2147480001" r:id="rId67"/>
    <p:sldId id="2147480100" r:id="rId68"/>
    <p:sldId id="2147480105" r:id="rId69"/>
    <p:sldId id="2147480107" r:id="rId70"/>
    <p:sldId id="2147480134" r:id="rId71"/>
    <p:sldId id="2147479882" r:id="rId72"/>
    <p:sldId id="2147480130" r:id="rId73"/>
    <p:sldId id="2147480099" r:id="rId74"/>
    <p:sldId id="2147480104" r:id="rId75"/>
    <p:sldId id="2147480097" r:id="rId7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87FB709-D6E3-427D-706E-E279C892E05C}" name="Nathan Patterson" initials="NP" userId="S::npatterson@mpredict.onmicrosoft.com::61f495ff-e841-4f65-b081-71c7fc3aaeb4" providerId="AD"/>
  <p188:author id="{2EB407AC-6F85-2304-5814-630286053052}" name="Giselle Marzo" initials="" userId="S::gmarzo@univision.net::14edf958-4a8b-461f-8a8d-2f0fff7bf3b3" providerId="AD"/>
  <p188:author id="{6EDABAC8-A7EB-DF41-BB0E-2F87C343AA4B}" name="Yolanda Martinez" initials="" userId="S::yolanda@mpredict.onmicrosoft.com::b1e19231-dcf1-4cd9-af79-695e51078a0e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 Lane" initials="RL" lastIdx="14" clrIdx="0">
    <p:extLst>
      <p:ext uri="{19B8F6BF-5375-455C-9EA6-DF929625EA0E}">
        <p15:presenceInfo xmlns:p15="http://schemas.microsoft.com/office/powerpoint/2012/main" userId="e12240c6fe9030a7" providerId="Windows Live"/>
      </p:ext>
    </p:extLst>
  </p:cmAuthor>
  <p:cmAuthor id="2" name="Nathan Patterson" initials="NP" lastIdx="1" clrIdx="1">
    <p:extLst>
      <p:ext uri="{19B8F6BF-5375-455C-9EA6-DF929625EA0E}">
        <p15:presenceInfo xmlns:p15="http://schemas.microsoft.com/office/powerpoint/2012/main" userId="S::npatterson@mpredict.onmicrosoft.com::61f495ff-e841-4f65-b081-71c7fc3aaeb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5101"/>
    <a:srgbClr val="E7E7E7"/>
    <a:srgbClr val="797E83"/>
    <a:srgbClr val="A4A8AB"/>
    <a:srgbClr val="EDEEEE"/>
    <a:srgbClr val="FF9359"/>
    <a:srgbClr val="E95100"/>
    <a:srgbClr val="EA5100"/>
    <a:srgbClr val="000000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E214B5E-0B2C-4535-938D-24C6CD21503D}" v="4" dt="2024-06-25T14:45:04.47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121" autoAdjust="0"/>
    <p:restoredTop sz="94694" autoAdjust="0"/>
  </p:normalViewPr>
  <p:slideViewPr>
    <p:cSldViewPr snapToGrid="0">
      <p:cViewPr varScale="1">
        <p:scale>
          <a:sx n="127" d="100"/>
          <a:sy n="127" d="100"/>
        </p:scale>
        <p:origin x="15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104"/>
    </p:cViewPr>
  </p:sorterViewPr>
  <p:notesViewPr>
    <p:cSldViewPr snapToGrid="0">
      <p:cViewPr>
        <p:scale>
          <a:sx n="1" d="2"/>
          <a:sy n="1" d="2"/>
        </p:scale>
        <p:origin x="4632" y="113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76" Type="http://schemas.openxmlformats.org/officeDocument/2006/relationships/slide" Target="slides/slide71.xml"/><Relationship Id="rId84" Type="http://schemas.microsoft.com/office/2015/10/relationships/revisionInfo" Target="revisionInfo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74" Type="http://schemas.openxmlformats.org/officeDocument/2006/relationships/slide" Target="slides/slide69.xml"/><Relationship Id="rId79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61" Type="http://schemas.openxmlformats.org/officeDocument/2006/relationships/slide" Target="slides/slide56.xml"/><Relationship Id="rId82" Type="http://schemas.openxmlformats.org/officeDocument/2006/relationships/theme" Target="theme/theme1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80" Type="http://schemas.openxmlformats.org/officeDocument/2006/relationships/presProps" Target="presProps.xml"/><Relationship Id="rId85" Type="http://schemas.microsoft.com/office/2018/10/relationships/authors" Target="authors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83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handoutMaster" Target="handoutMasters/handoutMaster1.xml"/><Relationship Id="rId8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2.xml"/><Relationship Id="rId4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20.xml"/><Relationship Id="rId1" Type="http://schemas.microsoft.com/office/2011/relationships/chartStyle" Target="style20.xml"/><Relationship Id="rId4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21.xml"/><Relationship Id="rId1" Type="http://schemas.microsoft.com/office/2011/relationships/chartStyle" Target="style21.xml"/><Relationship Id="rId4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22.xml"/><Relationship Id="rId1" Type="http://schemas.microsoft.com/office/2011/relationships/chartStyle" Target="style22.xml"/><Relationship Id="rId4" Type="http://schemas.openxmlformats.org/officeDocument/2006/relationships/package" Target="../embeddings/Microsoft_Excel_Worksheet21.xlsx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23.xml"/><Relationship Id="rId1" Type="http://schemas.microsoft.com/office/2011/relationships/chartStyle" Target="style23.xml"/><Relationship Id="rId4" Type="http://schemas.openxmlformats.org/officeDocument/2006/relationships/package" Target="../embeddings/Microsoft_Excel_Worksheet22.xlsx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24.xml"/><Relationship Id="rId1" Type="http://schemas.microsoft.com/office/2011/relationships/chartStyle" Target="style24.xml"/><Relationship Id="rId4" Type="http://schemas.openxmlformats.org/officeDocument/2006/relationships/package" Target="../embeddings/Microsoft_Excel_Worksheet23.xlsx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25.xml"/><Relationship Id="rId1" Type="http://schemas.microsoft.com/office/2011/relationships/chartStyle" Target="style25.xml"/><Relationship Id="rId4" Type="http://schemas.openxmlformats.org/officeDocument/2006/relationships/package" Target="../embeddings/Microsoft_Excel_Worksheet24.xlsx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26.xml"/><Relationship Id="rId1" Type="http://schemas.microsoft.com/office/2011/relationships/chartStyle" Target="style26.xml"/><Relationship Id="rId4" Type="http://schemas.openxmlformats.org/officeDocument/2006/relationships/package" Target="../embeddings/Microsoft_Excel_Worksheet25.xlsx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27.xml"/><Relationship Id="rId1" Type="http://schemas.microsoft.com/office/2011/relationships/chartStyle" Target="style27.xml"/><Relationship Id="rId4" Type="http://schemas.openxmlformats.org/officeDocument/2006/relationships/package" Target="../embeddings/Microsoft_Excel_Worksheet26.xlsx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28.xml"/><Relationship Id="rId1" Type="http://schemas.microsoft.com/office/2011/relationships/chartStyle" Target="style28.xml"/><Relationship Id="rId5" Type="http://schemas.openxmlformats.org/officeDocument/2006/relationships/chartUserShapes" Target="../drawings/drawing3.xml"/><Relationship Id="rId4" Type="http://schemas.openxmlformats.org/officeDocument/2006/relationships/package" Target="../embeddings/Microsoft_Excel_Worksheet27.xlsx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.xml"/><Relationship Id="rId2" Type="http://schemas.microsoft.com/office/2011/relationships/chartColorStyle" Target="colors29.xml"/><Relationship Id="rId1" Type="http://schemas.microsoft.com/office/2011/relationships/chartStyle" Target="style29.xml"/><Relationship Id="rId5" Type="http://schemas.openxmlformats.org/officeDocument/2006/relationships/chartUserShapes" Target="../drawings/drawing4.xml"/><Relationship Id="rId4" Type="http://schemas.openxmlformats.org/officeDocument/2006/relationships/package" Target="../embeddings/Microsoft_Excel_Worksheet28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5.xml"/><Relationship Id="rId2" Type="http://schemas.microsoft.com/office/2011/relationships/chartColorStyle" Target="colors30.xml"/><Relationship Id="rId1" Type="http://schemas.microsoft.com/office/2011/relationships/chartStyle" Target="style30.xml"/><Relationship Id="rId4" Type="http://schemas.openxmlformats.org/officeDocument/2006/relationships/package" Target="../embeddings/Microsoft_Excel_Worksheet29.xlsx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6.xml"/><Relationship Id="rId2" Type="http://schemas.microsoft.com/office/2011/relationships/chartColorStyle" Target="colors31.xml"/><Relationship Id="rId1" Type="http://schemas.microsoft.com/office/2011/relationships/chartStyle" Target="style31.xml"/><Relationship Id="rId4" Type="http://schemas.openxmlformats.org/officeDocument/2006/relationships/package" Target="../embeddings/Microsoft_Excel_Worksheet30.xlsx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7.xml"/><Relationship Id="rId2" Type="http://schemas.microsoft.com/office/2011/relationships/chartColorStyle" Target="colors32.xml"/><Relationship Id="rId1" Type="http://schemas.microsoft.com/office/2011/relationships/chartStyle" Target="style32.xml"/><Relationship Id="rId4" Type="http://schemas.openxmlformats.org/officeDocument/2006/relationships/package" Target="../embeddings/Microsoft_Excel_Worksheet31.xlsx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8.xml"/><Relationship Id="rId2" Type="http://schemas.microsoft.com/office/2011/relationships/chartColorStyle" Target="colors33.xml"/><Relationship Id="rId1" Type="http://schemas.microsoft.com/office/2011/relationships/chartStyle" Target="style33.xml"/><Relationship Id="rId4" Type="http://schemas.openxmlformats.org/officeDocument/2006/relationships/package" Target="../embeddings/Microsoft_Excel_Worksheet32.xlsx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9.xml"/><Relationship Id="rId2" Type="http://schemas.microsoft.com/office/2011/relationships/chartColorStyle" Target="colors34.xml"/><Relationship Id="rId1" Type="http://schemas.microsoft.com/office/2011/relationships/chartStyle" Target="style34.xml"/><Relationship Id="rId4" Type="http://schemas.openxmlformats.org/officeDocument/2006/relationships/package" Target="../embeddings/Microsoft_Excel_Worksheet33.xlsx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0.xml"/><Relationship Id="rId2" Type="http://schemas.microsoft.com/office/2011/relationships/chartColorStyle" Target="colors35.xml"/><Relationship Id="rId1" Type="http://schemas.microsoft.com/office/2011/relationships/chartStyle" Target="style35.xml"/><Relationship Id="rId4" Type="http://schemas.openxmlformats.org/officeDocument/2006/relationships/package" Target="../embeddings/Microsoft_Excel_Worksheet34.xlsx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1.xml"/><Relationship Id="rId2" Type="http://schemas.microsoft.com/office/2011/relationships/chartColorStyle" Target="colors36.xml"/><Relationship Id="rId1" Type="http://schemas.microsoft.com/office/2011/relationships/chartStyle" Target="style36.xml"/><Relationship Id="rId5" Type="http://schemas.openxmlformats.org/officeDocument/2006/relationships/chartUserShapes" Target="../drawings/drawing5.xml"/><Relationship Id="rId4" Type="http://schemas.openxmlformats.org/officeDocument/2006/relationships/package" Target="../embeddings/Microsoft_Excel_Worksheet35.xlsx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2.xml"/><Relationship Id="rId2" Type="http://schemas.microsoft.com/office/2011/relationships/chartColorStyle" Target="colors37.xml"/><Relationship Id="rId1" Type="http://schemas.microsoft.com/office/2011/relationships/chartStyle" Target="style37.xml"/><Relationship Id="rId5" Type="http://schemas.openxmlformats.org/officeDocument/2006/relationships/chartUserShapes" Target="../drawings/drawing6.xml"/><Relationship Id="rId4" Type="http://schemas.openxmlformats.org/officeDocument/2006/relationships/package" Target="../embeddings/Microsoft_Excel_Worksheet36.xlsx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3.xml"/><Relationship Id="rId2" Type="http://schemas.microsoft.com/office/2011/relationships/chartColorStyle" Target="colors38.xml"/><Relationship Id="rId1" Type="http://schemas.microsoft.com/office/2011/relationships/chartStyle" Target="style38.xml"/><Relationship Id="rId4" Type="http://schemas.openxmlformats.org/officeDocument/2006/relationships/package" Target="../embeddings/Microsoft_Excel_Worksheet37.xlsx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4.xml"/><Relationship Id="rId2" Type="http://schemas.microsoft.com/office/2011/relationships/chartColorStyle" Target="colors39.xml"/><Relationship Id="rId1" Type="http://schemas.microsoft.com/office/2011/relationships/chartStyle" Target="style39.xml"/><Relationship Id="rId5" Type="http://schemas.openxmlformats.org/officeDocument/2006/relationships/chartUserShapes" Target="../drawings/drawing7.xml"/><Relationship Id="rId4" Type="http://schemas.openxmlformats.org/officeDocument/2006/relationships/package" Target="../embeddings/Microsoft_Excel_Worksheet38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8.8484282537629716E-2"/>
          <c:w val="0.55269860273978322"/>
          <c:h val="0.82051750864775486"/>
        </c:manualLayout>
      </c:layout>
      <c:doughnutChart>
        <c:varyColors val="1"/>
        <c:ser>
          <c:idx val="0"/>
          <c:order val="0"/>
          <c:tx>
            <c:strRef>
              <c:f>Sheet1!$C$1</c:f>
              <c:strCache>
                <c:ptCount val="1"/>
                <c:pt idx="0">
                  <c:v>Non-Hispanic</c:v>
                </c:pt>
              </c:strCache>
            </c:strRef>
          </c:tx>
          <c:dPt>
            <c:idx val="0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A89-4587-BA48-C636E25770AE}"/>
              </c:ext>
            </c:extLst>
          </c:dPt>
          <c:dPt>
            <c:idx val="1"/>
            <c:bubble3D val="0"/>
            <c:spPr>
              <a:solidFill>
                <a:srgbClr val="59595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A89-4587-BA48-C636E25770AE}"/>
              </c:ext>
            </c:extLst>
          </c:dPt>
          <c:dPt>
            <c:idx val="2"/>
            <c:bubble3D val="0"/>
            <c:spPr>
              <a:solidFill>
                <a:srgbClr val="DBDCD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A89-4587-BA48-C636E25770AE}"/>
              </c:ext>
            </c:extLst>
          </c:dPt>
          <c:cat>
            <c:strRef>
              <c:f>Sheet1!$A$2:$A$4</c:f>
              <c:strCache>
                <c:ptCount val="3"/>
                <c:pt idx="0">
                  <c:v>Right direction</c:v>
                </c:pt>
                <c:pt idx="1">
                  <c:v>Wrong track</c:v>
                </c:pt>
                <c:pt idx="2">
                  <c:v>Unsure/I don't know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0.24674551762793809</c:v>
                </c:pt>
                <c:pt idx="1">
                  <c:v>0.69499056024372829</c:v>
                </c:pt>
                <c:pt idx="2">
                  <c:v>5.8263922128332687E-2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A89-4587-BA48-C636E25770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154745589073338"/>
          <c:y val="0.21253574967753844"/>
          <c:w val="0.26919391795308789"/>
          <c:h val="0.4311963754836923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>
                <a:solidFill>
                  <a:schemeClr val="tx1"/>
                </a:solidFill>
              </a:rPr>
              <a:t>Hispanic</a:t>
            </a:r>
            <a:endParaRPr lang="en-US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Very willing</c:v>
                </c:pt>
              </c:strCache>
            </c:strRef>
          </c:tx>
          <c:spPr>
            <a:solidFill>
              <a:srgbClr val="EA51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Joe Biden (D)</c:v>
                </c:pt>
                <c:pt idx="1">
                  <c:v>Donald Trump (R)</c:v>
                </c:pt>
                <c:pt idx="2">
                  <c:v>Robert F. Kennedy, Jr (I)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0.35587794957629931</c:v>
                </c:pt>
                <c:pt idx="1">
                  <c:v>0.35072197460640259</c:v>
                </c:pt>
                <c:pt idx="2">
                  <c:v>0.10762224134289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D0-7F44-9977-595D1C5573AD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Somewhat willing</c:v>
                </c:pt>
              </c:strCache>
            </c:strRef>
          </c:tx>
          <c:spPr>
            <a:solidFill>
              <a:srgbClr val="FF935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Joe Biden (D)</c:v>
                </c:pt>
                <c:pt idx="1">
                  <c:v>Donald Trump (R)</c:v>
                </c:pt>
                <c:pt idx="2">
                  <c:v>Robert F. Kennedy, Jr (I)</c:v>
                </c:pt>
              </c:strCache>
            </c:strRef>
          </c:cat>
          <c:val>
            <c:numRef>
              <c:f>Sheet1!$B$3:$D$3</c:f>
              <c:numCache>
                <c:formatCode>0%</c:formatCode>
                <c:ptCount val="3"/>
                <c:pt idx="0">
                  <c:v>0.15546009253806001</c:v>
                </c:pt>
                <c:pt idx="1">
                  <c:v>9.973324086648841E-2</c:v>
                </c:pt>
                <c:pt idx="2">
                  <c:v>0.21484421227876091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ED0-7F44-9977-595D1C5573AD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Neutral</c:v>
                </c:pt>
              </c:strCache>
            </c:strRef>
          </c:tx>
          <c:spPr>
            <a:solidFill>
              <a:srgbClr val="EDEEE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Joe Biden (D)</c:v>
                </c:pt>
                <c:pt idx="1">
                  <c:v>Donald Trump (R)</c:v>
                </c:pt>
                <c:pt idx="2">
                  <c:v>Robert F. Kennedy, Jr (I)</c:v>
                </c:pt>
              </c:strCache>
            </c:strRef>
          </c:cat>
          <c:val>
            <c:numRef>
              <c:f>Sheet1!$B$4:$D$4</c:f>
              <c:numCache>
                <c:formatCode>0%</c:formatCode>
                <c:ptCount val="3"/>
                <c:pt idx="0">
                  <c:v>7.4162411158308808E-2</c:v>
                </c:pt>
                <c:pt idx="1">
                  <c:v>5.5742343913773792E-2</c:v>
                </c:pt>
                <c:pt idx="2">
                  <c:v>0.29800080069488888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ED0-7F44-9977-595D1C5573AD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Somewhat unwilling</c:v>
                </c:pt>
              </c:strCache>
            </c:strRef>
          </c:tx>
          <c:spPr>
            <a:solidFill>
              <a:srgbClr val="A4A8A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Joe Biden (D)</c:v>
                </c:pt>
                <c:pt idx="1">
                  <c:v>Donald Trump (R)</c:v>
                </c:pt>
                <c:pt idx="2">
                  <c:v>Robert F. Kennedy, Jr (I)</c:v>
                </c:pt>
              </c:strCache>
            </c:strRef>
          </c:cat>
          <c:val>
            <c:numRef>
              <c:f>Sheet1!$B$5:$D$5</c:f>
              <c:numCache>
                <c:formatCode>0%</c:formatCode>
                <c:ptCount val="3"/>
                <c:pt idx="0">
                  <c:v>9.4755337936325679E-2</c:v>
                </c:pt>
                <c:pt idx="1">
                  <c:v>6.6242977021683816E-2</c:v>
                </c:pt>
                <c:pt idx="2">
                  <c:v>0.1381306514428747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ED0-7F44-9977-595D1C5573AD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Very unwilling</c:v>
                </c:pt>
              </c:strCache>
            </c:strRef>
          </c:tx>
          <c:spPr>
            <a:solidFill>
              <a:srgbClr val="797E8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Joe Biden (D)</c:v>
                </c:pt>
                <c:pt idx="1">
                  <c:v>Donald Trump (R)</c:v>
                </c:pt>
                <c:pt idx="2">
                  <c:v>Robert F. Kennedy, Jr (I)</c:v>
                </c:pt>
              </c:strCache>
            </c:strRef>
          </c:cat>
          <c:val>
            <c:numRef>
              <c:f>Sheet1!$B$6:$D$6</c:f>
              <c:numCache>
                <c:formatCode>0%</c:formatCode>
                <c:ptCount val="3"/>
                <c:pt idx="0">
                  <c:v>0.30561216645391348</c:v>
                </c:pt>
                <c:pt idx="1">
                  <c:v>0.41560288428161629</c:v>
                </c:pt>
                <c:pt idx="2">
                  <c:v>0.19959773671756109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ED0-7F44-9977-595D1C5573AD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Unsure/No opinion</c:v>
                </c:pt>
              </c:strCache>
            </c:strRef>
          </c:tx>
          <c:spPr>
            <a:solidFill>
              <a:srgbClr val="0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Joe Biden (D)</c:v>
                </c:pt>
                <c:pt idx="1">
                  <c:v>Donald Trump (R)</c:v>
                </c:pt>
                <c:pt idx="2">
                  <c:v>Robert F. Kennedy, Jr (I)</c:v>
                </c:pt>
              </c:strCache>
            </c:strRef>
          </c:cat>
          <c:val>
            <c:numRef>
              <c:f>Sheet1!$B$7:$D$7</c:f>
              <c:numCache>
                <c:formatCode>0%</c:formatCode>
                <c:ptCount val="3"/>
                <c:pt idx="0">
                  <c:v>1.4132042337093529E-2</c:v>
                </c:pt>
                <c:pt idx="1">
                  <c:v>1.1956579310035491E-2</c:v>
                </c:pt>
                <c:pt idx="2">
                  <c:v>4.1804357523024943E-2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ED0-7F44-9977-595D1C5573A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143362480"/>
        <c:axId val="1123663616"/>
      </c:barChart>
      <c:catAx>
        <c:axId val="214336248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23663616"/>
        <c:crosses val="autoZero"/>
        <c:auto val="1"/>
        <c:lblAlgn val="ctr"/>
        <c:lblOffset val="100"/>
        <c:noMultiLvlLbl val="0"/>
      </c:catAx>
      <c:valAx>
        <c:axId val="1123663616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2143362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>
                <a:solidFill>
                  <a:schemeClr val="tx1"/>
                </a:solidFill>
              </a:rPr>
              <a:t>Non-Hispanic</a:t>
            </a:r>
            <a:endParaRPr lang="en-US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Very willing</c:v>
                </c:pt>
              </c:strCache>
            </c:strRef>
          </c:tx>
          <c:spPr>
            <a:solidFill>
              <a:srgbClr val="EA51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Joe Biden (D)</c:v>
                </c:pt>
                <c:pt idx="1">
                  <c:v>Donald Trump (R)</c:v>
                </c:pt>
                <c:pt idx="2">
                  <c:v>Robert F. Kennedy, Jr (I)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0.27059831293633568</c:v>
                </c:pt>
                <c:pt idx="1">
                  <c:v>0.40034661501385999</c:v>
                </c:pt>
                <c:pt idx="2">
                  <c:v>9.8916283087612855E-2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26-B742-AD78-6177A7DD4289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Somewhat willing</c:v>
                </c:pt>
              </c:strCache>
            </c:strRef>
          </c:tx>
          <c:spPr>
            <a:solidFill>
              <a:srgbClr val="FF935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Joe Biden (D)</c:v>
                </c:pt>
                <c:pt idx="1">
                  <c:v>Donald Trump (R)</c:v>
                </c:pt>
                <c:pt idx="2">
                  <c:v>Robert F. Kennedy, Jr (I)</c:v>
                </c:pt>
              </c:strCache>
            </c:strRef>
          </c:cat>
          <c:val>
            <c:numRef>
              <c:f>Sheet1!$B$3:$D$3</c:f>
              <c:numCache>
                <c:formatCode>0%</c:formatCode>
                <c:ptCount val="3"/>
                <c:pt idx="0">
                  <c:v>0.13909748128692079</c:v>
                </c:pt>
                <c:pt idx="1">
                  <c:v>0.11776853797761019</c:v>
                </c:pt>
                <c:pt idx="2">
                  <c:v>0.18823480483099231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26-B742-AD78-6177A7DD4289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Neutral</c:v>
                </c:pt>
              </c:strCache>
            </c:strRef>
          </c:tx>
          <c:spPr>
            <a:solidFill>
              <a:srgbClr val="EDEEE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Joe Biden (D)</c:v>
                </c:pt>
                <c:pt idx="1">
                  <c:v>Donald Trump (R)</c:v>
                </c:pt>
                <c:pt idx="2">
                  <c:v>Robert F. Kennedy, Jr (I)</c:v>
                </c:pt>
              </c:strCache>
            </c:strRef>
          </c:cat>
          <c:val>
            <c:numRef>
              <c:f>Sheet1!$B$4:$D$4</c:f>
              <c:numCache>
                <c:formatCode>0%</c:formatCode>
                <c:ptCount val="3"/>
                <c:pt idx="0">
                  <c:v>4.2412902359050479E-2</c:v>
                </c:pt>
                <c:pt idx="1">
                  <c:v>4.2503056431396187E-2</c:v>
                </c:pt>
                <c:pt idx="2">
                  <c:v>0.22770451666925001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526-B742-AD78-6177A7DD4289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Somewhat unwilling</c:v>
                </c:pt>
              </c:strCache>
            </c:strRef>
          </c:tx>
          <c:spPr>
            <a:solidFill>
              <a:srgbClr val="A4A8A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Joe Biden (D)</c:v>
                </c:pt>
                <c:pt idx="1">
                  <c:v>Donald Trump (R)</c:v>
                </c:pt>
                <c:pt idx="2">
                  <c:v>Robert F. Kennedy, Jr (I)</c:v>
                </c:pt>
              </c:strCache>
            </c:strRef>
          </c:cat>
          <c:val>
            <c:numRef>
              <c:f>Sheet1!$B$5:$D$5</c:f>
              <c:numCache>
                <c:formatCode>0%</c:formatCode>
                <c:ptCount val="3"/>
                <c:pt idx="0">
                  <c:v>7.3673522348172607E-2</c:v>
                </c:pt>
                <c:pt idx="1">
                  <c:v>6.0500264908757193E-2</c:v>
                </c:pt>
                <c:pt idx="2">
                  <c:v>0.1277677122694825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526-B742-AD78-6177A7DD4289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Very unwilling</c:v>
                </c:pt>
              </c:strCache>
            </c:strRef>
          </c:tx>
          <c:spPr>
            <a:solidFill>
              <a:srgbClr val="797E8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Joe Biden (D)</c:v>
                </c:pt>
                <c:pt idx="1">
                  <c:v>Donald Trump (R)</c:v>
                </c:pt>
                <c:pt idx="2">
                  <c:v>Robert F. Kennedy, Jr (I)</c:v>
                </c:pt>
              </c:strCache>
            </c:strRef>
          </c:cat>
          <c:val>
            <c:numRef>
              <c:f>Sheet1!$B$6:$D$6</c:f>
              <c:numCache>
                <c:formatCode>0%</c:formatCode>
                <c:ptCount val="3"/>
                <c:pt idx="0">
                  <c:v>0.46652670537893159</c:v>
                </c:pt>
                <c:pt idx="1">
                  <c:v>0.37336461533700488</c:v>
                </c:pt>
                <c:pt idx="2">
                  <c:v>0.31452539316636757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526-B742-AD78-6177A7DD4289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Unsure/No opinion</c:v>
                </c:pt>
              </c:strCache>
            </c:strRef>
          </c:tx>
          <c:spPr>
            <a:solidFill>
              <a:srgbClr val="0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Joe Biden (D)</c:v>
                </c:pt>
                <c:pt idx="1">
                  <c:v>Donald Trump (R)</c:v>
                </c:pt>
                <c:pt idx="2">
                  <c:v>Robert F. Kennedy, Jr (I)</c:v>
                </c:pt>
              </c:strCache>
            </c:strRef>
          </c:cat>
          <c:val>
            <c:numRef>
              <c:f>Sheet1!$B$7:$D$7</c:f>
              <c:numCache>
                <c:formatCode>0%</c:formatCode>
                <c:ptCount val="3"/>
                <c:pt idx="0">
                  <c:v>7.6910756905871416E-3</c:v>
                </c:pt>
                <c:pt idx="1">
                  <c:v>5.5169103313699652E-3</c:v>
                </c:pt>
                <c:pt idx="2">
                  <c:v>4.2851289976293547E-2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526-B742-AD78-6177A7DD428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143362480"/>
        <c:axId val="1123663616"/>
      </c:barChart>
      <c:catAx>
        <c:axId val="214336248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23663616"/>
        <c:crosses val="autoZero"/>
        <c:auto val="1"/>
        <c:lblAlgn val="ctr"/>
        <c:lblOffset val="100"/>
        <c:noMultiLvlLbl val="0"/>
      </c:catAx>
      <c:valAx>
        <c:axId val="1123663616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2143362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580882467387602"/>
          <c:y val="4.3754199313499583E-3"/>
          <c:w val="0.85151279527559054"/>
          <c:h val="0.8037770724312326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Yes, it will make me much more likely to vote for him</c:v>
                </c:pt>
              </c:strCache>
            </c:strRef>
          </c:tx>
          <c:spPr>
            <a:solidFill>
              <a:srgbClr val="E951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Sheet1!$B$2:$C$2</c:f>
              <c:numCache>
                <c:formatCode>0%</c:formatCode>
                <c:ptCount val="2"/>
                <c:pt idx="0">
                  <c:v>0.17890064850614179</c:v>
                </c:pt>
                <c:pt idx="1">
                  <c:v>0.22274470581191469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C5-4ED7-B638-A2D8DF7F0162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Yes, it will make me slightly more likely to vote him</c:v>
                </c:pt>
              </c:strCache>
            </c:strRef>
          </c:tx>
          <c:spPr>
            <a:solidFill>
              <a:srgbClr val="FF935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Sheet1!$B$3:$C$3</c:f>
              <c:numCache>
                <c:formatCode>0%</c:formatCode>
                <c:ptCount val="2"/>
                <c:pt idx="0">
                  <c:v>4.9033440903643741E-2</c:v>
                </c:pt>
                <c:pt idx="1">
                  <c:v>4.1312300568568987E-2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9C5-4ED7-B638-A2D8DF7F0162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No, it will not have an impact</c:v>
                </c:pt>
              </c:strCache>
            </c:strRef>
          </c:tx>
          <c:spPr>
            <a:solidFill>
              <a:srgbClr val="EDEEE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Sheet1!$B$4:$C$4</c:f>
              <c:numCache>
                <c:formatCode>0%</c:formatCode>
                <c:ptCount val="2"/>
                <c:pt idx="0">
                  <c:v>0.30924855271037599</c:v>
                </c:pt>
                <c:pt idx="1">
                  <c:v>0.43478563134289461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9C5-4ED7-B638-A2D8DF7F0162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Yes, it will make me slightly more likely to vote for someone else</c:v>
                </c:pt>
              </c:strCache>
            </c:strRef>
          </c:tx>
          <c:spPr>
            <a:solidFill>
              <a:srgbClr val="A4A8A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Sheet1!$B$5:$C$5</c:f>
              <c:numCache>
                <c:formatCode>0%</c:formatCode>
                <c:ptCount val="2"/>
                <c:pt idx="0">
                  <c:v>0.1082306647838485</c:v>
                </c:pt>
                <c:pt idx="1">
                  <c:v>5.0228784696000311E-2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9C5-4ED7-B638-A2D8DF7F0162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Yes, it will make me much more likely to vote for someone else</c:v>
                </c:pt>
              </c:strCache>
            </c:strRef>
          </c:tx>
          <c:spPr>
            <a:solidFill>
              <a:srgbClr val="797E8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Sheet1!$B$6:$C$6</c:f>
              <c:numCache>
                <c:formatCode>0%</c:formatCode>
                <c:ptCount val="2"/>
                <c:pt idx="0">
                  <c:v>0.31580259323480969</c:v>
                </c:pt>
                <c:pt idx="1">
                  <c:v>0.24179062140150431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9C5-4ED7-B638-A2D8DF7F0162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Unsure/I don’t know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Sheet1!$B$7:$C$7</c:f>
              <c:numCache>
                <c:formatCode>0%</c:formatCode>
                <c:ptCount val="2"/>
                <c:pt idx="0">
                  <c:v>3.8784099861180678E-2</c:v>
                </c:pt>
                <c:pt idx="1">
                  <c:v>9.1379561791160285E-3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9C5-4ED7-B638-A2D8DF7F016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458224192"/>
        <c:axId val="1444936416"/>
      </c:barChart>
      <c:catAx>
        <c:axId val="145822419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4936416"/>
        <c:crosses val="autoZero"/>
        <c:auto val="1"/>
        <c:lblAlgn val="ctr"/>
        <c:lblOffset val="100"/>
        <c:noMultiLvlLbl val="0"/>
      </c:catAx>
      <c:valAx>
        <c:axId val="1444936416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1458224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77337596106536177"/>
          <c:w val="1"/>
          <c:h val="0.1948677904942735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u="sng" dirty="0">
                <a:solidFill>
                  <a:schemeClr val="tx1"/>
                </a:solidFill>
              </a:rPr>
              <a:t>House of Representatives Vote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754970472440944"/>
          <c:y val="8.4051731269662242E-2"/>
          <c:w val="0.85151279527559054"/>
          <c:h val="0.78200132212202378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Definitely voting Democratic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Sheet1!$B$2:$C$2</c:f>
              <c:numCache>
                <c:formatCode>0%</c:formatCode>
                <c:ptCount val="2"/>
                <c:pt idx="0">
                  <c:v>0.32735855914558459</c:v>
                </c:pt>
                <c:pt idx="1">
                  <c:v>0.29429570724816512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C5-4E43-B5E0-B836B8466460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Probably voting Democratic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Sheet1!$B$3:$C$3</c:f>
              <c:numCache>
                <c:formatCode>0%</c:formatCode>
                <c:ptCount val="2"/>
                <c:pt idx="0">
                  <c:v>0.1957235204231165</c:v>
                </c:pt>
                <c:pt idx="1">
                  <c:v>0.11267240523441301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DC5-4E43-B5E0-B836B8466460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Probably voting Republican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Sheet1!$B$4:$C$4</c:f>
              <c:numCache>
                <c:formatCode>0%</c:formatCode>
                <c:ptCount val="2"/>
                <c:pt idx="0">
                  <c:v>0.1311574376735985</c:v>
                </c:pt>
                <c:pt idx="1">
                  <c:v>0.15951638875394011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DC5-4E43-B5E0-B836B8466460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Definitely voting Republican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Sheet1!$B$5:$C$5</c:f>
              <c:numCache>
                <c:formatCode>0%</c:formatCode>
                <c:ptCount val="2"/>
                <c:pt idx="0">
                  <c:v>0.2345472818323962</c:v>
                </c:pt>
                <c:pt idx="1">
                  <c:v>0.32502007950822792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DC5-4E43-B5E0-B836B8466460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Someone else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Sheet1!$B$6:$C$6</c:f>
              <c:numCache>
                <c:formatCode>0%</c:formatCode>
                <c:ptCount val="2"/>
                <c:pt idx="0">
                  <c:v>4.0641100943946087E-2</c:v>
                </c:pt>
                <c:pt idx="1">
                  <c:v>2.079496501368934E-2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DC5-4E43-B5E0-B836B8466460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Unsure/I don’t know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Sheet1!$B$7:$C$7</c:f>
              <c:numCache>
                <c:formatCode>0%</c:formatCode>
                <c:ptCount val="2"/>
                <c:pt idx="0">
                  <c:v>7.0572099981358535E-2</c:v>
                </c:pt>
                <c:pt idx="1">
                  <c:v>8.7700454241563364E-2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DC5-4E43-B5E0-B836B846646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458224192"/>
        <c:axId val="1444936416"/>
      </c:barChart>
      <c:catAx>
        <c:axId val="145822419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4936416"/>
        <c:crosses val="autoZero"/>
        <c:auto val="1"/>
        <c:lblAlgn val="ctr"/>
        <c:lblOffset val="100"/>
        <c:noMultiLvlLbl val="0"/>
      </c:catAx>
      <c:valAx>
        <c:axId val="1444936416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1458224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sng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u="sng" baseline="0" dirty="0">
                <a:solidFill>
                  <a:schemeClr val="tx1"/>
                </a:solidFill>
              </a:rPr>
              <a:t>Senate Matchup</a:t>
            </a:r>
            <a:endParaRPr lang="en-US" sz="1600" u="sng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sng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754970472440944"/>
          <c:y val="8.4051731269662242E-2"/>
          <c:w val="0.85151279527559054"/>
          <c:h val="0.78200132212202378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Definitely Rosen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Sheet1!$B$2:$C$2</c:f>
              <c:numCache>
                <c:formatCode>0%</c:formatCode>
                <c:ptCount val="2"/>
                <c:pt idx="0">
                  <c:v>0.29087884807985959</c:v>
                </c:pt>
                <c:pt idx="1">
                  <c:v>0.3558844148092366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42-45AA-AC66-1FAAB97EC09B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Probably Rosen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Sheet1!$B$3:$C$3</c:f>
              <c:numCache>
                <c:formatCode>0%</c:formatCode>
                <c:ptCount val="2"/>
                <c:pt idx="0">
                  <c:v>0.23491509387112011</c:v>
                </c:pt>
                <c:pt idx="1">
                  <c:v>0.1266925338568648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942-45AA-AC66-1FAAB97EC09B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Probably Brown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Sheet1!$B$4:$C$4</c:f>
              <c:numCache>
                <c:formatCode>0%</c:formatCode>
                <c:ptCount val="2"/>
                <c:pt idx="0">
                  <c:v>0.14204648521505961</c:v>
                </c:pt>
                <c:pt idx="1">
                  <c:v>0.1313827543842791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942-45AA-AC66-1FAAB97EC09B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Definitely Brown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Sheet1!$B$5:$C$5</c:f>
              <c:numCache>
                <c:formatCode>0%</c:formatCode>
                <c:ptCount val="2"/>
                <c:pt idx="0">
                  <c:v>0.17170376639529469</c:v>
                </c:pt>
                <c:pt idx="1">
                  <c:v>0.26707725772442459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942-45AA-AC66-1FAAB97EC09B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Someone else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Sheet1!$B$6:$C$6</c:f>
              <c:numCache>
                <c:formatCode>0%</c:formatCode>
                <c:ptCount val="2"/>
                <c:pt idx="0">
                  <c:v>4.3054195603755313E-2</c:v>
                </c:pt>
                <c:pt idx="1">
                  <c:v>3.8526923322944773E-2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942-45AA-AC66-1FAAB97EC09B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Unsure/I don’t know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Sheet1!$B$7:$C$7</c:f>
              <c:numCache>
                <c:formatCode>0%</c:formatCode>
                <c:ptCount val="2"/>
                <c:pt idx="0">
                  <c:v>0.1174016108349111</c:v>
                </c:pt>
                <c:pt idx="1">
                  <c:v>8.0436115902248764E-2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942-45AA-AC66-1FAAB97EC09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458224192"/>
        <c:axId val="1444936416"/>
      </c:barChart>
      <c:catAx>
        <c:axId val="145822419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4936416"/>
        <c:crosses val="autoZero"/>
        <c:auto val="1"/>
        <c:lblAlgn val="ctr"/>
        <c:lblOffset val="100"/>
        <c:noMultiLvlLbl val="0"/>
      </c:catAx>
      <c:valAx>
        <c:axId val="1444936416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1458224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sng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u="sng" dirty="0">
                <a:solidFill>
                  <a:schemeClr val="tx1"/>
                </a:solidFill>
              </a:rPr>
              <a:t>Senate Matchup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sng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1.2068014535176275E-2"/>
          <c:y val="0.15667667528299226"/>
          <c:w val="0.85737801003882586"/>
          <c:h val="0.7371406989177382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Definitely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215-4EAB-96BE-1F3B0E856C57}"/>
              </c:ext>
            </c:extLst>
          </c:dPt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215-4EAB-96BE-1F3B0E856C57}"/>
              </c:ext>
            </c:extLst>
          </c:dPt>
          <c:dPt>
            <c:idx val="3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215-4EAB-96BE-1F3B0E856C57}"/>
              </c:ext>
            </c:extLst>
          </c:dPt>
          <c:dPt>
            <c:idx val="4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215-4EAB-96BE-1F3B0E856C57}"/>
              </c:ext>
            </c:extLst>
          </c:dPt>
          <c:dPt>
            <c:idx val="6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2215-4EAB-96BE-1F3B0E856C57}"/>
              </c:ext>
            </c:extLst>
          </c:dPt>
          <c:dPt>
            <c:idx val="7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2215-4EAB-96BE-1F3B0E856C57}"/>
              </c:ext>
            </c:extLst>
          </c:dPt>
          <c:dPt>
            <c:idx val="9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2215-4EAB-96BE-1F3B0E856C57}"/>
              </c:ext>
            </c:extLst>
          </c:dPt>
          <c:dPt>
            <c:idx val="1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2215-4EAB-96BE-1F3B0E856C57}"/>
              </c:ext>
            </c:extLst>
          </c:dPt>
          <c:dPt>
            <c:idx val="12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2215-4EAB-96BE-1F3B0E856C57}"/>
              </c:ext>
            </c:extLst>
          </c:dPt>
          <c:dPt>
            <c:idx val="13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2215-4EAB-96BE-1F3B0E856C57}"/>
              </c:ext>
            </c:extLst>
          </c:dPt>
          <c:dPt>
            <c:idx val="15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2215-4EAB-96BE-1F3B0E856C57}"/>
              </c:ext>
            </c:extLst>
          </c:dPt>
          <c:dPt>
            <c:idx val="16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2215-4EAB-96BE-1F3B0E856C57}"/>
              </c:ext>
            </c:extLst>
          </c:dPt>
          <c:dPt>
            <c:idx val="18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2215-4EAB-96BE-1F3B0E856C57}"/>
              </c:ext>
            </c:extLst>
          </c:dPt>
          <c:dPt>
            <c:idx val="19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2215-4EAB-96BE-1F3B0E856C5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Sheet1!$B$1:$U$1</c:f>
              <c:strCache>
                <c:ptCount val="20"/>
                <c:pt idx="0">
                  <c:v>Rosen</c:v>
                </c:pt>
                <c:pt idx="1">
                  <c:v>Brown</c:v>
                </c:pt>
                <c:pt idx="2">
                  <c:v>   </c:v>
                </c:pt>
                <c:pt idx="3">
                  <c:v>Rosen</c:v>
                </c:pt>
                <c:pt idx="4">
                  <c:v>Brown</c:v>
                </c:pt>
                <c:pt idx="5">
                  <c:v>       </c:v>
                </c:pt>
                <c:pt idx="6">
                  <c:v>Rosen</c:v>
                </c:pt>
                <c:pt idx="7">
                  <c:v>Brown</c:v>
                </c:pt>
                <c:pt idx="8">
                  <c:v>  </c:v>
                </c:pt>
                <c:pt idx="9">
                  <c:v>Rosen</c:v>
                </c:pt>
                <c:pt idx="10">
                  <c:v>Brown</c:v>
                </c:pt>
                <c:pt idx="11">
                  <c:v>  </c:v>
                </c:pt>
                <c:pt idx="12">
                  <c:v>Rosen</c:v>
                </c:pt>
                <c:pt idx="13">
                  <c:v>Brown</c:v>
                </c:pt>
                <c:pt idx="14">
                  <c:v>  </c:v>
                </c:pt>
                <c:pt idx="15">
                  <c:v>Rosen</c:v>
                </c:pt>
                <c:pt idx="16">
                  <c:v>Brown</c:v>
                </c:pt>
                <c:pt idx="17">
                  <c:v>  </c:v>
                </c:pt>
                <c:pt idx="18">
                  <c:v>Rosen</c:v>
                </c:pt>
                <c:pt idx="19">
                  <c:v>Brown</c:v>
                </c:pt>
              </c:strCache>
            </c:strRef>
          </c:cat>
          <c:val>
            <c:numRef>
              <c:f>Sheet1!$B$2:$U$2</c:f>
              <c:numCache>
                <c:formatCode>0%</c:formatCode>
                <c:ptCount val="20"/>
                <c:pt idx="0">
                  <c:v>0.22273368005284649</c:v>
                </c:pt>
                <c:pt idx="1">
                  <c:v>0.22533954280946061</c:v>
                </c:pt>
                <c:pt idx="3">
                  <c:v>0.36106823037130981</c:v>
                </c:pt>
                <c:pt idx="4">
                  <c:v>0.11645902749113141</c:v>
                </c:pt>
                <c:pt idx="6">
                  <c:v>0.24531948427622979</c:v>
                </c:pt>
                <c:pt idx="7">
                  <c:v>0.2117425302954995</c:v>
                </c:pt>
                <c:pt idx="9">
                  <c:v>0.33700630487679961</c:v>
                </c:pt>
                <c:pt idx="10">
                  <c:v>0.13116574747189491</c:v>
                </c:pt>
                <c:pt idx="12">
                  <c:v>0.2873291109371735</c:v>
                </c:pt>
                <c:pt idx="13">
                  <c:v>0.22650619616897949</c:v>
                </c:pt>
                <c:pt idx="15">
                  <c:v>0.26482223323931781</c:v>
                </c:pt>
                <c:pt idx="16">
                  <c:v>0.20581220747228759</c:v>
                </c:pt>
                <c:pt idx="18">
                  <c:v>0.29224794934478587</c:v>
                </c:pt>
                <c:pt idx="19">
                  <c:v>0.22111844580387419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2215-4EAB-96BE-1F3B0E856C57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Probably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E-2215-4EAB-96BE-1F3B0E856C57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0-2215-4EAB-96BE-1F3B0E856C57}"/>
              </c:ext>
            </c:extLst>
          </c:dPt>
          <c:dPt>
            <c:idx val="3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2-2215-4EAB-96BE-1F3B0E856C57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4-2215-4EAB-96BE-1F3B0E856C57}"/>
              </c:ext>
            </c:extLst>
          </c:dPt>
          <c:dPt>
            <c:idx val="6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6-2215-4EAB-96BE-1F3B0E856C57}"/>
              </c:ext>
            </c:extLst>
          </c:dPt>
          <c:dPt>
            <c:idx val="7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8-2215-4EAB-96BE-1F3B0E856C57}"/>
              </c:ext>
            </c:extLst>
          </c:dPt>
          <c:dPt>
            <c:idx val="9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A-2215-4EAB-96BE-1F3B0E856C57}"/>
              </c:ext>
            </c:extLst>
          </c:dPt>
          <c:dPt>
            <c:idx val="1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C-2215-4EAB-96BE-1F3B0E856C57}"/>
              </c:ext>
            </c:extLst>
          </c:dPt>
          <c:dPt>
            <c:idx val="12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E-2215-4EAB-96BE-1F3B0E856C57}"/>
              </c:ext>
            </c:extLst>
          </c:dPt>
          <c:dPt>
            <c:idx val="1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0-2215-4EAB-96BE-1F3B0E856C57}"/>
              </c:ext>
            </c:extLst>
          </c:dPt>
          <c:dPt>
            <c:idx val="15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2-2215-4EAB-96BE-1F3B0E856C57}"/>
              </c:ext>
            </c:extLst>
          </c:dPt>
          <c:dPt>
            <c:idx val="16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4-2215-4EAB-96BE-1F3B0E856C57}"/>
              </c:ext>
            </c:extLst>
          </c:dPt>
          <c:dPt>
            <c:idx val="18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6-2215-4EAB-96BE-1F3B0E856C57}"/>
              </c:ext>
            </c:extLst>
          </c:dPt>
          <c:dPt>
            <c:idx val="19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8-2215-4EAB-96BE-1F3B0E856C5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Sheet1!$B$1:$U$1</c:f>
              <c:strCache>
                <c:ptCount val="20"/>
                <c:pt idx="0">
                  <c:v>Rosen</c:v>
                </c:pt>
                <c:pt idx="1">
                  <c:v>Brown</c:v>
                </c:pt>
                <c:pt idx="2">
                  <c:v>   </c:v>
                </c:pt>
                <c:pt idx="3">
                  <c:v>Rosen</c:v>
                </c:pt>
                <c:pt idx="4">
                  <c:v>Brown</c:v>
                </c:pt>
                <c:pt idx="5">
                  <c:v>       </c:v>
                </c:pt>
                <c:pt idx="6">
                  <c:v>Rosen</c:v>
                </c:pt>
                <c:pt idx="7">
                  <c:v>Brown</c:v>
                </c:pt>
                <c:pt idx="8">
                  <c:v>  </c:v>
                </c:pt>
                <c:pt idx="9">
                  <c:v>Rosen</c:v>
                </c:pt>
                <c:pt idx="10">
                  <c:v>Brown</c:v>
                </c:pt>
                <c:pt idx="11">
                  <c:v>  </c:v>
                </c:pt>
                <c:pt idx="12">
                  <c:v>Rosen</c:v>
                </c:pt>
                <c:pt idx="13">
                  <c:v>Brown</c:v>
                </c:pt>
                <c:pt idx="14">
                  <c:v>  </c:v>
                </c:pt>
                <c:pt idx="15">
                  <c:v>Rosen</c:v>
                </c:pt>
                <c:pt idx="16">
                  <c:v>Brown</c:v>
                </c:pt>
                <c:pt idx="17">
                  <c:v>  </c:v>
                </c:pt>
                <c:pt idx="18">
                  <c:v>Rosen</c:v>
                </c:pt>
                <c:pt idx="19">
                  <c:v>Brown</c:v>
                </c:pt>
              </c:strCache>
            </c:strRef>
          </c:cat>
          <c:val>
            <c:numRef>
              <c:f>Sheet1!$B$3:$U$3</c:f>
              <c:numCache>
                <c:formatCode>0%</c:formatCode>
                <c:ptCount val="20"/>
                <c:pt idx="0">
                  <c:v>0.22963768733685369</c:v>
                </c:pt>
                <c:pt idx="1">
                  <c:v>0.14213133448223739</c:v>
                </c:pt>
                <c:pt idx="3">
                  <c:v>0.2403508116991864</c:v>
                </c:pt>
                <c:pt idx="4">
                  <c:v>0.1419590906451505</c:v>
                </c:pt>
                <c:pt idx="6">
                  <c:v>0.25510222535335808</c:v>
                </c:pt>
                <c:pt idx="7">
                  <c:v>0.1233577786011231</c:v>
                </c:pt>
                <c:pt idx="9">
                  <c:v>0.21447624315944899</c:v>
                </c:pt>
                <c:pt idx="10">
                  <c:v>0.16096822676177461</c:v>
                </c:pt>
                <c:pt idx="12">
                  <c:v>0.26740431353343402</c:v>
                </c:pt>
                <c:pt idx="13">
                  <c:v>0.12586806630976849</c:v>
                </c:pt>
                <c:pt idx="15">
                  <c:v>0.24767796125219449</c:v>
                </c:pt>
                <c:pt idx="16">
                  <c:v>0.13139861144872081</c:v>
                </c:pt>
                <c:pt idx="18">
                  <c:v>0.20771040256318429</c:v>
                </c:pt>
                <c:pt idx="19">
                  <c:v>0.1919412573161553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9-2215-4EAB-96BE-1F3B0E856C57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Total Votes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Sheet1!$B$1:$U$1</c:f>
              <c:strCache>
                <c:ptCount val="20"/>
                <c:pt idx="0">
                  <c:v>Rosen</c:v>
                </c:pt>
                <c:pt idx="1">
                  <c:v>Brown</c:v>
                </c:pt>
                <c:pt idx="2">
                  <c:v>   </c:v>
                </c:pt>
                <c:pt idx="3">
                  <c:v>Rosen</c:v>
                </c:pt>
                <c:pt idx="4">
                  <c:v>Brown</c:v>
                </c:pt>
                <c:pt idx="5">
                  <c:v>       </c:v>
                </c:pt>
                <c:pt idx="6">
                  <c:v>Rosen</c:v>
                </c:pt>
                <c:pt idx="7">
                  <c:v>Brown</c:v>
                </c:pt>
                <c:pt idx="8">
                  <c:v>  </c:v>
                </c:pt>
                <c:pt idx="9">
                  <c:v>Rosen</c:v>
                </c:pt>
                <c:pt idx="10">
                  <c:v>Brown</c:v>
                </c:pt>
                <c:pt idx="11">
                  <c:v>  </c:v>
                </c:pt>
                <c:pt idx="12">
                  <c:v>Rosen</c:v>
                </c:pt>
                <c:pt idx="13">
                  <c:v>Brown</c:v>
                </c:pt>
                <c:pt idx="14">
                  <c:v>  </c:v>
                </c:pt>
                <c:pt idx="15">
                  <c:v>Rosen</c:v>
                </c:pt>
                <c:pt idx="16">
                  <c:v>Brown</c:v>
                </c:pt>
                <c:pt idx="17">
                  <c:v>  </c:v>
                </c:pt>
                <c:pt idx="18">
                  <c:v>Rosen</c:v>
                </c:pt>
                <c:pt idx="19">
                  <c:v>Brown</c:v>
                </c:pt>
              </c:strCache>
            </c:strRef>
          </c:cat>
          <c:val>
            <c:numRef>
              <c:f>Sheet1!$B$4:$U$4</c:f>
              <c:numCache>
                <c:formatCode>0%</c:formatCode>
                <c:ptCount val="20"/>
                <c:pt idx="0">
                  <c:v>0.45237136738970019</c:v>
                </c:pt>
                <c:pt idx="1">
                  <c:v>0.36747087729169792</c:v>
                </c:pt>
                <c:pt idx="3">
                  <c:v>0.60141904207049601</c:v>
                </c:pt>
                <c:pt idx="4">
                  <c:v>0.2584181181362819</c:v>
                </c:pt>
                <c:pt idx="6">
                  <c:v>0.50042170962958765</c:v>
                </c:pt>
                <c:pt idx="7">
                  <c:v>0.33510030889662251</c:v>
                </c:pt>
                <c:pt idx="9">
                  <c:v>0.55148254803624852</c:v>
                </c:pt>
                <c:pt idx="10">
                  <c:v>0.29213397423366938</c:v>
                </c:pt>
                <c:pt idx="12">
                  <c:v>0.55473342447060725</c:v>
                </c:pt>
                <c:pt idx="13">
                  <c:v>0.35237426247874792</c:v>
                </c:pt>
                <c:pt idx="15">
                  <c:v>0.51250019449151207</c:v>
                </c:pt>
                <c:pt idx="16">
                  <c:v>0.33721081892100829</c:v>
                </c:pt>
                <c:pt idx="18">
                  <c:v>0.49995835190797022</c:v>
                </c:pt>
                <c:pt idx="19">
                  <c:v>0.4130597031200296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A-2215-4EAB-96BE-1F3B0E856C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094370927"/>
        <c:axId val="1094380047"/>
      </c:barChart>
      <c:catAx>
        <c:axId val="10943709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94380047"/>
        <c:crosses val="autoZero"/>
        <c:auto val="1"/>
        <c:lblAlgn val="ctr"/>
        <c:lblOffset val="100"/>
        <c:noMultiLvlLbl val="0"/>
      </c:catAx>
      <c:valAx>
        <c:axId val="1094380047"/>
        <c:scaling>
          <c:orientation val="minMax"/>
          <c:max val="1"/>
          <c:min val="0"/>
        </c:scaling>
        <c:delete val="1"/>
        <c:axPos val="l"/>
        <c:numFmt formatCode="0%" sourceLinked="1"/>
        <c:majorTickMark val="none"/>
        <c:minorTickMark val="none"/>
        <c:tickLblPos val="nextTo"/>
        <c:crossAx val="10943709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129970472440941"/>
          <c:y val="3.55603478448571E-2"/>
          <c:w val="0.85151279527559054"/>
          <c:h val="0.8466565000217638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5 - Completely certain</c:v>
                </c:pt>
              </c:strCache>
            </c:strRef>
          </c:tx>
          <c:spPr>
            <a:solidFill>
              <a:srgbClr val="E951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Sheet1!$B$2:$C$2</c:f>
              <c:numCache>
                <c:formatCode>0%</c:formatCode>
                <c:ptCount val="2"/>
                <c:pt idx="0">
                  <c:v>0.51743444587869414</c:v>
                </c:pt>
                <c:pt idx="1">
                  <c:v>0.6453756973367808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F7-49CE-9BAF-2BE878DE00EA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935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Sheet1!$B$3:$C$3</c:f>
              <c:numCache>
                <c:formatCode>0%</c:formatCode>
                <c:ptCount val="2"/>
                <c:pt idx="0">
                  <c:v>0.26886947054506938</c:v>
                </c:pt>
                <c:pt idx="1">
                  <c:v>0.2173440437030649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0F7-49CE-9BAF-2BE878DE00EA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DBDCD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Sheet1!$B$4:$C$4</c:f>
              <c:numCache>
                <c:formatCode>0%</c:formatCode>
                <c:ptCount val="2"/>
                <c:pt idx="0">
                  <c:v>0.17035625723902401</c:v>
                </c:pt>
                <c:pt idx="1">
                  <c:v>0.11305167422360191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0F7-49CE-9BAF-2BE878DE00EA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A4A8A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Sheet1!$B$5:$C$5</c:f>
              <c:numCache>
                <c:formatCode>0%</c:formatCode>
                <c:ptCount val="2"/>
                <c:pt idx="0">
                  <c:v>1.7337954563202449E-2</c:v>
                </c:pt>
                <c:pt idx="1">
                  <c:v>1.8763895623564449E-2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0F7-49CE-9BAF-2BE878DE00EA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1 - Not certain at all</c:v>
                </c:pt>
              </c:strCache>
            </c:strRef>
          </c:tx>
          <c:spPr>
            <a:solidFill>
              <a:srgbClr val="797E8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Sheet1!$B$6:$C$6</c:f>
              <c:numCache>
                <c:formatCode>0%</c:formatCode>
                <c:ptCount val="2"/>
                <c:pt idx="0">
                  <c:v>2.6001871774010789E-2</c:v>
                </c:pt>
                <c:pt idx="1">
                  <c:v>5.4646891129867389E-3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0F7-49CE-9BAF-2BE878DE00E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458224192"/>
        <c:axId val="1444936416"/>
      </c:barChart>
      <c:catAx>
        <c:axId val="145822419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4936416"/>
        <c:crosses val="autoZero"/>
        <c:auto val="1"/>
        <c:lblAlgn val="ctr"/>
        <c:lblOffset val="100"/>
        <c:noMultiLvlLbl val="0"/>
      </c:catAx>
      <c:valAx>
        <c:axId val="1444936416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1458224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69767470472441"/>
          <c:y val="0.8630328420303458"/>
          <c:w val="0.62135888287401575"/>
          <c:h val="0.1208033634947192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Very willing</c:v>
                </c:pt>
              </c:strCache>
            </c:strRef>
          </c:tx>
          <c:spPr>
            <a:solidFill>
              <a:srgbClr val="EA5100"/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Donald Trump</c:v>
                </c:pt>
                <c:pt idx="1">
                  <c:v>Vivek Ramaswamy</c:v>
                </c:pt>
                <c:pt idx="2">
                  <c:v>Ron DeSantis</c:v>
                </c:pt>
                <c:pt idx="3">
                  <c:v>Mike Pence</c:v>
                </c:pt>
                <c:pt idx="4">
                  <c:v>Tim Scott</c:v>
                </c:pt>
                <c:pt idx="5">
                  <c:v>Nikki Haley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0-C0C9-4EF9-AC3E-737DE277A12C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Somewhat willing</c:v>
                </c:pt>
              </c:strCache>
            </c:strRef>
          </c:tx>
          <c:spPr>
            <a:solidFill>
              <a:srgbClr val="FF9066"/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Donald Trump</c:v>
                </c:pt>
                <c:pt idx="1">
                  <c:v>Vivek Ramaswamy</c:v>
                </c:pt>
                <c:pt idx="2">
                  <c:v>Ron DeSantis</c:v>
                </c:pt>
                <c:pt idx="3">
                  <c:v>Mike Pence</c:v>
                </c:pt>
                <c:pt idx="4">
                  <c:v>Tim Scott</c:v>
                </c:pt>
                <c:pt idx="5">
                  <c:v>Nikki Haley</c:v>
                </c:pt>
              </c:strCache>
            </c:strRef>
          </c:cat>
          <c:val>
            <c:numRef>
              <c:f>Sheet1!$B$3:$G$3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1-C0C9-4EF9-AC3E-737DE277A12C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Neutral</c:v>
                </c:pt>
              </c:strCache>
            </c:strRef>
          </c:tx>
          <c:spPr>
            <a:solidFill>
              <a:srgbClr val="BFBFBF"/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Donald Trump</c:v>
                </c:pt>
                <c:pt idx="1">
                  <c:v>Vivek Ramaswamy</c:v>
                </c:pt>
                <c:pt idx="2">
                  <c:v>Ron DeSantis</c:v>
                </c:pt>
                <c:pt idx="3">
                  <c:v>Mike Pence</c:v>
                </c:pt>
                <c:pt idx="4">
                  <c:v>Tim Scott</c:v>
                </c:pt>
                <c:pt idx="5">
                  <c:v>Nikki Haley</c:v>
                </c:pt>
              </c:strCache>
            </c:strRef>
          </c:cat>
          <c:val>
            <c:numRef>
              <c:f>Sheet1!$B$4:$G$4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2-C0C9-4EF9-AC3E-737DE277A12C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Somewhat unwilling</c:v>
                </c:pt>
              </c:strCache>
            </c:strRef>
          </c:tx>
          <c:spPr>
            <a:solidFill>
              <a:srgbClr val="A6A6A6"/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Donald Trump</c:v>
                </c:pt>
                <c:pt idx="1">
                  <c:v>Vivek Ramaswamy</c:v>
                </c:pt>
                <c:pt idx="2">
                  <c:v>Ron DeSantis</c:v>
                </c:pt>
                <c:pt idx="3">
                  <c:v>Mike Pence</c:v>
                </c:pt>
                <c:pt idx="4">
                  <c:v>Tim Scott</c:v>
                </c:pt>
                <c:pt idx="5">
                  <c:v>Nikki Haley</c:v>
                </c:pt>
              </c:strCache>
            </c:strRef>
          </c:cat>
          <c:val>
            <c:numRef>
              <c:f>Sheet1!$B$5:$G$5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3-C0C9-4EF9-AC3E-737DE277A12C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Very unwilling</c:v>
                </c:pt>
              </c:strCache>
            </c:strRef>
          </c:tx>
          <c:spPr>
            <a:solidFill>
              <a:srgbClr val="7F7F7F"/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Donald Trump</c:v>
                </c:pt>
                <c:pt idx="1">
                  <c:v>Vivek Ramaswamy</c:v>
                </c:pt>
                <c:pt idx="2">
                  <c:v>Ron DeSantis</c:v>
                </c:pt>
                <c:pt idx="3">
                  <c:v>Mike Pence</c:v>
                </c:pt>
                <c:pt idx="4">
                  <c:v>Tim Scott</c:v>
                </c:pt>
                <c:pt idx="5">
                  <c:v>Nikki Haley</c:v>
                </c:pt>
              </c:strCache>
            </c:strRef>
          </c:cat>
          <c:val>
            <c:numRef>
              <c:f>Sheet1!$B$6:$G$6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4-C0C9-4EF9-AC3E-737DE277A12C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Unsure/No opinion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Donald Trump</c:v>
                </c:pt>
                <c:pt idx="1">
                  <c:v>Vivek Ramaswamy</c:v>
                </c:pt>
                <c:pt idx="2">
                  <c:v>Ron DeSantis</c:v>
                </c:pt>
                <c:pt idx="3">
                  <c:v>Mike Pence</c:v>
                </c:pt>
                <c:pt idx="4">
                  <c:v>Tim Scott</c:v>
                </c:pt>
                <c:pt idx="5">
                  <c:v>Nikki Haley</c:v>
                </c:pt>
              </c:strCache>
            </c:strRef>
          </c:cat>
          <c:val>
            <c:numRef>
              <c:f>Sheet1!$B$7:$G$7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5-C0C9-4EF9-AC3E-737DE277A1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43362480"/>
        <c:axId val="1123663616"/>
      </c:barChart>
      <c:catAx>
        <c:axId val="214336248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123663616"/>
        <c:crosses val="autoZero"/>
        <c:auto val="1"/>
        <c:lblAlgn val="ctr"/>
        <c:lblOffset val="100"/>
        <c:noMultiLvlLbl val="0"/>
      </c:catAx>
      <c:valAx>
        <c:axId val="1123663616"/>
        <c:scaling>
          <c:orientation val="minMax"/>
          <c:max val="1"/>
        </c:scaling>
        <c:delete val="1"/>
        <c:axPos val="b"/>
        <c:numFmt formatCode="General" sourceLinked="1"/>
        <c:majorTickMark val="none"/>
        <c:minorTickMark val="none"/>
        <c:tickLblPos val="nextTo"/>
        <c:crossAx val="2143362480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>
                <a:solidFill>
                  <a:schemeClr val="tx1"/>
                </a:solidFill>
              </a:rPr>
              <a:t>Hispanic</a:t>
            </a:r>
            <a:endParaRPr lang="en-US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Very willing</c:v>
                </c:pt>
              </c:strCache>
            </c:strRef>
          </c:tx>
          <c:spPr>
            <a:solidFill>
              <a:srgbClr val="EA51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Jacky Rosen (D)</c:v>
                </c:pt>
                <c:pt idx="1">
                  <c:v>Sam Brown (R)</c:v>
                </c:pt>
              </c:strCache>
            </c:strRef>
          </c:cat>
          <c:val>
            <c:numRef>
              <c:f>Sheet1!$B$2:$C$2</c:f>
              <c:numCache>
                <c:formatCode>0%</c:formatCode>
                <c:ptCount val="2"/>
                <c:pt idx="0">
                  <c:v>0.31579399730193081</c:v>
                </c:pt>
                <c:pt idx="1">
                  <c:v>0.21997725269570881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6F-4E83-A461-55DE63CD39C3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Somewhat willing</c:v>
                </c:pt>
              </c:strCache>
            </c:strRef>
          </c:tx>
          <c:spPr>
            <a:solidFill>
              <a:srgbClr val="FF935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Jacky Rosen (D)</c:v>
                </c:pt>
                <c:pt idx="1">
                  <c:v>Sam Brown (R)</c:v>
                </c:pt>
              </c:strCache>
            </c:strRef>
          </c:cat>
          <c:val>
            <c:numRef>
              <c:f>Sheet1!$B$3:$C$3</c:f>
              <c:numCache>
                <c:formatCode>0%</c:formatCode>
                <c:ptCount val="2"/>
                <c:pt idx="0">
                  <c:v>0.2480825961350582</c:v>
                </c:pt>
                <c:pt idx="1">
                  <c:v>0.1443187652984966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C6F-4E83-A461-55DE63CD39C3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Neutral</c:v>
                </c:pt>
              </c:strCache>
            </c:strRef>
          </c:tx>
          <c:spPr>
            <a:solidFill>
              <a:srgbClr val="EDEEE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Jacky Rosen (D)</c:v>
                </c:pt>
                <c:pt idx="1">
                  <c:v>Sam Brown (R)</c:v>
                </c:pt>
              </c:strCache>
            </c:strRef>
          </c:cat>
          <c:val>
            <c:numRef>
              <c:f>Sheet1!$B$4:$C$4</c:f>
              <c:numCache>
                <c:formatCode>0%</c:formatCode>
                <c:ptCount val="2"/>
                <c:pt idx="0">
                  <c:v>0.16885870936223579</c:v>
                </c:pt>
                <c:pt idx="1">
                  <c:v>0.19834503680052551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C6F-4E83-A461-55DE63CD39C3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Somewhat unwilling</c:v>
                </c:pt>
              </c:strCache>
            </c:strRef>
          </c:tx>
          <c:spPr>
            <a:solidFill>
              <a:srgbClr val="A4A8A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Jacky Rosen (D)</c:v>
                </c:pt>
                <c:pt idx="1">
                  <c:v>Sam Brown (R)</c:v>
                </c:pt>
              </c:strCache>
            </c:strRef>
          </c:cat>
          <c:val>
            <c:numRef>
              <c:f>Sheet1!$B$5:$C$5</c:f>
              <c:numCache>
                <c:formatCode>0%</c:formatCode>
                <c:ptCount val="2"/>
                <c:pt idx="0">
                  <c:v>5.3300897710712947E-2</c:v>
                </c:pt>
                <c:pt idx="1">
                  <c:v>0.13207469810144309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C6F-4E83-A461-55DE63CD39C3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Very unwilling</c:v>
                </c:pt>
              </c:strCache>
            </c:strRef>
          </c:tx>
          <c:spPr>
            <a:solidFill>
              <a:srgbClr val="797E8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Jacky Rosen (D)</c:v>
                </c:pt>
                <c:pt idx="1">
                  <c:v>Sam Brown (R)</c:v>
                </c:pt>
              </c:strCache>
            </c:strRef>
          </c:cat>
          <c:val>
            <c:numRef>
              <c:f>Sheet1!$B$6:$C$6</c:f>
              <c:numCache>
                <c:formatCode>0%</c:formatCode>
                <c:ptCount val="2"/>
                <c:pt idx="0">
                  <c:v>0.19528746725048821</c:v>
                </c:pt>
                <c:pt idx="1">
                  <c:v>0.27592781793166371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C6F-4E83-A461-55DE63CD39C3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Unsure/No opinion</c:v>
                </c:pt>
              </c:strCache>
            </c:strRef>
          </c:tx>
          <c:spPr>
            <a:solidFill>
              <a:srgbClr val="0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Jacky Rosen (D)</c:v>
                </c:pt>
                <c:pt idx="1">
                  <c:v>Sam Brown (R)</c:v>
                </c:pt>
              </c:strCache>
            </c:strRef>
          </c:cat>
          <c:val>
            <c:numRef>
              <c:f>Sheet1!$B$7:$C$7</c:f>
              <c:numCache>
                <c:formatCode>0%</c:formatCode>
                <c:ptCount val="2"/>
                <c:pt idx="0">
                  <c:v>1.867633223957452E-2</c:v>
                </c:pt>
                <c:pt idx="1">
                  <c:v>2.9356429172162819E-2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C6F-4E83-A461-55DE63CD39C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143362480"/>
        <c:axId val="1123663616"/>
      </c:barChart>
      <c:catAx>
        <c:axId val="214336248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23663616"/>
        <c:crosses val="autoZero"/>
        <c:auto val="1"/>
        <c:lblAlgn val="ctr"/>
        <c:lblOffset val="100"/>
        <c:noMultiLvlLbl val="0"/>
      </c:catAx>
      <c:valAx>
        <c:axId val="1123663616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2143362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>
                <a:solidFill>
                  <a:schemeClr val="tx1"/>
                </a:solidFill>
              </a:rPr>
              <a:t>Non-Hispanic</a:t>
            </a:r>
            <a:endParaRPr lang="en-US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Very willing</c:v>
                </c:pt>
              </c:strCache>
            </c:strRef>
          </c:tx>
          <c:spPr>
            <a:solidFill>
              <a:srgbClr val="EA51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Jacky Rosen (D)</c:v>
                </c:pt>
                <c:pt idx="1">
                  <c:v>Sam Brown (R)</c:v>
                </c:pt>
              </c:strCache>
            </c:strRef>
          </c:cat>
          <c:val>
            <c:numRef>
              <c:f>Sheet1!$B$2:$C$2</c:f>
              <c:numCache>
                <c:formatCode>0%</c:formatCode>
                <c:ptCount val="2"/>
                <c:pt idx="0">
                  <c:v>0.36021907497122341</c:v>
                </c:pt>
                <c:pt idx="1">
                  <c:v>0.26975235654978241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868-4893-83B4-E37E1684B8DA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Somewhat willing</c:v>
                </c:pt>
              </c:strCache>
            </c:strRef>
          </c:tx>
          <c:spPr>
            <a:solidFill>
              <a:srgbClr val="FF935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Jacky Rosen (D)</c:v>
                </c:pt>
                <c:pt idx="1">
                  <c:v>Sam Brown (R)</c:v>
                </c:pt>
              </c:strCache>
            </c:strRef>
          </c:cat>
          <c:val>
            <c:numRef>
              <c:f>Sheet1!$B$3:$C$3</c:f>
              <c:numCache>
                <c:formatCode>0%</c:formatCode>
                <c:ptCount val="2"/>
                <c:pt idx="0">
                  <c:v>0.16129137036544261</c:v>
                </c:pt>
                <c:pt idx="1">
                  <c:v>0.1640388041198246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868-4893-83B4-E37E1684B8DA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Neutral</c:v>
                </c:pt>
              </c:strCache>
            </c:strRef>
          </c:tx>
          <c:spPr>
            <a:solidFill>
              <a:srgbClr val="EDEEE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Jacky Rosen (D)</c:v>
                </c:pt>
                <c:pt idx="1">
                  <c:v>Sam Brown (R)</c:v>
                </c:pt>
              </c:strCache>
            </c:strRef>
          </c:cat>
          <c:val>
            <c:numRef>
              <c:f>Sheet1!$B$4:$C$4</c:f>
              <c:numCache>
                <c:formatCode>0%</c:formatCode>
                <c:ptCount val="2"/>
                <c:pt idx="0">
                  <c:v>0.1062463931440682</c:v>
                </c:pt>
                <c:pt idx="1">
                  <c:v>0.10274172473305521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868-4893-83B4-E37E1684B8DA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Somewhat unwilling</c:v>
                </c:pt>
              </c:strCache>
            </c:strRef>
          </c:tx>
          <c:spPr>
            <a:solidFill>
              <a:srgbClr val="A4A8A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Jacky Rosen (D)</c:v>
                </c:pt>
                <c:pt idx="1">
                  <c:v>Sam Brown (R)</c:v>
                </c:pt>
              </c:strCache>
            </c:strRef>
          </c:cat>
          <c:val>
            <c:numRef>
              <c:f>Sheet1!$B$5:$C$5</c:f>
              <c:numCache>
                <c:formatCode>0%</c:formatCode>
                <c:ptCount val="2"/>
                <c:pt idx="0">
                  <c:v>8.8933613028603573E-2</c:v>
                </c:pt>
                <c:pt idx="1">
                  <c:v>9.3741803085665432E-2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868-4893-83B4-E37E1684B8DA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Very unwilling</c:v>
                </c:pt>
              </c:strCache>
            </c:strRef>
          </c:tx>
          <c:spPr>
            <a:solidFill>
              <a:srgbClr val="797E8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Jacky Rosen (D)</c:v>
                </c:pt>
                <c:pt idx="1">
                  <c:v>Sam Brown (R)</c:v>
                </c:pt>
              </c:strCache>
            </c:strRef>
          </c:cat>
          <c:val>
            <c:numRef>
              <c:f>Sheet1!$B$6:$C$6</c:f>
              <c:numCache>
                <c:formatCode>0%</c:formatCode>
                <c:ptCount val="2"/>
                <c:pt idx="0">
                  <c:v>0.25726897412143779</c:v>
                </c:pt>
                <c:pt idx="1">
                  <c:v>0.33609940922317599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868-4893-83B4-E37E1684B8DA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Unsure/No opinion</c:v>
                </c:pt>
              </c:strCache>
            </c:strRef>
          </c:tx>
          <c:spPr>
            <a:solidFill>
              <a:srgbClr val="0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Jacky Rosen (D)</c:v>
                </c:pt>
                <c:pt idx="1">
                  <c:v>Sam Brown (R)</c:v>
                </c:pt>
              </c:strCache>
            </c:strRef>
          </c:cat>
          <c:val>
            <c:numRef>
              <c:f>Sheet1!$B$7:$C$7</c:f>
              <c:numCache>
                <c:formatCode>0%</c:formatCode>
                <c:ptCount val="2"/>
                <c:pt idx="0">
                  <c:v>2.6040574369223229E-2</c:v>
                </c:pt>
                <c:pt idx="1">
                  <c:v>3.3625902288494873E-2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868-4893-83B4-E37E1684B8D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143362480"/>
        <c:axId val="1123663616"/>
      </c:barChart>
      <c:catAx>
        <c:axId val="214336248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23663616"/>
        <c:crosses val="autoZero"/>
        <c:auto val="1"/>
        <c:lblAlgn val="ctr"/>
        <c:lblOffset val="100"/>
        <c:noMultiLvlLbl val="0"/>
      </c:catAx>
      <c:valAx>
        <c:axId val="1123663616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2143362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4184066413870415"/>
          <c:y val="8.8484282537629716E-2"/>
          <c:w val="0.55269860273978322"/>
          <c:h val="0.8205175086477548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Hispanic - No EO</c:v>
                </c:pt>
              </c:strCache>
            </c:strRef>
          </c:tx>
          <c:dPt>
            <c:idx val="0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9EC-4D21-841D-8E68700BF2FC}"/>
              </c:ext>
            </c:extLst>
          </c:dPt>
          <c:dPt>
            <c:idx val="1"/>
            <c:bubble3D val="0"/>
            <c:spPr>
              <a:solidFill>
                <a:srgbClr val="59595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9EC-4D21-841D-8E68700BF2FC}"/>
              </c:ext>
            </c:extLst>
          </c:dPt>
          <c:dPt>
            <c:idx val="2"/>
            <c:bubble3D val="0"/>
            <c:spPr>
              <a:solidFill>
                <a:srgbClr val="DBDCD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9EC-4D21-841D-8E68700BF2FC}"/>
              </c:ext>
            </c:extLst>
          </c:dPt>
          <c:cat>
            <c:strRef>
              <c:f>Sheet1!$A$2:$A$4</c:f>
              <c:strCache>
                <c:ptCount val="3"/>
                <c:pt idx="0">
                  <c:v>Right direction</c:v>
                </c:pt>
                <c:pt idx="1">
                  <c:v>Wrong track</c:v>
                </c:pt>
                <c:pt idx="2">
                  <c:v>Unsure/I don't know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0.29228920784093632</c:v>
                </c:pt>
                <c:pt idx="1">
                  <c:v>0.60260360919055811</c:v>
                </c:pt>
                <c:pt idx="2">
                  <c:v>0.1051071829685062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9EC-4D21-841D-8E68700BF2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129970472440941"/>
          <c:y val="3.55603478448571E-2"/>
          <c:w val="0.85151279527559054"/>
          <c:h val="0.7755358043320496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Very likely</c:v>
                </c:pt>
              </c:strCache>
            </c:strRef>
          </c:tx>
          <c:spPr>
            <a:solidFill>
              <a:srgbClr val="E951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Sheet1!$B$2:$C$2</c:f>
              <c:numCache>
                <c:formatCode>0%</c:formatCode>
                <c:ptCount val="2"/>
                <c:pt idx="0">
                  <c:v>0.25526427996598139</c:v>
                </c:pt>
                <c:pt idx="1">
                  <c:v>0.16913598179406639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F7-49CE-9BAF-2BE878DE00EA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Somewhat likely</c:v>
                </c:pt>
              </c:strCache>
            </c:strRef>
          </c:tx>
          <c:spPr>
            <a:solidFill>
              <a:srgbClr val="FF935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Sheet1!$B$3:$C$3</c:f>
              <c:numCache>
                <c:formatCode>0%</c:formatCode>
                <c:ptCount val="2"/>
                <c:pt idx="0">
                  <c:v>0.19079807296226711</c:v>
                </c:pt>
                <c:pt idx="1">
                  <c:v>0.13651913628646881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0F7-49CE-9BAF-2BE878DE00EA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Neither likely nor unlikely</c:v>
                </c:pt>
              </c:strCache>
            </c:strRef>
          </c:tx>
          <c:spPr>
            <a:solidFill>
              <a:srgbClr val="F2F2F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Sheet1!$B$4:$C$4</c:f>
              <c:numCache>
                <c:formatCode>0%</c:formatCode>
                <c:ptCount val="2"/>
                <c:pt idx="0">
                  <c:v>0.1352159766085361</c:v>
                </c:pt>
                <c:pt idx="1">
                  <c:v>0.1947769329756279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0F7-49CE-9BAF-2BE878DE00EA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Somewhat unlikely</c:v>
                </c:pt>
              </c:strCache>
            </c:strRef>
          </c:tx>
          <c:spPr>
            <a:solidFill>
              <a:srgbClr val="BFBFB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Sheet1!$B$5:$C$5</c:f>
              <c:numCache>
                <c:formatCode>0%</c:formatCode>
                <c:ptCount val="2"/>
                <c:pt idx="0">
                  <c:v>0.1202343400975952</c:v>
                </c:pt>
                <c:pt idx="1">
                  <c:v>0.1185089173622345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0F7-49CE-9BAF-2BE878DE00EA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Very unlikely</c:v>
                </c:pt>
              </c:strCache>
            </c:strRef>
          </c:tx>
          <c:spPr>
            <a:solidFill>
              <a:srgbClr val="FFFFFF">
                <a:lumMod val="65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Sheet1!$B$6:$C$6</c:f>
              <c:numCache>
                <c:formatCode>0%</c:formatCode>
                <c:ptCount val="2"/>
                <c:pt idx="0">
                  <c:v>0.21020865219457679</c:v>
                </c:pt>
                <c:pt idx="1">
                  <c:v>0.29177751885894798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0F7-49CE-9BAF-2BE878DE00EA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This will be first time voting</c:v>
                </c:pt>
              </c:strCache>
            </c:strRef>
          </c:tx>
          <c:spPr>
            <a:solidFill>
              <a:srgbClr val="454545">
                <a:lumMod val="60000"/>
                <a:lumOff val="4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Sheet1!$B$7:$C$7</c:f>
              <c:numCache>
                <c:formatCode>0%</c:formatCode>
                <c:ptCount val="2"/>
                <c:pt idx="0">
                  <c:v>2.781069929991296E-2</c:v>
                </c:pt>
                <c:pt idx="1">
                  <c:v>9.4284970507921059E-3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61-4E70-9677-35E6DA56CD88}"/>
            </c:ext>
          </c:extLst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I haven’t typically voted for one party</c:v>
                </c:pt>
              </c:strCache>
            </c:strRef>
          </c:tx>
          <c:spPr>
            <a:solidFill>
              <a:srgbClr val="45454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Sheet1!$B$8:$C$8</c:f>
              <c:numCache>
                <c:formatCode>0%</c:formatCode>
                <c:ptCount val="2"/>
                <c:pt idx="0">
                  <c:v>6.0467978871131103E-2</c:v>
                </c:pt>
                <c:pt idx="1">
                  <c:v>7.9853015671861108E-2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B61-4E70-9677-35E6DA56CD8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458224192"/>
        <c:axId val="1444936416"/>
      </c:barChart>
      <c:catAx>
        <c:axId val="145822419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4936416"/>
        <c:crosses val="autoZero"/>
        <c:auto val="1"/>
        <c:lblAlgn val="ctr"/>
        <c:lblOffset val="100"/>
        <c:noMultiLvlLbl val="0"/>
      </c:catAx>
      <c:valAx>
        <c:axId val="1444936416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1458224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541424704724409"/>
          <c:y val="0.81130869971055364"/>
          <c:w val="0.76847810039370079"/>
          <c:h val="0.1886913002894464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129970472440941"/>
          <c:y val="3.55603478448571E-2"/>
          <c:w val="0.85151279527559054"/>
          <c:h val="0.8466565000217638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Definitely yes</c:v>
                </c:pt>
              </c:strCache>
            </c:strRef>
          </c:tx>
          <c:spPr>
            <a:solidFill>
              <a:srgbClr val="E951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Sheet1!$B$2:$C$2</c:f>
              <c:numCache>
                <c:formatCode>0%</c:formatCode>
                <c:ptCount val="2"/>
                <c:pt idx="0">
                  <c:v>0.35250498985389139</c:v>
                </c:pt>
                <c:pt idx="1">
                  <c:v>0.34993674912189399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BE-4094-A16F-4043CE9A813D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Probably yes</c:v>
                </c:pt>
              </c:strCache>
            </c:strRef>
          </c:tx>
          <c:spPr>
            <a:solidFill>
              <a:srgbClr val="FF935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Sheet1!$B$3:$C$3</c:f>
              <c:numCache>
                <c:formatCode>0%</c:formatCode>
                <c:ptCount val="2"/>
                <c:pt idx="0">
                  <c:v>0.1870223159760715</c:v>
                </c:pt>
                <c:pt idx="1">
                  <c:v>0.26595496550303888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DBE-4094-A16F-4043CE9A813D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Undecided</c:v>
                </c:pt>
              </c:strCache>
            </c:strRef>
          </c:tx>
          <c:spPr>
            <a:solidFill>
              <a:srgbClr val="F2F2F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Sheet1!$B$4:$C$4</c:f>
              <c:numCache>
                <c:formatCode>0%</c:formatCode>
                <c:ptCount val="2"/>
                <c:pt idx="0">
                  <c:v>0.16271398570818199</c:v>
                </c:pt>
                <c:pt idx="1">
                  <c:v>0.13253534343403461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DBE-4094-A16F-4043CE9A813D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Probably no</c:v>
                </c:pt>
              </c:strCache>
            </c:strRef>
          </c:tx>
          <c:spPr>
            <a:solidFill>
              <a:srgbClr val="BFBFB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Sheet1!$B$5:$C$5</c:f>
              <c:numCache>
                <c:formatCode>0%</c:formatCode>
                <c:ptCount val="2"/>
                <c:pt idx="0">
                  <c:v>7.2790138763515588E-2</c:v>
                </c:pt>
                <c:pt idx="1">
                  <c:v>5.6976218900945112E-2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DBE-4094-A16F-4043CE9A813D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Definitely no</c:v>
                </c:pt>
              </c:strCache>
            </c:strRef>
          </c:tx>
          <c:spPr>
            <a:solidFill>
              <a:srgbClr val="FFFFFF">
                <a:lumMod val="65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Sheet1!$B$6:$C$6</c:f>
              <c:numCache>
                <c:formatCode>0%</c:formatCode>
                <c:ptCount val="2"/>
                <c:pt idx="0">
                  <c:v>8.9672459231493348E-2</c:v>
                </c:pt>
                <c:pt idx="1">
                  <c:v>0.106945004131691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DBE-4094-A16F-4043CE9A813D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Need more information</c:v>
                </c:pt>
              </c:strCache>
            </c:strRef>
          </c:tx>
          <c:spPr>
            <a:solidFill>
              <a:srgbClr val="454545">
                <a:lumMod val="60000"/>
                <a:lumOff val="4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Sheet1!$B$7:$C$7</c:f>
              <c:numCache>
                <c:formatCode>0%</c:formatCode>
                <c:ptCount val="2"/>
                <c:pt idx="0">
                  <c:v>0.1069476362365641</c:v>
                </c:pt>
                <c:pt idx="1">
                  <c:v>6.5061042022086096E-2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DBE-4094-A16F-4043CE9A813D}"/>
            </c:ext>
          </c:extLst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I will not vote on this proposition</c:v>
                </c:pt>
              </c:strCache>
            </c:strRef>
          </c:tx>
          <c:spPr>
            <a:solidFill>
              <a:srgbClr val="45454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Sheet1!$B$8:$C$8</c:f>
              <c:numCache>
                <c:formatCode>0%</c:formatCode>
                <c:ptCount val="2"/>
                <c:pt idx="0">
                  <c:v>2.8348474230282712E-2</c:v>
                </c:pt>
                <c:pt idx="1">
                  <c:v>2.2590676886309329E-2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DBE-4094-A16F-4043CE9A813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458224192"/>
        <c:axId val="1444936416"/>
      </c:barChart>
      <c:catAx>
        <c:axId val="145822419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4936416"/>
        <c:crosses val="autoZero"/>
        <c:auto val="1"/>
        <c:lblAlgn val="ctr"/>
        <c:lblOffset val="100"/>
        <c:noMultiLvlLbl val="0"/>
      </c:catAx>
      <c:valAx>
        <c:axId val="1444936416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1458224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541424704724409"/>
          <c:y val="0.81130869971055364"/>
          <c:w val="0.76847810039370079"/>
          <c:h val="0.1886913002894464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Strongly favorable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Donald Trump</c:v>
                </c:pt>
                <c:pt idx="1">
                  <c:v>Vivek Ramaswamy</c:v>
                </c:pt>
                <c:pt idx="2">
                  <c:v>Ron DeSantis</c:v>
                </c:pt>
                <c:pt idx="3">
                  <c:v>Mike Pence</c:v>
                </c:pt>
                <c:pt idx="4">
                  <c:v>Tim Scott</c:v>
                </c:pt>
                <c:pt idx="5">
                  <c:v>Nikki Haley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0-919E-4691-8A7F-B0D4A1AF112F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Somewhat favorable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Donald Trump</c:v>
                </c:pt>
                <c:pt idx="1">
                  <c:v>Vivek Ramaswamy</c:v>
                </c:pt>
                <c:pt idx="2">
                  <c:v>Ron DeSantis</c:v>
                </c:pt>
                <c:pt idx="3">
                  <c:v>Mike Pence</c:v>
                </c:pt>
                <c:pt idx="4">
                  <c:v>Tim Scott</c:v>
                </c:pt>
                <c:pt idx="5">
                  <c:v>Nikki Haley</c:v>
                </c:pt>
              </c:strCache>
            </c:strRef>
          </c:cat>
          <c:val>
            <c:numRef>
              <c:f>Sheet1!$B$3:$G$3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1-919E-4691-8A7F-B0D4A1AF112F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Heard of, no opinion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Donald Trump</c:v>
                </c:pt>
                <c:pt idx="1">
                  <c:v>Vivek Ramaswamy</c:v>
                </c:pt>
                <c:pt idx="2">
                  <c:v>Ron DeSantis</c:v>
                </c:pt>
                <c:pt idx="3">
                  <c:v>Mike Pence</c:v>
                </c:pt>
                <c:pt idx="4">
                  <c:v>Tim Scott</c:v>
                </c:pt>
                <c:pt idx="5">
                  <c:v>Nikki Haley</c:v>
                </c:pt>
              </c:strCache>
            </c:strRef>
          </c:cat>
          <c:val>
            <c:numRef>
              <c:f>Sheet1!$B$4:$G$4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2-919E-4691-8A7F-B0D4A1AF112F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Somewhat unfavorable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Donald Trump</c:v>
                </c:pt>
                <c:pt idx="1">
                  <c:v>Vivek Ramaswamy</c:v>
                </c:pt>
                <c:pt idx="2">
                  <c:v>Ron DeSantis</c:v>
                </c:pt>
                <c:pt idx="3">
                  <c:v>Mike Pence</c:v>
                </c:pt>
                <c:pt idx="4">
                  <c:v>Tim Scott</c:v>
                </c:pt>
                <c:pt idx="5">
                  <c:v>Nikki Haley</c:v>
                </c:pt>
              </c:strCache>
            </c:strRef>
          </c:cat>
          <c:val>
            <c:numRef>
              <c:f>Sheet1!$B$5:$G$5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3-919E-4691-8A7F-B0D4A1AF112F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Strongly unfavorable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Donald Trump</c:v>
                </c:pt>
                <c:pt idx="1">
                  <c:v>Vivek Ramaswamy</c:v>
                </c:pt>
                <c:pt idx="2">
                  <c:v>Ron DeSantis</c:v>
                </c:pt>
                <c:pt idx="3">
                  <c:v>Mike Pence</c:v>
                </c:pt>
                <c:pt idx="4">
                  <c:v>Tim Scott</c:v>
                </c:pt>
                <c:pt idx="5">
                  <c:v>Nikki Haley</c:v>
                </c:pt>
              </c:strCache>
            </c:strRef>
          </c:cat>
          <c:val>
            <c:numRef>
              <c:f>Sheet1!$B$6:$G$6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4-919E-4691-8A7F-B0D4A1AF112F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Have not heard of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Donald Trump</c:v>
                </c:pt>
                <c:pt idx="1">
                  <c:v>Vivek Ramaswamy</c:v>
                </c:pt>
                <c:pt idx="2">
                  <c:v>Ron DeSantis</c:v>
                </c:pt>
                <c:pt idx="3">
                  <c:v>Mike Pence</c:v>
                </c:pt>
                <c:pt idx="4">
                  <c:v>Tim Scott</c:v>
                </c:pt>
                <c:pt idx="5">
                  <c:v>Nikki Haley</c:v>
                </c:pt>
              </c:strCache>
            </c:strRef>
          </c:cat>
          <c:val>
            <c:numRef>
              <c:f>Sheet1!$B$7:$G$7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5-919E-4691-8A7F-B0D4A1AF11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43362480"/>
        <c:axId val="1123663616"/>
      </c:barChart>
      <c:catAx>
        <c:axId val="214336248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123663616"/>
        <c:crosses val="autoZero"/>
        <c:auto val="1"/>
        <c:lblAlgn val="ctr"/>
        <c:lblOffset val="100"/>
        <c:noMultiLvlLbl val="0"/>
      </c:catAx>
      <c:valAx>
        <c:axId val="1123663616"/>
        <c:scaling>
          <c:orientation val="minMax"/>
          <c:max val="1"/>
        </c:scaling>
        <c:delete val="1"/>
        <c:axPos val="b"/>
        <c:numFmt formatCode="General" sourceLinked="1"/>
        <c:majorTickMark val="none"/>
        <c:minorTickMark val="none"/>
        <c:tickLblPos val="nextTo"/>
        <c:crossAx val="2143362480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>
                <a:solidFill>
                  <a:schemeClr val="tx1"/>
                </a:solidFill>
              </a:rPr>
              <a:t>Hispanic</a:t>
            </a:r>
            <a:endParaRPr lang="en-US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Strongly favorable</c:v>
                </c:pt>
              </c:strCache>
            </c:strRef>
          </c:tx>
          <c:spPr>
            <a:solidFill>
              <a:srgbClr val="E951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Sheet1!$B$1:$L$1</c:f>
              <c:strCache>
                <c:ptCount val="11"/>
                <c:pt idx="0">
                  <c:v>Donald Trump (R)</c:v>
                </c:pt>
                <c:pt idx="1">
                  <c:v>Joe Biden (D)</c:v>
                </c:pt>
                <c:pt idx="2">
                  <c:v>Kamala Harris (D)</c:v>
                </c:pt>
                <c:pt idx="3">
                  <c:v>The Democratic Party</c:v>
                </c:pt>
                <c:pt idx="4">
                  <c:v>Catherine Cortez Masto (D)</c:v>
                </c:pt>
                <c:pt idx="5">
                  <c:v>Jacky Rosen (D)</c:v>
                </c:pt>
                <c:pt idx="6">
                  <c:v>US Supreme Court</c:v>
                </c:pt>
                <c:pt idx="7">
                  <c:v>The Republican Party</c:v>
                </c:pt>
                <c:pt idx="8">
                  <c:v>Joe Lombardo (R)</c:v>
                </c:pt>
                <c:pt idx="9">
                  <c:v>Sam Brown (R)</c:v>
                </c:pt>
                <c:pt idx="10">
                  <c:v>Robert F. Kennedy Jr. (I)</c:v>
                </c:pt>
              </c:strCache>
            </c:strRef>
          </c:cat>
          <c:val>
            <c:numRef>
              <c:f>Sheet1!$B$2:$L$2</c:f>
              <c:numCache>
                <c:formatCode>0%</c:formatCode>
                <c:ptCount val="11"/>
                <c:pt idx="0">
                  <c:v>0.3162855250054602</c:v>
                </c:pt>
                <c:pt idx="1">
                  <c:v>0.25679344181658409</c:v>
                </c:pt>
                <c:pt idx="2">
                  <c:v>0.24086361852079391</c:v>
                </c:pt>
                <c:pt idx="3">
                  <c:v>0.22856227265799731</c:v>
                </c:pt>
                <c:pt idx="4">
                  <c:v>0.2187913290775049</c:v>
                </c:pt>
                <c:pt idx="5">
                  <c:v>0.20131435429572939</c:v>
                </c:pt>
                <c:pt idx="6">
                  <c:v>0.18921567731543151</c:v>
                </c:pt>
                <c:pt idx="7">
                  <c:v>0.18645497273830081</c:v>
                </c:pt>
                <c:pt idx="8">
                  <c:v>0.17566880738878671</c:v>
                </c:pt>
                <c:pt idx="9">
                  <c:v>0.11747745501026401</c:v>
                </c:pt>
                <c:pt idx="10">
                  <c:v>8.7734022055249272E-2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5F-4FE5-93D7-A2AE5309BCB0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Somewhat favorable</c:v>
                </c:pt>
              </c:strCache>
            </c:strRef>
          </c:tx>
          <c:spPr>
            <a:solidFill>
              <a:srgbClr val="FF935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Sheet1!$B$1:$L$1</c:f>
              <c:strCache>
                <c:ptCount val="11"/>
                <c:pt idx="0">
                  <c:v>Donald Trump (R)</c:v>
                </c:pt>
                <c:pt idx="1">
                  <c:v>Joe Biden (D)</c:v>
                </c:pt>
                <c:pt idx="2">
                  <c:v>Kamala Harris (D)</c:v>
                </c:pt>
                <c:pt idx="3">
                  <c:v>The Democratic Party</c:v>
                </c:pt>
                <c:pt idx="4">
                  <c:v>Catherine Cortez Masto (D)</c:v>
                </c:pt>
                <c:pt idx="5">
                  <c:v>Jacky Rosen (D)</c:v>
                </c:pt>
                <c:pt idx="6">
                  <c:v>US Supreme Court</c:v>
                </c:pt>
                <c:pt idx="7">
                  <c:v>The Republican Party</c:v>
                </c:pt>
                <c:pt idx="8">
                  <c:v>Joe Lombardo (R)</c:v>
                </c:pt>
                <c:pt idx="9">
                  <c:v>Sam Brown (R)</c:v>
                </c:pt>
                <c:pt idx="10">
                  <c:v>Robert F. Kennedy Jr. (I)</c:v>
                </c:pt>
              </c:strCache>
            </c:strRef>
          </c:cat>
          <c:val>
            <c:numRef>
              <c:f>Sheet1!$B$3:$L$3</c:f>
              <c:numCache>
                <c:formatCode>0%</c:formatCode>
                <c:ptCount val="11"/>
                <c:pt idx="0">
                  <c:v>0.13572609427289939</c:v>
                </c:pt>
                <c:pt idx="1">
                  <c:v>0.23773757754715441</c:v>
                </c:pt>
                <c:pt idx="2">
                  <c:v>0.2252011337623131</c:v>
                </c:pt>
                <c:pt idx="3">
                  <c:v>0.2695871257379</c:v>
                </c:pt>
                <c:pt idx="4">
                  <c:v>0.21006668535069289</c:v>
                </c:pt>
                <c:pt idx="5">
                  <c:v>0.31646457581659421</c:v>
                </c:pt>
                <c:pt idx="6">
                  <c:v>0.34204601833597409</c:v>
                </c:pt>
                <c:pt idx="7">
                  <c:v>0.2401643872759594</c:v>
                </c:pt>
                <c:pt idx="8">
                  <c:v>0.23791875422101891</c:v>
                </c:pt>
                <c:pt idx="9">
                  <c:v>0.22573622509176999</c:v>
                </c:pt>
                <c:pt idx="10">
                  <c:v>0.30557729108776049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05F-4FE5-93D7-A2AE5309BCB0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Heard of, no opinion</c:v>
                </c:pt>
              </c:strCache>
            </c:strRef>
          </c:tx>
          <c:spPr>
            <a:solidFill>
              <a:srgbClr val="EDEEE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Sheet1!$B$1:$L$1</c:f>
              <c:strCache>
                <c:ptCount val="11"/>
                <c:pt idx="0">
                  <c:v>Donald Trump (R)</c:v>
                </c:pt>
                <c:pt idx="1">
                  <c:v>Joe Biden (D)</c:v>
                </c:pt>
                <c:pt idx="2">
                  <c:v>Kamala Harris (D)</c:v>
                </c:pt>
                <c:pt idx="3">
                  <c:v>The Democratic Party</c:v>
                </c:pt>
                <c:pt idx="4">
                  <c:v>Catherine Cortez Masto (D)</c:v>
                </c:pt>
                <c:pt idx="5">
                  <c:v>Jacky Rosen (D)</c:v>
                </c:pt>
                <c:pt idx="6">
                  <c:v>US Supreme Court</c:v>
                </c:pt>
                <c:pt idx="7">
                  <c:v>The Republican Party</c:v>
                </c:pt>
                <c:pt idx="8">
                  <c:v>Joe Lombardo (R)</c:v>
                </c:pt>
                <c:pt idx="9">
                  <c:v>Sam Brown (R)</c:v>
                </c:pt>
                <c:pt idx="10">
                  <c:v>Robert F. Kennedy Jr. (I)</c:v>
                </c:pt>
              </c:strCache>
            </c:strRef>
          </c:cat>
          <c:val>
            <c:numRef>
              <c:f>Sheet1!$B$4:$L$4</c:f>
              <c:numCache>
                <c:formatCode>0%</c:formatCode>
                <c:ptCount val="11"/>
                <c:pt idx="0">
                  <c:v>4.681059869138212E-2</c:v>
                </c:pt>
                <c:pt idx="1">
                  <c:v>6.4200619342027948E-2</c:v>
                </c:pt>
                <c:pt idx="2">
                  <c:v>9.0710365532037276E-2</c:v>
                </c:pt>
                <c:pt idx="3">
                  <c:v>0.13586830381254331</c:v>
                </c:pt>
                <c:pt idx="4">
                  <c:v>0.20996520083228359</c:v>
                </c:pt>
                <c:pt idx="5">
                  <c:v>0.16180742116805419</c:v>
                </c:pt>
                <c:pt idx="6">
                  <c:v>0.19622508555693341</c:v>
                </c:pt>
                <c:pt idx="7">
                  <c:v>7.7299446690975618E-2</c:v>
                </c:pt>
                <c:pt idx="8">
                  <c:v>0.16253307700801581</c:v>
                </c:pt>
                <c:pt idx="9">
                  <c:v>0.18931947588464601</c:v>
                </c:pt>
                <c:pt idx="10">
                  <c:v>0.24761781827354781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05F-4FE5-93D7-A2AE5309BCB0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Somewhat unfavorable</c:v>
                </c:pt>
              </c:strCache>
            </c:strRef>
          </c:tx>
          <c:spPr>
            <a:solidFill>
              <a:srgbClr val="A4A8A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Sheet1!$B$1:$L$1</c:f>
              <c:strCache>
                <c:ptCount val="11"/>
                <c:pt idx="0">
                  <c:v>Donald Trump (R)</c:v>
                </c:pt>
                <c:pt idx="1">
                  <c:v>Joe Biden (D)</c:v>
                </c:pt>
                <c:pt idx="2">
                  <c:v>Kamala Harris (D)</c:v>
                </c:pt>
                <c:pt idx="3">
                  <c:v>The Democratic Party</c:v>
                </c:pt>
                <c:pt idx="4">
                  <c:v>Catherine Cortez Masto (D)</c:v>
                </c:pt>
                <c:pt idx="5">
                  <c:v>Jacky Rosen (D)</c:v>
                </c:pt>
                <c:pt idx="6">
                  <c:v>US Supreme Court</c:v>
                </c:pt>
                <c:pt idx="7">
                  <c:v>The Republican Party</c:v>
                </c:pt>
                <c:pt idx="8">
                  <c:v>Joe Lombardo (R)</c:v>
                </c:pt>
                <c:pt idx="9">
                  <c:v>Sam Brown (R)</c:v>
                </c:pt>
                <c:pt idx="10">
                  <c:v>Robert F. Kennedy Jr. (I)</c:v>
                </c:pt>
              </c:strCache>
            </c:strRef>
          </c:cat>
          <c:val>
            <c:numRef>
              <c:f>Sheet1!$B$5:$L$5</c:f>
              <c:numCache>
                <c:formatCode>0%</c:formatCode>
                <c:ptCount val="11"/>
                <c:pt idx="0">
                  <c:v>9.4429033775751528E-2</c:v>
                </c:pt>
                <c:pt idx="1">
                  <c:v>0.1087843483780213</c:v>
                </c:pt>
                <c:pt idx="2">
                  <c:v>0.12225691769712151</c:v>
                </c:pt>
                <c:pt idx="3">
                  <c:v>8.8012480907919174E-2</c:v>
                </c:pt>
                <c:pt idx="4">
                  <c:v>0.1192175730109603</c:v>
                </c:pt>
                <c:pt idx="5">
                  <c:v>7.6770057140743628E-2</c:v>
                </c:pt>
                <c:pt idx="6">
                  <c:v>0.15591005862590859</c:v>
                </c:pt>
                <c:pt idx="7">
                  <c:v>0.1923652402931571</c:v>
                </c:pt>
                <c:pt idx="8">
                  <c:v>0.1574892849140905</c:v>
                </c:pt>
                <c:pt idx="9">
                  <c:v>0.15978737029685469</c:v>
                </c:pt>
                <c:pt idx="10">
                  <c:v>0.18031147169763989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05F-4FE5-93D7-A2AE5309BCB0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Strongly unfavorable</c:v>
                </c:pt>
              </c:strCache>
            </c:strRef>
          </c:tx>
          <c:spPr>
            <a:solidFill>
              <a:srgbClr val="797E8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Sheet1!$B$1:$L$1</c:f>
              <c:strCache>
                <c:ptCount val="11"/>
                <c:pt idx="0">
                  <c:v>Donald Trump (R)</c:v>
                </c:pt>
                <c:pt idx="1">
                  <c:v>Joe Biden (D)</c:v>
                </c:pt>
                <c:pt idx="2">
                  <c:v>Kamala Harris (D)</c:v>
                </c:pt>
                <c:pt idx="3">
                  <c:v>The Democratic Party</c:v>
                </c:pt>
                <c:pt idx="4">
                  <c:v>Catherine Cortez Masto (D)</c:v>
                </c:pt>
                <c:pt idx="5">
                  <c:v>Jacky Rosen (D)</c:v>
                </c:pt>
                <c:pt idx="6">
                  <c:v>US Supreme Court</c:v>
                </c:pt>
                <c:pt idx="7">
                  <c:v>The Republican Party</c:v>
                </c:pt>
                <c:pt idx="8">
                  <c:v>Joe Lombardo (R)</c:v>
                </c:pt>
                <c:pt idx="9">
                  <c:v>Sam Brown (R)</c:v>
                </c:pt>
                <c:pt idx="10">
                  <c:v>Robert F. Kennedy Jr. (I)</c:v>
                </c:pt>
              </c:strCache>
            </c:strRef>
          </c:cat>
          <c:val>
            <c:numRef>
              <c:f>Sheet1!$B$6:$L$6</c:f>
              <c:numCache>
                <c:formatCode>0%</c:formatCode>
                <c:ptCount val="11"/>
                <c:pt idx="0">
                  <c:v>0.39124100161380138</c:v>
                </c:pt>
                <c:pt idx="1">
                  <c:v>0.32900666292370878</c:v>
                </c:pt>
                <c:pt idx="2">
                  <c:v>0.28805607831933849</c:v>
                </c:pt>
                <c:pt idx="3">
                  <c:v>0.27449246689113688</c:v>
                </c:pt>
                <c:pt idx="4">
                  <c:v>0.20771203110217931</c:v>
                </c:pt>
                <c:pt idx="5">
                  <c:v>0.20770905960044059</c:v>
                </c:pt>
                <c:pt idx="6">
                  <c:v>9.2148818409365466E-2</c:v>
                </c:pt>
                <c:pt idx="7">
                  <c:v>0.28975973941761729</c:v>
                </c:pt>
                <c:pt idx="8">
                  <c:v>0.23240563262260569</c:v>
                </c:pt>
                <c:pt idx="9">
                  <c:v>0.24044475463684689</c:v>
                </c:pt>
                <c:pt idx="10">
                  <c:v>0.1368907098883943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05F-4FE5-93D7-A2AE5309BCB0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Have not heard of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Sheet1!$B$1:$L$1</c:f>
              <c:strCache>
                <c:ptCount val="11"/>
                <c:pt idx="0">
                  <c:v>Donald Trump (R)</c:v>
                </c:pt>
                <c:pt idx="1">
                  <c:v>Joe Biden (D)</c:v>
                </c:pt>
                <c:pt idx="2">
                  <c:v>Kamala Harris (D)</c:v>
                </c:pt>
                <c:pt idx="3">
                  <c:v>The Democratic Party</c:v>
                </c:pt>
                <c:pt idx="4">
                  <c:v>Catherine Cortez Masto (D)</c:v>
                </c:pt>
                <c:pt idx="5">
                  <c:v>Jacky Rosen (D)</c:v>
                </c:pt>
                <c:pt idx="6">
                  <c:v>US Supreme Court</c:v>
                </c:pt>
                <c:pt idx="7">
                  <c:v>The Republican Party</c:v>
                </c:pt>
                <c:pt idx="8">
                  <c:v>Joe Lombardo (R)</c:v>
                </c:pt>
                <c:pt idx="9">
                  <c:v>Sam Brown (R)</c:v>
                </c:pt>
                <c:pt idx="10">
                  <c:v>Robert F. Kennedy Jr. (I)</c:v>
                </c:pt>
              </c:strCache>
            </c:strRef>
          </c:cat>
          <c:val>
            <c:numRef>
              <c:f>Sheet1!$B$7:$L$7</c:f>
              <c:numCache>
                <c:formatCode>0%</c:formatCode>
                <c:ptCount val="11"/>
                <c:pt idx="0">
                  <c:v>1.550774664070575E-2</c:v>
                </c:pt>
                <c:pt idx="1">
                  <c:v>3.4773499925038458E-3</c:v>
                </c:pt>
                <c:pt idx="2">
                  <c:v>3.291188616839625E-2</c:v>
                </c:pt>
                <c:pt idx="3">
                  <c:v>3.4773499925038458E-3</c:v>
                </c:pt>
                <c:pt idx="4">
                  <c:v>3.4247180626379471E-2</c:v>
                </c:pt>
                <c:pt idx="5">
                  <c:v>3.5934531978438433E-2</c:v>
                </c:pt>
                <c:pt idx="6">
                  <c:v>2.4454341756387471E-2</c:v>
                </c:pt>
                <c:pt idx="7">
                  <c:v>1.3956213583990131E-2</c:v>
                </c:pt>
                <c:pt idx="8">
                  <c:v>3.3984443845482881E-2</c:v>
                </c:pt>
                <c:pt idx="9">
                  <c:v>6.7234719079619018E-2</c:v>
                </c:pt>
                <c:pt idx="10">
                  <c:v>4.1868686997408852E-2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05F-4FE5-93D7-A2AE5309BCB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143362480"/>
        <c:axId val="1123663616"/>
      </c:barChart>
      <c:catAx>
        <c:axId val="214336248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23663616"/>
        <c:crosses val="autoZero"/>
        <c:auto val="1"/>
        <c:lblAlgn val="ctr"/>
        <c:lblOffset val="100"/>
        <c:noMultiLvlLbl val="0"/>
      </c:catAx>
      <c:valAx>
        <c:axId val="1123663616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2143362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>
                <a:solidFill>
                  <a:schemeClr val="tx1"/>
                </a:solidFill>
              </a:rPr>
              <a:t>Non-Hispanic</a:t>
            </a:r>
            <a:endParaRPr lang="en-US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Very willing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Sheet1!$B$1:$L$1</c:f>
              <c:strCache>
                <c:ptCount val="11"/>
                <c:pt idx="0">
                  <c:v>Donald Trump (R)</c:v>
                </c:pt>
                <c:pt idx="1">
                  <c:v>Joe Biden (D)</c:v>
                </c:pt>
                <c:pt idx="2">
                  <c:v>Kamala Harris (D)</c:v>
                </c:pt>
                <c:pt idx="3">
                  <c:v>The Democratic Party</c:v>
                </c:pt>
                <c:pt idx="4">
                  <c:v>Catherine Cortez Masto (D)</c:v>
                </c:pt>
                <c:pt idx="5">
                  <c:v>Jacky Rosen (D)</c:v>
                </c:pt>
                <c:pt idx="6">
                  <c:v>US Supreme Court</c:v>
                </c:pt>
                <c:pt idx="7">
                  <c:v>The Republican Party</c:v>
                </c:pt>
                <c:pt idx="8">
                  <c:v>Joe Lombardo (R)</c:v>
                </c:pt>
                <c:pt idx="9">
                  <c:v>Sam Brown (R)</c:v>
                </c:pt>
                <c:pt idx="10">
                  <c:v>Robert F. Kennedy Jr. (I)</c:v>
                </c:pt>
              </c:strCache>
            </c:strRef>
          </c:cat>
          <c:val>
            <c:numRef>
              <c:f>Sheet1!$B$2:$L$2</c:f>
              <c:numCache>
                <c:formatCode>0%</c:formatCode>
                <c:ptCount val="11"/>
                <c:pt idx="0">
                  <c:v>0.34744777721691089</c:v>
                </c:pt>
                <c:pt idx="1">
                  <c:v>0.21256814934821869</c:v>
                </c:pt>
                <c:pt idx="2">
                  <c:v>0.1930695947702562</c:v>
                </c:pt>
                <c:pt idx="3">
                  <c:v>0.2094909303916411</c:v>
                </c:pt>
                <c:pt idx="4">
                  <c:v>0.20332060928307091</c:v>
                </c:pt>
                <c:pt idx="5">
                  <c:v>0.25821946810683882</c:v>
                </c:pt>
                <c:pt idx="6">
                  <c:v>0.20055767164357449</c:v>
                </c:pt>
                <c:pt idx="7">
                  <c:v>0.17431449990455811</c:v>
                </c:pt>
                <c:pt idx="8">
                  <c:v>0.23377788623703341</c:v>
                </c:pt>
                <c:pt idx="9">
                  <c:v>0.17596976560557689</c:v>
                </c:pt>
                <c:pt idx="10">
                  <c:v>0.1079993581009311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D4-4476-8D59-581EA88E73FD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Somewhat willing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Sheet1!$B$1:$L$1</c:f>
              <c:strCache>
                <c:ptCount val="11"/>
                <c:pt idx="0">
                  <c:v>Donald Trump (R)</c:v>
                </c:pt>
                <c:pt idx="1">
                  <c:v>Joe Biden (D)</c:v>
                </c:pt>
                <c:pt idx="2">
                  <c:v>Kamala Harris (D)</c:v>
                </c:pt>
                <c:pt idx="3">
                  <c:v>The Democratic Party</c:v>
                </c:pt>
                <c:pt idx="4">
                  <c:v>Catherine Cortez Masto (D)</c:v>
                </c:pt>
                <c:pt idx="5">
                  <c:v>Jacky Rosen (D)</c:v>
                </c:pt>
                <c:pt idx="6">
                  <c:v>US Supreme Court</c:v>
                </c:pt>
                <c:pt idx="7">
                  <c:v>The Republican Party</c:v>
                </c:pt>
                <c:pt idx="8">
                  <c:v>Joe Lombardo (R)</c:v>
                </c:pt>
                <c:pt idx="9">
                  <c:v>Sam Brown (R)</c:v>
                </c:pt>
                <c:pt idx="10">
                  <c:v>Robert F. Kennedy Jr. (I)</c:v>
                </c:pt>
              </c:strCache>
            </c:strRef>
          </c:cat>
          <c:val>
            <c:numRef>
              <c:f>Sheet1!$B$3:$L$3</c:f>
              <c:numCache>
                <c:formatCode>0%</c:formatCode>
                <c:ptCount val="11"/>
                <c:pt idx="0">
                  <c:v>0.155537864433274</c:v>
                </c:pt>
                <c:pt idx="1">
                  <c:v>0.1815287097540062</c:v>
                </c:pt>
                <c:pt idx="2">
                  <c:v>0.16982515469490489</c:v>
                </c:pt>
                <c:pt idx="3">
                  <c:v>0.198219694040116</c:v>
                </c:pt>
                <c:pt idx="4">
                  <c:v>0.20733794164814329</c:v>
                </c:pt>
                <c:pt idx="5">
                  <c:v>0.26786824724210329</c:v>
                </c:pt>
                <c:pt idx="6">
                  <c:v>0.28415277500055353</c:v>
                </c:pt>
                <c:pt idx="7">
                  <c:v>0.28399416044687781</c:v>
                </c:pt>
                <c:pt idx="8">
                  <c:v>0.28116045921868882</c:v>
                </c:pt>
                <c:pt idx="9">
                  <c:v>0.24714205548091489</c:v>
                </c:pt>
                <c:pt idx="10">
                  <c:v>0.2224481644734336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BD4-4476-8D59-581EA88E73FD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Neutral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Sheet1!$B$1:$L$1</c:f>
              <c:strCache>
                <c:ptCount val="11"/>
                <c:pt idx="0">
                  <c:v>Donald Trump (R)</c:v>
                </c:pt>
                <c:pt idx="1">
                  <c:v>Joe Biden (D)</c:v>
                </c:pt>
                <c:pt idx="2">
                  <c:v>Kamala Harris (D)</c:v>
                </c:pt>
                <c:pt idx="3">
                  <c:v>The Democratic Party</c:v>
                </c:pt>
                <c:pt idx="4">
                  <c:v>Catherine Cortez Masto (D)</c:v>
                </c:pt>
                <c:pt idx="5">
                  <c:v>Jacky Rosen (D)</c:v>
                </c:pt>
                <c:pt idx="6">
                  <c:v>US Supreme Court</c:v>
                </c:pt>
                <c:pt idx="7">
                  <c:v>The Republican Party</c:v>
                </c:pt>
                <c:pt idx="8">
                  <c:v>Joe Lombardo (R)</c:v>
                </c:pt>
                <c:pt idx="9">
                  <c:v>Sam Brown (R)</c:v>
                </c:pt>
                <c:pt idx="10">
                  <c:v>Robert F. Kennedy Jr. (I)</c:v>
                </c:pt>
              </c:strCache>
            </c:strRef>
          </c:cat>
          <c:val>
            <c:numRef>
              <c:f>Sheet1!$B$4:$L$4</c:f>
              <c:numCache>
                <c:formatCode>0%</c:formatCode>
                <c:ptCount val="11"/>
                <c:pt idx="0">
                  <c:v>3.5838901451606668E-2</c:v>
                </c:pt>
                <c:pt idx="1">
                  <c:v>4.2482517054167647E-2</c:v>
                </c:pt>
                <c:pt idx="2">
                  <c:v>6.8396669829330417E-2</c:v>
                </c:pt>
                <c:pt idx="3">
                  <c:v>7.512041909521415E-2</c:v>
                </c:pt>
                <c:pt idx="4">
                  <c:v>0.15532532222398701</c:v>
                </c:pt>
                <c:pt idx="5">
                  <c:v>9.8363822726437858E-2</c:v>
                </c:pt>
                <c:pt idx="6">
                  <c:v>0.17314039498291961</c:v>
                </c:pt>
                <c:pt idx="7">
                  <c:v>7.8626215449250567E-2</c:v>
                </c:pt>
                <c:pt idx="8">
                  <c:v>0.10777865542974489</c:v>
                </c:pt>
                <c:pt idx="9">
                  <c:v>0.10854601286235389</c:v>
                </c:pt>
                <c:pt idx="10">
                  <c:v>0.22090989717740789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BD4-4476-8D59-581EA88E73FD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Somewhat unwilling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Sheet1!$B$1:$L$1</c:f>
              <c:strCache>
                <c:ptCount val="11"/>
                <c:pt idx="0">
                  <c:v>Donald Trump (R)</c:v>
                </c:pt>
                <c:pt idx="1">
                  <c:v>Joe Biden (D)</c:v>
                </c:pt>
                <c:pt idx="2">
                  <c:v>Kamala Harris (D)</c:v>
                </c:pt>
                <c:pt idx="3">
                  <c:v>The Democratic Party</c:v>
                </c:pt>
                <c:pt idx="4">
                  <c:v>Catherine Cortez Masto (D)</c:v>
                </c:pt>
                <c:pt idx="5">
                  <c:v>Jacky Rosen (D)</c:v>
                </c:pt>
                <c:pt idx="6">
                  <c:v>US Supreme Court</c:v>
                </c:pt>
                <c:pt idx="7">
                  <c:v>The Republican Party</c:v>
                </c:pt>
                <c:pt idx="8">
                  <c:v>Joe Lombardo (R)</c:v>
                </c:pt>
                <c:pt idx="9">
                  <c:v>Sam Brown (R)</c:v>
                </c:pt>
                <c:pt idx="10">
                  <c:v>Robert F. Kennedy Jr. (I)</c:v>
                </c:pt>
              </c:strCache>
            </c:strRef>
          </c:cat>
          <c:val>
            <c:numRef>
              <c:f>Sheet1!$B$5:$L$5</c:f>
              <c:numCache>
                <c:formatCode>0%</c:formatCode>
                <c:ptCount val="11"/>
                <c:pt idx="0">
                  <c:v>7.8407808025801079E-2</c:v>
                </c:pt>
                <c:pt idx="1">
                  <c:v>0.1084115392593194</c:v>
                </c:pt>
                <c:pt idx="2">
                  <c:v>0.1047455155321973</c:v>
                </c:pt>
                <c:pt idx="3">
                  <c:v>0.17235493333417301</c:v>
                </c:pt>
                <c:pt idx="4">
                  <c:v>0.1713644051588683</c:v>
                </c:pt>
                <c:pt idx="5">
                  <c:v>0.14802325805298261</c:v>
                </c:pt>
                <c:pt idx="6">
                  <c:v>0.19224582725239811</c:v>
                </c:pt>
                <c:pt idx="7">
                  <c:v>0.14645783055134881</c:v>
                </c:pt>
                <c:pt idx="8">
                  <c:v>0.13682306838103939</c:v>
                </c:pt>
                <c:pt idx="9">
                  <c:v>0.1452224450006013</c:v>
                </c:pt>
                <c:pt idx="10">
                  <c:v>0.17282126484459789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BD4-4476-8D59-581EA88E73FD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Very unwilling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Sheet1!$B$1:$L$1</c:f>
              <c:strCache>
                <c:ptCount val="11"/>
                <c:pt idx="0">
                  <c:v>Donald Trump (R)</c:v>
                </c:pt>
                <c:pt idx="1">
                  <c:v>Joe Biden (D)</c:v>
                </c:pt>
                <c:pt idx="2">
                  <c:v>Kamala Harris (D)</c:v>
                </c:pt>
                <c:pt idx="3">
                  <c:v>The Democratic Party</c:v>
                </c:pt>
                <c:pt idx="4">
                  <c:v>Catherine Cortez Masto (D)</c:v>
                </c:pt>
                <c:pt idx="5">
                  <c:v>Jacky Rosen (D)</c:v>
                </c:pt>
                <c:pt idx="6">
                  <c:v>US Supreme Court</c:v>
                </c:pt>
                <c:pt idx="7">
                  <c:v>The Republican Party</c:v>
                </c:pt>
                <c:pt idx="8">
                  <c:v>Joe Lombardo (R)</c:v>
                </c:pt>
                <c:pt idx="9">
                  <c:v>Sam Brown (R)</c:v>
                </c:pt>
                <c:pt idx="10">
                  <c:v>Robert F. Kennedy Jr. (I)</c:v>
                </c:pt>
              </c:strCache>
            </c:strRef>
          </c:cat>
          <c:val>
            <c:numRef>
              <c:f>Sheet1!$B$6:$L$6</c:f>
              <c:numCache>
                <c:formatCode>0%</c:formatCode>
                <c:ptCount val="11"/>
                <c:pt idx="0">
                  <c:v>0.37754499164419009</c:v>
                </c:pt>
                <c:pt idx="1">
                  <c:v>0.44102565256666387</c:v>
                </c:pt>
                <c:pt idx="2">
                  <c:v>0.44294881287935312</c:v>
                </c:pt>
                <c:pt idx="3">
                  <c:v>0.33960103754265297</c:v>
                </c:pt>
                <c:pt idx="4">
                  <c:v>0.23213281463837659</c:v>
                </c:pt>
                <c:pt idx="5">
                  <c:v>0.208043183941725</c:v>
                </c:pt>
                <c:pt idx="6">
                  <c:v>0.14527764878966781</c:v>
                </c:pt>
                <c:pt idx="7">
                  <c:v>0.31424857855144323</c:v>
                </c:pt>
                <c:pt idx="8">
                  <c:v>0.2205732758681053</c:v>
                </c:pt>
                <c:pt idx="9">
                  <c:v>0.29471390150972049</c:v>
                </c:pt>
                <c:pt idx="10">
                  <c:v>0.25824428022597001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BD4-4476-8D59-581EA88E73FD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Unsure/No opinion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Sheet1!$B$1:$L$1</c:f>
              <c:strCache>
                <c:ptCount val="11"/>
                <c:pt idx="0">
                  <c:v>Donald Trump (R)</c:v>
                </c:pt>
                <c:pt idx="1">
                  <c:v>Joe Biden (D)</c:v>
                </c:pt>
                <c:pt idx="2">
                  <c:v>Kamala Harris (D)</c:v>
                </c:pt>
                <c:pt idx="3">
                  <c:v>The Democratic Party</c:v>
                </c:pt>
                <c:pt idx="4">
                  <c:v>Catherine Cortez Masto (D)</c:v>
                </c:pt>
                <c:pt idx="5">
                  <c:v>Jacky Rosen (D)</c:v>
                </c:pt>
                <c:pt idx="6">
                  <c:v>US Supreme Court</c:v>
                </c:pt>
                <c:pt idx="7">
                  <c:v>The Republican Party</c:v>
                </c:pt>
                <c:pt idx="8">
                  <c:v>Joe Lombardo (R)</c:v>
                </c:pt>
                <c:pt idx="9">
                  <c:v>Sam Brown (R)</c:v>
                </c:pt>
                <c:pt idx="10">
                  <c:v>Robert F. Kennedy Jr. (I)</c:v>
                </c:pt>
              </c:strCache>
            </c:strRef>
          </c:cat>
          <c:val>
            <c:numRef>
              <c:f>Sheet1!$B$7:$L$7</c:f>
              <c:numCache>
                <c:formatCode>0%</c:formatCode>
                <c:ptCount val="11"/>
                <c:pt idx="0">
                  <c:v>5.2226572282157184E-3</c:v>
                </c:pt>
                <c:pt idx="1">
                  <c:v>1.39834320176229E-2</c:v>
                </c:pt>
                <c:pt idx="2">
                  <c:v>2.101425229395662E-2</c:v>
                </c:pt>
                <c:pt idx="3">
                  <c:v>5.2129855962016417E-3</c:v>
                </c:pt>
                <c:pt idx="4">
                  <c:v>3.051890704755281E-2</c:v>
                </c:pt>
                <c:pt idx="5">
                  <c:v>1.948201992991121E-2</c:v>
                </c:pt>
                <c:pt idx="6">
                  <c:v>4.6256823308853581E-3</c:v>
                </c:pt>
                <c:pt idx="7">
                  <c:v>2.3587150965203351E-3</c:v>
                </c:pt>
                <c:pt idx="8">
                  <c:v>1.988665486538722E-2</c:v>
                </c:pt>
                <c:pt idx="9">
                  <c:v>2.840581954083117E-2</c:v>
                </c:pt>
                <c:pt idx="10">
                  <c:v>1.7577035177658209E-2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BD4-4476-8D59-581EA88E73F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143362480"/>
        <c:axId val="1123663616"/>
      </c:barChart>
      <c:catAx>
        <c:axId val="214336248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23663616"/>
        <c:crosses val="autoZero"/>
        <c:auto val="1"/>
        <c:lblAlgn val="ctr"/>
        <c:lblOffset val="100"/>
        <c:noMultiLvlLbl val="0"/>
      </c:catAx>
      <c:valAx>
        <c:axId val="1123663616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2143362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Strongly approve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Donald Trump</c:v>
                </c:pt>
                <c:pt idx="1">
                  <c:v>Vivek Ramaswamy</c:v>
                </c:pt>
                <c:pt idx="2">
                  <c:v>Ron DeSantis</c:v>
                </c:pt>
                <c:pt idx="3">
                  <c:v>Mike Pence</c:v>
                </c:pt>
                <c:pt idx="4">
                  <c:v>Tim Scott</c:v>
                </c:pt>
                <c:pt idx="5">
                  <c:v>Nikki Haley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0-BDD8-4B1C-A93B-838105A42A9A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Somewhat approve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Donald Trump</c:v>
                </c:pt>
                <c:pt idx="1">
                  <c:v>Vivek Ramaswamy</c:v>
                </c:pt>
                <c:pt idx="2">
                  <c:v>Ron DeSantis</c:v>
                </c:pt>
                <c:pt idx="3">
                  <c:v>Mike Pence</c:v>
                </c:pt>
                <c:pt idx="4">
                  <c:v>Tim Scott</c:v>
                </c:pt>
                <c:pt idx="5">
                  <c:v>Nikki Haley</c:v>
                </c:pt>
              </c:strCache>
            </c:strRef>
          </c:cat>
          <c:val>
            <c:numRef>
              <c:f>Sheet1!$B$3:$G$3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1-BDD8-4B1C-A93B-838105A42A9A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Neutral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Donald Trump</c:v>
                </c:pt>
                <c:pt idx="1">
                  <c:v>Vivek Ramaswamy</c:v>
                </c:pt>
                <c:pt idx="2">
                  <c:v>Ron DeSantis</c:v>
                </c:pt>
                <c:pt idx="3">
                  <c:v>Mike Pence</c:v>
                </c:pt>
                <c:pt idx="4">
                  <c:v>Tim Scott</c:v>
                </c:pt>
                <c:pt idx="5">
                  <c:v>Nikki Haley</c:v>
                </c:pt>
              </c:strCache>
            </c:strRef>
          </c:cat>
          <c:val>
            <c:numRef>
              <c:f>Sheet1!$B$4:$G$4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2-BDD8-4B1C-A93B-838105A42A9A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Somewhat disapprove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Donald Trump</c:v>
                </c:pt>
                <c:pt idx="1">
                  <c:v>Vivek Ramaswamy</c:v>
                </c:pt>
                <c:pt idx="2">
                  <c:v>Ron DeSantis</c:v>
                </c:pt>
                <c:pt idx="3">
                  <c:v>Mike Pence</c:v>
                </c:pt>
                <c:pt idx="4">
                  <c:v>Tim Scott</c:v>
                </c:pt>
                <c:pt idx="5">
                  <c:v>Nikki Haley</c:v>
                </c:pt>
              </c:strCache>
            </c:strRef>
          </c:cat>
          <c:val>
            <c:numRef>
              <c:f>Sheet1!$B$5:$G$5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3-BDD8-4B1C-A93B-838105A42A9A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Strongly disapprove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Donald Trump</c:v>
                </c:pt>
                <c:pt idx="1">
                  <c:v>Vivek Ramaswamy</c:v>
                </c:pt>
                <c:pt idx="2">
                  <c:v>Ron DeSantis</c:v>
                </c:pt>
                <c:pt idx="3">
                  <c:v>Mike Pence</c:v>
                </c:pt>
                <c:pt idx="4">
                  <c:v>Tim Scott</c:v>
                </c:pt>
                <c:pt idx="5">
                  <c:v>Nikki Haley</c:v>
                </c:pt>
              </c:strCache>
            </c:strRef>
          </c:cat>
          <c:val>
            <c:numRef>
              <c:f>Sheet1!$B$6:$G$6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4-BDD8-4B1C-A93B-838105A42A9A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Unsure/No opinion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Donald Trump</c:v>
                </c:pt>
                <c:pt idx="1">
                  <c:v>Vivek Ramaswamy</c:v>
                </c:pt>
                <c:pt idx="2">
                  <c:v>Ron DeSantis</c:v>
                </c:pt>
                <c:pt idx="3">
                  <c:v>Mike Pence</c:v>
                </c:pt>
                <c:pt idx="4">
                  <c:v>Tim Scott</c:v>
                </c:pt>
                <c:pt idx="5">
                  <c:v>Nikki Haley</c:v>
                </c:pt>
              </c:strCache>
            </c:strRef>
          </c:cat>
          <c:val>
            <c:numRef>
              <c:f>Sheet1!$B$7:$G$7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5-BDD8-4B1C-A93B-838105A42A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43362480"/>
        <c:axId val="1123663616"/>
      </c:barChart>
      <c:catAx>
        <c:axId val="214336248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123663616"/>
        <c:crosses val="autoZero"/>
        <c:auto val="1"/>
        <c:lblAlgn val="ctr"/>
        <c:lblOffset val="100"/>
        <c:noMultiLvlLbl val="0"/>
      </c:catAx>
      <c:valAx>
        <c:axId val="1123663616"/>
        <c:scaling>
          <c:orientation val="minMax"/>
          <c:max val="1"/>
        </c:scaling>
        <c:delete val="1"/>
        <c:axPos val="b"/>
        <c:numFmt formatCode="General" sourceLinked="1"/>
        <c:majorTickMark val="none"/>
        <c:minorTickMark val="none"/>
        <c:tickLblPos val="nextTo"/>
        <c:crossAx val="2143362480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>
                <a:solidFill>
                  <a:schemeClr val="tx1"/>
                </a:solidFill>
              </a:rPr>
              <a:t>Hispanic</a:t>
            </a:r>
            <a:endParaRPr lang="en-US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Strongly approve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Sheet1!$B$1:$I$1</c:f>
              <c:strCache>
                <c:ptCount val="8"/>
                <c:pt idx="0">
                  <c:v>Joe Biden</c:v>
                </c:pt>
                <c:pt idx="1">
                  <c:v>Kamala Harris</c:v>
                </c:pt>
                <c:pt idx="2">
                  <c:v>US Supreme Court</c:v>
                </c:pt>
                <c:pt idx="3">
                  <c:v>US Senate</c:v>
                </c:pt>
                <c:pt idx="4">
                  <c:v>House of 
Representatives</c:v>
                </c:pt>
                <c:pt idx="5">
                  <c:v>Joe Lombardo</c:v>
                </c:pt>
                <c:pt idx="6">
                  <c:v>Jacky Rosen</c:v>
                </c:pt>
                <c:pt idx="7">
                  <c:v>Catherine Cortez Masto</c:v>
                </c:pt>
              </c:strCache>
            </c:strRef>
          </c:cat>
          <c:val>
            <c:numRef>
              <c:f>Sheet1!$B$2:$I$2</c:f>
              <c:numCache>
                <c:formatCode>0%</c:formatCode>
                <c:ptCount val="8"/>
                <c:pt idx="0">
                  <c:v>0.19845551526658281</c:v>
                </c:pt>
                <c:pt idx="1">
                  <c:v>0.18670232663778791</c:v>
                </c:pt>
                <c:pt idx="2">
                  <c:v>0.13890244214168071</c:v>
                </c:pt>
                <c:pt idx="3">
                  <c:v>9.6159738102176914E-2</c:v>
                </c:pt>
                <c:pt idx="4">
                  <c:v>0.11195036441933411</c:v>
                </c:pt>
                <c:pt idx="5">
                  <c:v>0.14732180478755391</c:v>
                </c:pt>
                <c:pt idx="6">
                  <c:v>0.22417820378668901</c:v>
                </c:pt>
                <c:pt idx="7">
                  <c:v>0.22524949013379289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99-4AE5-9832-E11F2B2AA954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Somewhat approve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Sheet1!$B$1:$I$1</c:f>
              <c:strCache>
                <c:ptCount val="8"/>
                <c:pt idx="0">
                  <c:v>Joe Biden</c:v>
                </c:pt>
                <c:pt idx="1">
                  <c:v>Kamala Harris</c:v>
                </c:pt>
                <c:pt idx="2">
                  <c:v>US Supreme Court</c:v>
                </c:pt>
                <c:pt idx="3">
                  <c:v>US Senate</c:v>
                </c:pt>
                <c:pt idx="4">
                  <c:v>House of 
Representatives</c:v>
                </c:pt>
                <c:pt idx="5">
                  <c:v>Joe Lombardo</c:v>
                </c:pt>
                <c:pt idx="6">
                  <c:v>Jacky Rosen</c:v>
                </c:pt>
                <c:pt idx="7">
                  <c:v>Catherine Cortez Masto</c:v>
                </c:pt>
              </c:strCache>
            </c:strRef>
          </c:cat>
          <c:val>
            <c:numRef>
              <c:f>Sheet1!$B$3:$I$3</c:f>
              <c:numCache>
                <c:formatCode>0%</c:formatCode>
                <c:ptCount val="8"/>
                <c:pt idx="0">
                  <c:v>0.22868772435415441</c:v>
                </c:pt>
                <c:pt idx="1">
                  <c:v>0.2284217497662458</c:v>
                </c:pt>
                <c:pt idx="2">
                  <c:v>0.24099184512564401</c:v>
                </c:pt>
                <c:pt idx="3">
                  <c:v>0.21491410533937061</c:v>
                </c:pt>
                <c:pt idx="4">
                  <c:v>0.2438377436320181</c:v>
                </c:pt>
                <c:pt idx="5">
                  <c:v>0.25018780845194272</c:v>
                </c:pt>
                <c:pt idx="6">
                  <c:v>0.21611784747357909</c:v>
                </c:pt>
                <c:pt idx="7">
                  <c:v>0.19705923657436769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999-4AE5-9832-E11F2B2AA954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Neutral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Sheet1!$B$1:$I$1</c:f>
              <c:strCache>
                <c:ptCount val="8"/>
                <c:pt idx="0">
                  <c:v>Joe Biden</c:v>
                </c:pt>
                <c:pt idx="1">
                  <c:v>Kamala Harris</c:v>
                </c:pt>
                <c:pt idx="2">
                  <c:v>US Supreme Court</c:v>
                </c:pt>
                <c:pt idx="3">
                  <c:v>US Senate</c:v>
                </c:pt>
                <c:pt idx="4">
                  <c:v>House of 
Representatives</c:v>
                </c:pt>
                <c:pt idx="5">
                  <c:v>Joe Lombardo</c:v>
                </c:pt>
                <c:pt idx="6">
                  <c:v>Jacky Rosen</c:v>
                </c:pt>
                <c:pt idx="7">
                  <c:v>Catherine Cortez Masto</c:v>
                </c:pt>
              </c:strCache>
            </c:strRef>
          </c:cat>
          <c:val>
            <c:numRef>
              <c:f>Sheet1!$B$4:$I$4</c:f>
              <c:numCache>
                <c:formatCode>0%</c:formatCode>
                <c:ptCount val="8"/>
                <c:pt idx="0">
                  <c:v>9.0582567202635939E-2</c:v>
                </c:pt>
                <c:pt idx="1">
                  <c:v>0.1209044307729448</c:v>
                </c:pt>
                <c:pt idx="2">
                  <c:v>0.24040259520174689</c:v>
                </c:pt>
                <c:pt idx="3">
                  <c:v>0.21927608757001729</c:v>
                </c:pt>
                <c:pt idx="4">
                  <c:v>0.26602807532096928</c:v>
                </c:pt>
                <c:pt idx="5">
                  <c:v>0.13423861790997421</c:v>
                </c:pt>
                <c:pt idx="6">
                  <c:v>0.20426238160718649</c:v>
                </c:pt>
                <c:pt idx="7">
                  <c:v>0.17965161961488771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999-4AE5-9832-E11F2B2AA954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Somewhat disapprove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Sheet1!$B$1:$I$1</c:f>
              <c:strCache>
                <c:ptCount val="8"/>
                <c:pt idx="0">
                  <c:v>Joe Biden</c:v>
                </c:pt>
                <c:pt idx="1">
                  <c:v>Kamala Harris</c:v>
                </c:pt>
                <c:pt idx="2">
                  <c:v>US Supreme Court</c:v>
                </c:pt>
                <c:pt idx="3">
                  <c:v>US Senate</c:v>
                </c:pt>
                <c:pt idx="4">
                  <c:v>House of 
Representatives</c:v>
                </c:pt>
                <c:pt idx="5">
                  <c:v>Joe Lombardo</c:v>
                </c:pt>
                <c:pt idx="6">
                  <c:v>Jacky Rosen</c:v>
                </c:pt>
                <c:pt idx="7">
                  <c:v>Catherine Cortez Masto</c:v>
                </c:pt>
              </c:strCache>
            </c:strRef>
          </c:cat>
          <c:val>
            <c:numRef>
              <c:f>Sheet1!$B$5:$I$5</c:f>
              <c:numCache>
                <c:formatCode>0%</c:formatCode>
                <c:ptCount val="8"/>
                <c:pt idx="0">
                  <c:v>0.10939915884966241</c:v>
                </c:pt>
                <c:pt idx="1">
                  <c:v>9.2558425288592761E-2</c:v>
                </c:pt>
                <c:pt idx="2">
                  <c:v>0.2109258867819436</c:v>
                </c:pt>
                <c:pt idx="3">
                  <c:v>0.26872658087401652</c:v>
                </c:pt>
                <c:pt idx="4">
                  <c:v>0.21010586387222871</c:v>
                </c:pt>
                <c:pt idx="5">
                  <c:v>0.17476819425933271</c:v>
                </c:pt>
                <c:pt idx="6">
                  <c:v>8.8130422171959252E-2</c:v>
                </c:pt>
                <c:pt idx="7">
                  <c:v>8.642392358571796E-2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999-4AE5-9832-E11F2B2AA954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Strongly disapprove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Sheet1!$B$1:$I$1</c:f>
              <c:strCache>
                <c:ptCount val="8"/>
                <c:pt idx="0">
                  <c:v>Joe Biden</c:v>
                </c:pt>
                <c:pt idx="1">
                  <c:v>Kamala Harris</c:v>
                </c:pt>
                <c:pt idx="2">
                  <c:v>US Supreme Court</c:v>
                </c:pt>
                <c:pt idx="3">
                  <c:v>US Senate</c:v>
                </c:pt>
                <c:pt idx="4">
                  <c:v>House of 
Representatives</c:v>
                </c:pt>
                <c:pt idx="5">
                  <c:v>Joe Lombardo</c:v>
                </c:pt>
                <c:pt idx="6">
                  <c:v>Jacky Rosen</c:v>
                </c:pt>
                <c:pt idx="7">
                  <c:v>Catherine Cortez Masto</c:v>
                </c:pt>
              </c:strCache>
            </c:strRef>
          </c:cat>
          <c:val>
            <c:numRef>
              <c:f>Sheet1!$B$6:$I$6</c:f>
              <c:numCache>
                <c:formatCode>0%</c:formatCode>
                <c:ptCount val="8"/>
                <c:pt idx="0">
                  <c:v>0.36116094222555573</c:v>
                </c:pt>
                <c:pt idx="1">
                  <c:v>0.32345636928280153</c:v>
                </c:pt>
                <c:pt idx="2">
                  <c:v>0.1317119470151345</c:v>
                </c:pt>
                <c:pt idx="3">
                  <c:v>0.1425694226797804</c:v>
                </c:pt>
                <c:pt idx="4">
                  <c:v>0.1174115942155269</c:v>
                </c:pt>
                <c:pt idx="5">
                  <c:v>0.22047946213040989</c:v>
                </c:pt>
                <c:pt idx="6">
                  <c:v>0.17878689567820999</c:v>
                </c:pt>
                <c:pt idx="7">
                  <c:v>0.22531295444978269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999-4AE5-9832-E11F2B2AA954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Unsure/No opinion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Sheet1!$B$1:$I$1</c:f>
              <c:strCache>
                <c:ptCount val="8"/>
                <c:pt idx="0">
                  <c:v>Joe Biden</c:v>
                </c:pt>
                <c:pt idx="1">
                  <c:v>Kamala Harris</c:v>
                </c:pt>
                <c:pt idx="2">
                  <c:v>US Supreme Court</c:v>
                </c:pt>
                <c:pt idx="3">
                  <c:v>US Senate</c:v>
                </c:pt>
                <c:pt idx="4">
                  <c:v>House of 
Representatives</c:v>
                </c:pt>
                <c:pt idx="5">
                  <c:v>Joe Lombardo</c:v>
                </c:pt>
                <c:pt idx="6">
                  <c:v>Jacky Rosen</c:v>
                </c:pt>
                <c:pt idx="7">
                  <c:v>Catherine Cortez Masto</c:v>
                </c:pt>
              </c:strCache>
            </c:strRef>
          </c:cat>
          <c:val>
            <c:numRef>
              <c:f>Sheet1!$B$7:$I$7</c:f>
              <c:numCache>
                <c:formatCode>0%</c:formatCode>
                <c:ptCount val="8"/>
                <c:pt idx="0">
                  <c:v>1.1714092101409369E-2</c:v>
                </c:pt>
                <c:pt idx="1">
                  <c:v>4.7956698251627579E-2</c:v>
                </c:pt>
                <c:pt idx="2">
                  <c:v>3.7065283733850977E-2</c:v>
                </c:pt>
                <c:pt idx="3">
                  <c:v>5.8354065434638731E-2</c:v>
                </c:pt>
                <c:pt idx="4">
                  <c:v>5.0666358539923483E-2</c:v>
                </c:pt>
                <c:pt idx="5">
                  <c:v>7.3004112460787057E-2</c:v>
                </c:pt>
                <c:pt idx="6">
                  <c:v>8.8524249282376552E-2</c:v>
                </c:pt>
                <c:pt idx="7">
                  <c:v>8.6302775641451626E-2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999-4AE5-9832-E11F2B2AA95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143362480"/>
        <c:axId val="1123663616"/>
      </c:barChart>
      <c:catAx>
        <c:axId val="214336248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23663616"/>
        <c:crosses val="autoZero"/>
        <c:auto val="1"/>
        <c:lblAlgn val="ctr"/>
        <c:lblOffset val="100"/>
        <c:noMultiLvlLbl val="0"/>
      </c:catAx>
      <c:valAx>
        <c:axId val="1123663616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2143362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>
                <a:solidFill>
                  <a:schemeClr val="tx1"/>
                </a:solidFill>
              </a:rPr>
              <a:t>Non-Hispanic</a:t>
            </a:r>
            <a:endParaRPr lang="en-US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Very willing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Sheet1!$B$1:$I$1</c:f>
              <c:strCache>
                <c:ptCount val="8"/>
                <c:pt idx="0">
                  <c:v>Joe Biden</c:v>
                </c:pt>
                <c:pt idx="1">
                  <c:v>Kamala Harris</c:v>
                </c:pt>
                <c:pt idx="2">
                  <c:v>US Supreme Court</c:v>
                </c:pt>
                <c:pt idx="3">
                  <c:v>US Senate</c:v>
                </c:pt>
                <c:pt idx="4">
                  <c:v>House of 
Representatives</c:v>
                </c:pt>
                <c:pt idx="5">
                  <c:v>Joe Lombardo</c:v>
                </c:pt>
                <c:pt idx="6">
                  <c:v>Jacky Rosen</c:v>
                </c:pt>
                <c:pt idx="7">
                  <c:v>Catherine Cortez Masto</c:v>
                </c:pt>
              </c:strCache>
            </c:strRef>
          </c:cat>
          <c:val>
            <c:numRef>
              <c:f>Sheet1!$B$2:$I$2</c:f>
              <c:numCache>
                <c:formatCode>0%</c:formatCode>
                <c:ptCount val="8"/>
                <c:pt idx="0">
                  <c:v>0.1551435697199082</c:v>
                </c:pt>
                <c:pt idx="1">
                  <c:v>0.17215027468306779</c:v>
                </c:pt>
                <c:pt idx="2">
                  <c:v>0.156450228734027</c:v>
                </c:pt>
                <c:pt idx="3">
                  <c:v>7.0918651919199591E-2</c:v>
                </c:pt>
                <c:pt idx="4">
                  <c:v>7.5879440286607966E-2</c:v>
                </c:pt>
                <c:pt idx="5">
                  <c:v>0.2128362363644101</c:v>
                </c:pt>
                <c:pt idx="6">
                  <c:v>0.2808851117955507</c:v>
                </c:pt>
                <c:pt idx="7">
                  <c:v>0.2101892198563331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DB-4199-A16D-6EAB9CCAC27D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Somewhat willing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Sheet1!$B$1:$I$1</c:f>
              <c:strCache>
                <c:ptCount val="8"/>
                <c:pt idx="0">
                  <c:v>Joe Biden</c:v>
                </c:pt>
                <c:pt idx="1">
                  <c:v>Kamala Harris</c:v>
                </c:pt>
                <c:pt idx="2">
                  <c:v>US Supreme Court</c:v>
                </c:pt>
                <c:pt idx="3">
                  <c:v>US Senate</c:v>
                </c:pt>
                <c:pt idx="4">
                  <c:v>House of 
Representatives</c:v>
                </c:pt>
                <c:pt idx="5">
                  <c:v>Joe Lombardo</c:v>
                </c:pt>
                <c:pt idx="6">
                  <c:v>Jacky Rosen</c:v>
                </c:pt>
                <c:pt idx="7">
                  <c:v>Catherine Cortez Masto</c:v>
                </c:pt>
              </c:strCache>
            </c:strRef>
          </c:cat>
          <c:val>
            <c:numRef>
              <c:f>Sheet1!$B$3:$I$3</c:f>
              <c:numCache>
                <c:formatCode>0%</c:formatCode>
                <c:ptCount val="8"/>
                <c:pt idx="0">
                  <c:v>0.21872264977677269</c:v>
                </c:pt>
                <c:pt idx="1">
                  <c:v>0.17641548896390211</c:v>
                </c:pt>
                <c:pt idx="2">
                  <c:v>0.19936868321690401</c:v>
                </c:pt>
                <c:pt idx="3">
                  <c:v>0.18621234800692299</c:v>
                </c:pt>
                <c:pt idx="4">
                  <c:v>0.1871007499426291</c:v>
                </c:pt>
                <c:pt idx="5">
                  <c:v>0.2913327505783958</c:v>
                </c:pt>
                <c:pt idx="6">
                  <c:v>0.24411315922035609</c:v>
                </c:pt>
                <c:pt idx="7">
                  <c:v>0.19184017144109189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7DB-4199-A16D-6EAB9CCAC27D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Neutral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Sheet1!$B$1:$I$1</c:f>
              <c:strCache>
                <c:ptCount val="8"/>
                <c:pt idx="0">
                  <c:v>Joe Biden</c:v>
                </c:pt>
                <c:pt idx="1">
                  <c:v>Kamala Harris</c:v>
                </c:pt>
                <c:pt idx="2">
                  <c:v>US Supreme Court</c:v>
                </c:pt>
                <c:pt idx="3">
                  <c:v>US Senate</c:v>
                </c:pt>
                <c:pt idx="4">
                  <c:v>House of 
Representatives</c:v>
                </c:pt>
                <c:pt idx="5">
                  <c:v>Joe Lombardo</c:v>
                </c:pt>
                <c:pt idx="6">
                  <c:v>Jacky Rosen</c:v>
                </c:pt>
                <c:pt idx="7">
                  <c:v>Catherine Cortez Masto</c:v>
                </c:pt>
              </c:strCache>
            </c:strRef>
          </c:cat>
          <c:val>
            <c:numRef>
              <c:f>Sheet1!$B$4:$I$4</c:f>
              <c:numCache>
                <c:formatCode>0%</c:formatCode>
                <c:ptCount val="8"/>
                <c:pt idx="0">
                  <c:v>3.1924720492813648E-2</c:v>
                </c:pt>
                <c:pt idx="1">
                  <c:v>7.9935071215899711E-2</c:v>
                </c:pt>
                <c:pt idx="2">
                  <c:v>0.2109057280491537</c:v>
                </c:pt>
                <c:pt idx="3">
                  <c:v>0.18513556626547739</c:v>
                </c:pt>
                <c:pt idx="4">
                  <c:v>0.21031019579518209</c:v>
                </c:pt>
                <c:pt idx="5">
                  <c:v>0.10855405609890011</c:v>
                </c:pt>
                <c:pt idx="6">
                  <c:v>0.1055023186320298</c:v>
                </c:pt>
                <c:pt idx="7">
                  <c:v>0.1403219124878268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7DB-4199-A16D-6EAB9CCAC27D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Somewhat unwilling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Sheet1!$B$1:$I$1</c:f>
              <c:strCache>
                <c:ptCount val="8"/>
                <c:pt idx="0">
                  <c:v>Joe Biden</c:v>
                </c:pt>
                <c:pt idx="1">
                  <c:v>Kamala Harris</c:v>
                </c:pt>
                <c:pt idx="2">
                  <c:v>US Supreme Court</c:v>
                </c:pt>
                <c:pt idx="3">
                  <c:v>US Senate</c:v>
                </c:pt>
                <c:pt idx="4">
                  <c:v>House of 
Representatives</c:v>
                </c:pt>
                <c:pt idx="5">
                  <c:v>Joe Lombardo</c:v>
                </c:pt>
                <c:pt idx="6">
                  <c:v>Jacky Rosen</c:v>
                </c:pt>
                <c:pt idx="7">
                  <c:v>Catherine Cortez Masto</c:v>
                </c:pt>
              </c:strCache>
            </c:strRef>
          </c:cat>
          <c:val>
            <c:numRef>
              <c:f>Sheet1!$B$5:$I$5</c:f>
              <c:numCache>
                <c:formatCode>0%</c:formatCode>
                <c:ptCount val="8"/>
                <c:pt idx="0">
                  <c:v>0.11479773327855371</c:v>
                </c:pt>
                <c:pt idx="1">
                  <c:v>8.1972174342551621E-2</c:v>
                </c:pt>
                <c:pt idx="2">
                  <c:v>0.20416199199412219</c:v>
                </c:pt>
                <c:pt idx="3">
                  <c:v>0.27520049469903518</c:v>
                </c:pt>
                <c:pt idx="4">
                  <c:v>0.27514127191772553</c:v>
                </c:pt>
                <c:pt idx="5">
                  <c:v>0.15285502441969279</c:v>
                </c:pt>
                <c:pt idx="6">
                  <c:v>0.1133753683946547</c:v>
                </c:pt>
                <c:pt idx="7">
                  <c:v>0.1548021514204739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7DB-4199-A16D-6EAB9CCAC27D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Very unwilling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Sheet1!$B$1:$I$1</c:f>
              <c:strCache>
                <c:ptCount val="8"/>
                <c:pt idx="0">
                  <c:v>Joe Biden</c:v>
                </c:pt>
                <c:pt idx="1">
                  <c:v>Kamala Harris</c:v>
                </c:pt>
                <c:pt idx="2">
                  <c:v>US Supreme Court</c:v>
                </c:pt>
                <c:pt idx="3">
                  <c:v>US Senate</c:v>
                </c:pt>
                <c:pt idx="4">
                  <c:v>House of 
Representatives</c:v>
                </c:pt>
                <c:pt idx="5">
                  <c:v>Joe Lombardo</c:v>
                </c:pt>
                <c:pt idx="6">
                  <c:v>Jacky Rosen</c:v>
                </c:pt>
                <c:pt idx="7">
                  <c:v>Catherine Cortez Masto</c:v>
                </c:pt>
              </c:strCache>
            </c:strRef>
          </c:cat>
          <c:val>
            <c:numRef>
              <c:f>Sheet1!$B$6:$I$6</c:f>
              <c:numCache>
                <c:formatCode>0%</c:formatCode>
                <c:ptCount val="8"/>
                <c:pt idx="0">
                  <c:v>0.46892937713444588</c:v>
                </c:pt>
                <c:pt idx="1">
                  <c:v>0.46890458816701291</c:v>
                </c:pt>
                <c:pt idx="2">
                  <c:v>0.19748435575868639</c:v>
                </c:pt>
                <c:pt idx="3">
                  <c:v>0.24024261668449051</c:v>
                </c:pt>
                <c:pt idx="4">
                  <c:v>0.2075333120304636</c:v>
                </c:pt>
                <c:pt idx="5">
                  <c:v>0.1944654044118061</c:v>
                </c:pt>
                <c:pt idx="6">
                  <c:v>0.21608631002912079</c:v>
                </c:pt>
                <c:pt idx="7">
                  <c:v>0.24368595507020491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7DB-4199-A16D-6EAB9CCAC27D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Unsure/No opinion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Sheet1!$B$1:$I$1</c:f>
              <c:strCache>
                <c:ptCount val="8"/>
                <c:pt idx="0">
                  <c:v>Joe Biden</c:v>
                </c:pt>
                <c:pt idx="1">
                  <c:v>Kamala Harris</c:v>
                </c:pt>
                <c:pt idx="2">
                  <c:v>US Supreme Court</c:v>
                </c:pt>
                <c:pt idx="3">
                  <c:v>US Senate</c:v>
                </c:pt>
                <c:pt idx="4">
                  <c:v>House of 
Representatives</c:v>
                </c:pt>
                <c:pt idx="5">
                  <c:v>Joe Lombardo</c:v>
                </c:pt>
                <c:pt idx="6">
                  <c:v>Jacky Rosen</c:v>
                </c:pt>
                <c:pt idx="7">
                  <c:v>Catherine Cortez Masto</c:v>
                </c:pt>
              </c:strCache>
            </c:strRef>
          </c:cat>
          <c:val>
            <c:numRef>
              <c:f>Sheet1!$B$7:$I$7</c:f>
              <c:numCache>
                <c:formatCode>0%</c:formatCode>
                <c:ptCount val="8"/>
                <c:pt idx="0">
                  <c:v>1.048194959750451E-2</c:v>
                </c:pt>
                <c:pt idx="1">
                  <c:v>2.062240262756454E-2</c:v>
                </c:pt>
                <c:pt idx="2">
                  <c:v>3.1629012247105619E-2</c:v>
                </c:pt>
                <c:pt idx="3">
                  <c:v>4.2290322424873447E-2</c:v>
                </c:pt>
                <c:pt idx="4">
                  <c:v>4.4035030027390558E-2</c:v>
                </c:pt>
                <c:pt idx="5">
                  <c:v>3.9956528126793962E-2</c:v>
                </c:pt>
                <c:pt idx="6">
                  <c:v>4.0037731928286503E-2</c:v>
                </c:pt>
                <c:pt idx="7">
                  <c:v>5.9160589724068319E-2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7DB-4199-A16D-6EAB9CCAC27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143362480"/>
        <c:axId val="1123663616"/>
      </c:barChart>
      <c:catAx>
        <c:axId val="214336248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23663616"/>
        <c:crosses val="autoZero"/>
        <c:auto val="1"/>
        <c:lblAlgn val="ctr"/>
        <c:lblOffset val="100"/>
        <c:noMultiLvlLbl val="0"/>
      </c:catAx>
      <c:valAx>
        <c:axId val="1123663616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2143362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8.8484282537629716E-2"/>
          <c:w val="0.55269860273978322"/>
          <c:h val="0.82051750864775486"/>
        </c:manualLayout>
      </c:layout>
      <c:doughnutChart>
        <c:varyColors val="1"/>
        <c:ser>
          <c:idx val="0"/>
          <c:order val="0"/>
          <c:tx>
            <c:strRef>
              <c:f>Sheet1!$C$1</c:f>
              <c:strCache>
                <c:ptCount val="1"/>
                <c:pt idx="0">
                  <c:v>Non-Hispanic</c:v>
                </c:pt>
              </c:strCache>
            </c:strRef>
          </c:tx>
          <c:dPt>
            <c:idx val="0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8A3-441F-B4F2-29513C2DCFAE}"/>
              </c:ext>
            </c:extLst>
          </c:dPt>
          <c:dPt>
            <c:idx val="1"/>
            <c:bubble3D val="0"/>
            <c:spPr>
              <a:solidFill>
                <a:srgbClr val="59595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8A3-441F-B4F2-29513C2DCFAE}"/>
              </c:ext>
            </c:extLst>
          </c:dPt>
          <c:dPt>
            <c:idx val="2"/>
            <c:bubble3D val="0"/>
            <c:spPr>
              <a:solidFill>
                <a:srgbClr val="DBDCD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8A3-441F-B4F2-29513C2DCFAE}"/>
              </c:ext>
            </c:extLst>
          </c:dPt>
          <c:cat>
            <c:strRef>
              <c:f>Sheet1!$A$2:$A$4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Unsure/I don't know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0.40979872818846308</c:v>
                </c:pt>
                <c:pt idx="1">
                  <c:v>0.50322461801752716</c:v>
                </c:pt>
                <c:pt idx="2">
                  <c:v>8.6976653794008443E-2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8A3-441F-B4F2-29513C2DCF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154745589073338"/>
          <c:y val="0.21253574967753844"/>
          <c:w val="0.26685181452711798"/>
          <c:h val="0.4311963754836923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4478626856629544"/>
          <c:y val="8.8484282537629716E-2"/>
          <c:w val="0.55269860273978322"/>
          <c:h val="0.8205175086477548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Hispanic - No EO</c:v>
                </c:pt>
              </c:strCache>
            </c:strRef>
          </c:tx>
          <c:dPt>
            <c:idx val="0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C9F-4C27-9FF2-D10E43FF8100}"/>
              </c:ext>
            </c:extLst>
          </c:dPt>
          <c:dPt>
            <c:idx val="1"/>
            <c:bubble3D val="0"/>
            <c:spPr>
              <a:solidFill>
                <a:srgbClr val="59595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C9F-4C27-9FF2-D10E43FF8100}"/>
              </c:ext>
            </c:extLst>
          </c:dPt>
          <c:dPt>
            <c:idx val="2"/>
            <c:bubble3D val="0"/>
            <c:spPr>
              <a:solidFill>
                <a:srgbClr val="DBDCD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C9F-4C27-9FF2-D10E43FF8100}"/>
              </c:ext>
            </c:extLst>
          </c:dPt>
          <c:cat>
            <c:strRef>
              <c:f>Sheet1!$A$2:$A$4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Unsure/I don't know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0.47917426491092752</c:v>
                </c:pt>
                <c:pt idx="1">
                  <c:v>0.41354351784328158</c:v>
                </c:pt>
                <c:pt idx="2">
                  <c:v>0.10728221724579171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C9F-4C27-9FF2-D10E43FF81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sng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u="sng" dirty="0">
                <a:solidFill>
                  <a:schemeClr val="tx1"/>
                </a:solidFill>
              </a:rPr>
              <a:t>Presidentia</a:t>
            </a:r>
            <a:r>
              <a:rPr lang="en-US" sz="1600" u="sng" baseline="0" dirty="0">
                <a:solidFill>
                  <a:schemeClr val="tx1"/>
                </a:solidFill>
              </a:rPr>
              <a:t>l Matchup</a:t>
            </a:r>
            <a:endParaRPr lang="en-US" sz="1600" u="sng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sng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754970472440944"/>
          <c:y val="8.4051731269662242E-2"/>
          <c:w val="0.85151279527559054"/>
          <c:h val="0.78200132212202378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Definitely Biden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Sheet1!$B$2:$C$2</c:f>
              <c:numCache>
                <c:formatCode>0%</c:formatCode>
                <c:ptCount val="2"/>
                <c:pt idx="0">
                  <c:v>0.32588963996497411</c:v>
                </c:pt>
                <c:pt idx="1">
                  <c:v>0.28276849197883158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42-45AA-AC66-1FAAB97EC09B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Probably Biden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Sheet1!$B$3:$C$3</c:f>
              <c:numCache>
                <c:formatCode>0%</c:formatCode>
                <c:ptCount val="2"/>
                <c:pt idx="0">
                  <c:v>0.17117968636656139</c:v>
                </c:pt>
                <c:pt idx="1">
                  <c:v>0.1124157109715144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942-45AA-AC66-1FAAB97EC09B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Probably Trump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Sheet1!$B$4:$C$4</c:f>
              <c:numCache>
                <c:formatCode>0%</c:formatCode>
                <c:ptCount val="2"/>
                <c:pt idx="0">
                  <c:v>9.650228207088471E-2</c:v>
                </c:pt>
                <c:pt idx="1">
                  <c:v>0.12150865342339071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942-45AA-AC66-1FAAB97EC09B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Definitely Trump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Sheet1!$B$5:$C$5</c:f>
              <c:numCache>
                <c:formatCode>0%</c:formatCode>
                <c:ptCount val="2"/>
                <c:pt idx="0">
                  <c:v>0.29984644336230981</c:v>
                </c:pt>
                <c:pt idx="1">
                  <c:v>0.37981693960784052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942-45AA-AC66-1FAAB97EC09B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Someone else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Sheet1!$B$6:$C$6</c:f>
              <c:numCache>
                <c:formatCode>0%</c:formatCode>
                <c:ptCount val="2"/>
                <c:pt idx="0">
                  <c:v>6.9649822302029277E-2</c:v>
                </c:pt>
                <c:pt idx="1">
                  <c:v>7.7344553599222737E-2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942-45AA-AC66-1FAAB97EC09B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Unsure/I don’t know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Sheet1!$B$7:$C$7</c:f>
              <c:numCache>
                <c:formatCode>0%</c:formatCode>
                <c:ptCount val="2"/>
                <c:pt idx="0">
                  <c:v>3.6932125933241328E-2</c:v>
                </c:pt>
                <c:pt idx="1">
                  <c:v>2.6145650419198752E-2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942-45AA-AC66-1FAAB97EC09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458224192"/>
        <c:axId val="1444936416"/>
      </c:barChart>
      <c:catAx>
        <c:axId val="145822419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4936416"/>
        <c:crosses val="autoZero"/>
        <c:auto val="1"/>
        <c:lblAlgn val="ctr"/>
        <c:lblOffset val="100"/>
        <c:noMultiLvlLbl val="0"/>
      </c:catAx>
      <c:valAx>
        <c:axId val="1444936416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1458224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Excellent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Sheet1!$B$2:$C$2</c:f>
              <c:numCache>
                <c:formatCode>0%</c:formatCode>
                <c:ptCount val="2"/>
                <c:pt idx="0">
                  <c:v>6.9714617958530123E-2</c:v>
                </c:pt>
                <c:pt idx="1">
                  <c:v>4.9487828833295951E-2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30-425D-AFCF-C1D9587CA7BD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Good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Sheet1!$B$3:$C$3</c:f>
              <c:numCache>
                <c:formatCode>0%</c:formatCode>
                <c:ptCount val="2"/>
                <c:pt idx="0">
                  <c:v>0.16457198712971369</c:v>
                </c:pt>
                <c:pt idx="1">
                  <c:v>0.27287509426418038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C30-425D-AFCF-C1D9587CA7BD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Fair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Sheet1!$B$4:$C$4</c:f>
              <c:numCache>
                <c:formatCode>0%</c:formatCode>
                <c:ptCount val="2"/>
                <c:pt idx="0">
                  <c:v>0.41921826522352329</c:v>
                </c:pt>
                <c:pt idx="1">
                  <c:v>0.40130354741499707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C30-425D-AFCF-C1D9587CA7BD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Poor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Sheet1!$B$5:$C$5</c:f>
              <c:numCache>
                <c:formatCode>0%</c:formatCode>
                <c:ptCount val="2"/>
                <c:pt idx="0">
                  <c:v>0.34649512968823348</c:v>
                </c:pt>
                <c:pt idx="1">
                  <c:v>0.2763335294875251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C30-425D-AFCF-C1D9587CA7B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458224192"/>
        <c:axId val="1444936416"/>
      </c:barChart>
      <c:catAx>
        <c:axId val="145822419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4936416"/>
        <c:crosses val="autoZero"/>
        <c:auto val="1"/>
        <c:lblAlgn val="ctr"/>
        <c:lblOffset val="100"/>
        <c:noMultiLvlLbl val="0"/>
      </c:catAx>
      <c:valAx>
        <c:axId val="1444936416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1458224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129970472440941"/>
          <c:y val="3.55603478448571E-2"/>
          <c:w val="0.85151279527559054"/>
          <c:h val="0.8466565000217638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Get much better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Sheet1!$B$2:$C$2</c:f>
              <c:numCache>
                <c:formatCode>0%</c:formatCode>
                <c:ptCount val="2"/>
                <c:pt idx="0">
                  <c:v>7.5172116362571983E-2</c:v>
                </c:pt>
                <c:pt idx="1">
                  <c:v>8.9853314323160016E-2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B2-494B-8B1E-1354E7A278D7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Get somewhat better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Sheet1!$B$3:$C$3</c:f>
              <c:numCache>
                <c:formatCode>0%</c:formatCode>
                <c:ptCount val="2"/>
                <c:pt idx="0">
                  <c:v>0.18718252993444881</c:v>
                </c:pt>
                <c:pt idx="1">
                  <c:v>0.19686311355412239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AB2-494B-8B1E-1354E7A278D7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Stay about the same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Sheet1!$B$4:$C$4</c:f>
              <c:numCache>
                <c:formatCode>0%</c:formatCode>
                <c:ptCount val="2"/>
                <c:pt idx="0">
                  <c:v>0.2883921503586398</c:v>
                </c:pt>
                <c:pt idx="1">
                  <c:v>0.37649542031273658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AB2-494B-8B1E-1354E7A278D7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Get somewhat worse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Sheet1!$B$5:$C$5</c:f>
              <c:numCache>
                <c:formatCode>0%</c:formatCode>
                <c:ptCount val="2"/>
                <c:pt idx="0">
                  <c:v>0.2289010497667632</c:v>
                </c:pt>
                <c:pt idx="1">
                  <c:v>0.18993742285212001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AB2-494B-8B1E-1354E7A278D7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Get much worse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Sheet1!$B$6:$C$6</c:f>
              <c:numCache>
                <c:formatCode>0%</c:formatCode>
                <c:ptCount val="2"/>
                <c:pt idx="0">
                  <c:v>0.16893608621540049</c:v>
                </c:pt>
                <c:pt idx="1">
                  <c:v>9.8910357888675388E-2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AB2-494B-8B1E-1354E7A278D7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Unsure/No opinion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Sheet1!$B$7:$C$7</c:f>
              <c:numCache>
                <c:formatCode>0%</c:formatCode>
                <c:ptCount val="2"/>
                <c:pt idx="0">
                  <c:v>5.1416067362176202E-2</c:v>
                </c:pt>
                <c:pt idx="1">
                  <c:v>4.7940371069184438E-2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AB2-494B-8B1E-1354E7A278D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458224192"/>
        <c:axId val="1444936416"/>
      </c:barChart>
      <c:catAx>
        <c:axId val="145822419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4936416"/>
        <c:crosses val="autoZero"/>
        <c:auto val="1"/>
        <c:lblAlgn val="ctr"/>
        <c:lblOffset val="100"/>
        <c:noMultiLvlLbl val="0"/>
      </c:catAx>
      <c:valAx>
        <c:axId val="1444936416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1458224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69767470472441"/>
          <c:y val="0.8630328420303458"/>
          <c:w val="0.62135888287401575"/>
          <c:h val="0.1208033634947192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129970472440941"/>
          <c:y val="3.55603478448571E-2"/>
          <c:w val="0.85151279527559054"/>
          <c:h val="0.8466565000217638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5 - Know all that I need to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Sheet1!$B$2:$C$2</c:f>
              <c:numCache>
                <c:formatCode>0%</c:formatCode>
                <c:ptCount val="2"/>
                <c:pt idx="0">
                  <c:v>0.43988120577614509</c:v>
                </c:pt>
                <c:pt idx="1">
                  <c:v>0.47638183826535579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9B-4AC2-B5E5-AC77344CC26C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Sheet1!$B$3:$C$3</c:f>
              <c:numCache>
                <c:formatCode>0%</c:formatCode>
                <c:ptCount val="2"/>
                <c:pt idx="0">
                  <c:v>0.23666890462562579</c:v>
                </c:pt>
                <c:pt idx="1">
                  <c:v>0.28026231249689598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69B-4AC2-B5E5-AC77344CC26C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Sheet1!$B$4:$C$4</c:f>
              <c:numCache>
                <c:formatCode>0%</c:formatCode>
                <c:ptCount val="2"/>
                <c:pt idx="0">
                  <c:v>0.25051637604290661</c:v>
                </c:pt>
                <c:pt idx="1">
                  <c:v>0.20707610694065071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69B-4AC2-B5E5-AC77344CC26C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Sheet1!$B$5:$C$5</c:f>
              <c:numCache>
                <c:formatCode>0%</c:formatCode>
                <c:ptCount val="2"/>
                <c:pt idx="0">
                  <c:v>5.8973279000929191E-2</c:v>
                </c:pt>
                <c:pt idx="1">
                  <c:v>3.0805924908934919E-2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69B-4AC2-B5E5-AC77344CC26C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1 - Do not know anything at all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Sheet1!$B$6:$C$6</c:f>
              <c:numCache>
                <c:formatCode>0%</c:formatCode>
                <c:ptCount val="2"/>
                <c:pt idx="0">
                  <c:v>1.3960234554393981E-2</c:v>
                </c:pt>
                <c:pt idx="1">
                  <c:v>5.4738173881614012E-3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69B-4AC2-B5E5-AC77344CC26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458224192"/>
        <c:axId val="1444936416"/>
      </c:barChart>
      <c:catAx>
        <c:axId val="145822419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4936416"/>
        <c:crosses val="autoZero"/>
        <c:auto val="1"/>
        <c:lblAlgn val="ctr"/>
        <c:lblOffset val="100"/>
        <c:noMultiLvlLbl val="0"/>
      </c:catAx>
      <c:valAx>
        <c:axId val="1444936416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1458224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69767470472441"/>
          <c:y val="0.8630328420303458"/>
          <c:w val="0.62135888287401575"/>
          <c:h val="0.1208033634947192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129970472440941"/>
          <c:y val="3.55603478448571E-2"/>
          <c:w val="0.85151279527559054"/>
          <c:h val="0.8466565000217638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5 - Know all that I need to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Sheet1!$B$2:$C$2</c:f>
              <c:numCache>
                <c:formatCode>0%</c:formatCode>
                <c:ptCount val="2"/>
                <c:pt idx="0">
                  <c:v>0.39717642799521058</c:v>
                </c:pt>
                <c:pt idx="1">
                  <c:v>0.48967400965977359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9B-4AC2-B5E5-AC77344CC26C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Sheet1!$B$3:$C$3</c:f>
              <c:numCache>
                <c:formatCode>0%</c:formatCode>
                <c:ptCount val="2"/>
                <c:pt idx="0">
                  <c:v>0.29000265704522332</c:v>
                </c:pt>
                <c:pt idx="1">
                  <c:v>0.29166029950373368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69B-4AC2-B5E5-AC77344CC26C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Sheet1!$B$4:$C$4</c:f>
              <c:numCache>
                <c:formatCode>0%</c:formatCode>
                <c:ptCount val="2"/>
                <c:pt idx="0">
                  <c:v>0.2397323037169814</c:v>
                </c:pt>
                <c:pt idx="1">
                  <c:v>0.1884776505217082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69B-4AC2-B5E5-AC77344CC26C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Sheet1!$B$5:$C$5</c:f>
              <c:numCache>
                <c:formatCode>0%</c:formatCode>
                <c:ptCount val="2"/>
                <c:pt idx="0">
                  <c:v>5.86995187376625E-2</c:v>
                </c:pt>
                <c:pt idx="1">
                  <c:v>1.8722530611540021E-2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69B-4AC2-B5E5-AC77344CC26C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1 - Do not know anything at all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Sheet1!$B$6:$C$6</c:f>
              <c:numCache>
                <c:formatCode>0%</c:formatCode>
                <c:ptCount val="2"/>
                <c:pt idx="0">
                  <c:v>1.438909250492303E-2</c:v>
                </c:pt>
                <c:pt idx="1">
                  <c:v>1.146550970324316E-2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69B-4AC2-B5E5-AC77344CC26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458224192"/>
        <c:axId val="1444936416"/>
      </c:barChart>
      <c:catAx>
        <c:axId val="145822419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4936416"/>
        <c:crosses val="autoZero"/>
        <c:auto val="1"/>
        <c:lblAlgn val="ctr"/>
        <c:lblOffset val="100"/>
        <c:noMultiLvlLbl val="0"/>
      </c:catAx>
      <c:valAx>
        <c:axId val="1444936416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1458224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69767470472441"/>
          <c:y val="0.8630328420303458"/>
          <c:w val="0.62135888287401575"/>
          <c:h val="0.1208033634947192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129970472440941"/>
          <c:y val="3.55603478448571E-2"/>
          <c:w val="0.85151279527559054"/>
          <c:h val="0.8466565000217638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Yes, frequently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Sheet1!$B$2:$C$2</c:f>
              <c:numCache>
                <c:formatCode>0%</c:formatCode>
                <c:ptCount val="2"/>
                <c:pt idx="0">
                  <c:v>0.44230067014286217</c:v>
                </c:pt>
                <c:pt idx="1">
                  <c:v>0.51709275351185446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9B-4AC2-B5E5-AC77344CC26C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Yes, occasionally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Sheet1!$B$3:$C$3</c:f>
              <c:numCache>
                <c:formatCode>0%</c:formatCode>
                <c:ptCount val="2"/>
                <c:pt idx="0">
                  <c:v>0.29982905912449759</c:v>
                </c:pt>
                <c:pt idx="1">
                  <c:v>0.30160467145096748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69B-4AC2-B5E5-AC77344CC26C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Yes, rarely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Sheet1!$B$4:$C$4</c:f>
              <c:numCache>
                <c:formatCode>0%</c:formatCode>
                <c:ptCount val="2"/>
                <c:pt idx="0">
                  <c:v>0.16512185125059711</c:v>
                </c:pt>
                <c:pt idx="1">
                  <c:v>9.4763647257530323E-2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69B-4AC2-B5E5-AC77344CC26C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No, never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Sheet1!$B$5:$C$5</c:f>
              <c:numCache>
                <c:formatCode>0%</c:formatCode>
                <c:ptCount val="2"/>
                <c:pt idx="0">
                  <c:v>6.6620561854366697E-2</c:v>
                </c:pt>
                <c:pt idx="1">
                  <c:v>6.8043646568801228E-2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69B-4AC2-B5E5-AC77344CC26C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Unsure/I don't know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Sheet1!$B$6:$C$6</c:f>
              <c:numCache>
                <c:formatCode>0%</c:formatCode>
                <c:ptCount val="2"/>
                <c:pt idx="0">
                  <c:v>2.6127857627677002E-2</c:v>
                </c:pt>
                <c:pt idx="1">
                  <c:v>1.849528121084534E-2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69B-4AC2-B5E5-AC77344CC26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458224192"/>
        <c:axId val="1444936416"/>
      </c:barChart>
      <c:catAx>
        <c:axId val="145822419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4936416"/>
        <c:crosses val="autoZero"/>
        <c:auto val="1"/>
        <c:lblAlgn val="ctr"/>
        <c:lblOffset val="100"/>
        <c:noMultiLvlLbl val="0"/>
      </c:catAx>
      <c:valAx>
        <c:axId val="1444936416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1458224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69767470472441"/>
          <c:y val="0.8630328420303458"/>
          <c:w val="0.62135888287401575"/>
          <c:h val="0.1208033634947192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I will vote early and in-person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Sheet1!$B$2:$C$2</c:f>
              <c:numCache>
                <c:formatCode>0%</c:formatCode>
                <c:ptCount val="2"/>
                <c:pt idx="0">
                  <c:v>0.48704112589544529</c:v>
                </c:pt>
                <c:pt idx="1">
                  <c:v>0.38176844643443059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71-45BA-B58A-B397F59B3D16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I will vote by mail-in ballot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Sheet1!$B$3:$C$3</c:f>
              <c:numCache>
                <c:formatCode>0%</c:formatCode>
                <c:ptCount val="2"/>
                <c:pt idx="0">
                  <c:v>0.23388513977100739</c:v>
                </c:pt>
                <c:pt idx="1">
                  <c:v>0.2903429100115073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071-45BA-B58A-B397F59B3D16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I will vote in person on election day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Sheet1!$B$4:$C$4</c:f>
              <c:numCache>
                <c:formatCode>0%</c:formatCode>
                <c:ptCount val="2"/>
                <c:pt idx="0">
                  <c:v>0.25476418864530959</c:v>
                </c:pt>
                <c:pt idx="1">
                  <c:v>0.26704763481093419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071-45BA-B58A-B397F59B3D16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Not sure/I don't know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Sheet1!$B$5:$C$5</c:f>
              <c:numCache>
                <c:formatCode>0%</c:formatCode>
                <c:ptCount val="2"/>
                <c:pt idx="0">
                  <c:v>2.4309545688238461E-2</c:v>
                </c:pt>
                <c:pt idx="1">
                  <c:v>6.0841008743126569E-2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071-45BA-B58A-B397F59B3D1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458224192"/>
        <c:axId val="1444936416"/>
      </c:barChart>
      <c:catAx>
        <c:axId val="145822419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4936416"/>
        <c:crosses val="autoZero"/>
        <c:auto val="1"/>
        <c:lblAlgn val="ctr"/>
        <c:lblOffset val="100"/>
        <c:noMultiLvlLbl val="0"/>
      </c:catAx>
      <c:valAx>
        <c:axId val="1444936416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1458224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8.8484282537629716E-2"/>
          <c:w val="0.55269860273978322"/>
          <c:h val="0.8205175086477548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Hispanic</c:v>
                </c:pt>
              </c:strCache>
            </c:strRef>
          </c:tx>
          <c:dPt>
            <c:idx val="0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257-43DB-9BFF-97059207CB77}"/>
              </c:ext>
            </c:extLst>
          </c:dPt>
          <c:dPt>
            <c:idx val="1"/>
            <c:bubble3D val="0"/>
            <c:spPr>
              <a:solidFill>
                <a:srgbClr val="59595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257-43DB-9BFF-97059207CB77}"/>
              </c:ext>
            </c:extLst>
          </c:dPt>
          <c:dPt>
            <c:idx val="2"/>
            <c:bubble3D val="0"/>
            <c:spPr>
              <a:solidFill>
                <a:srgbClr val="DBDCD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257-43DB-9BFF-97059207CB77}"/>
              </c:ext>
            </c:extLst>
          </c:dPt>
          <c:cat>
            <c:strRef>
              <c:f>Sheet1!$A$2:$A$4</c:f>
              <c:strCache>
                <c:ptCount val="3"/>
                <c:pt idx="0">
                  <c:v>Heard of, and familiar</c:v>
                </c:pt>
                <c:pt idx="1">
                  <c:v>Heard of, but unfamiliar</c:v>
                </c:pt>
                <c:pt idx="2">
                  <c:v>Have not heard of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0.31118116892456588</c:v>
                </c:pt>
                <c:pt idx="1">
                  <c:v>0.2880253221085034</c:v>
                </c:pt>
                <c:pt idx="2">
                  <c:v>0.40079350896693128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257-43DB-9BFF-97059207CB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154745589073338"/>
          <c:y val="0.21253574967753844"/>
          <c:w val="0.26685181452711798"/>
          <c:h val="0.5749285006449231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8.8484282537629716E-2"/>
          <c:w val="0.55269860273978322"/>
          <c:h val="0.8205175086477548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Hispanic</c:v>
                </c:pt>
              </c:strCache>
            </c:strRef>
          </c:tx>
          <c:dPt>
            <c:idx val="0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257-43DB-9BFF-97059207CB77}"/>
              </c:ext>
            </c:extLst>
          </c:dPt>
          <c:dPt>
            <c:idx val="1"/>
            <c:bubble3D val="0"/>
            <c:spPr>
              <a:solidFill>
                <a:srgbClr val="59595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257-43DB-9BFF-97059207CB77}"/>
              </c:ext>
            </c:extLst>
          </c:dPt>
          <c:dPt>
            <c:idx val="2"/>
            <c:bubble3D val="0"/>
            <c:spPr>
              <a:solidFill>
                <a:srgbClr val="DBDCD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257-43DB-9BFF-97059207CB77}"/>
              </c:ext>
            </c:extLst>
          </c:dPt>
          <c:cat>
            <c:strRef>
              <c:f>Sheet1!$A$2:$A$4</c:f>
              <c:strCache>
                <c:ptCount val="3"/>
                <c:pt idx="0">
                  <c:v>Heard of, and familiar</c:v>
                </c:pt>
                <c:pt idx="1">
                  <c:v>Heard of, but unfamiliar</c:v>
                </c:pt>
                <c:pt idx="2">
                  <c:v>Have not heard of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0.2537606375647829</c:v>
                </c:pt>
                <c:pt idx="1">
                  <c:v>0.32006427170890572</c:v>
                </c:pt>
                <c:pt idx="2">
                  <c:v>0.42617509072631188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257-43DB-9BFF-97059207CB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154745589073338"/>
          <c:y val="0.21253574967753844"/>
          <c:w val="0.26685181452711798"/>
          <c:h val="0.5749285006449231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129970472440941"/>
          <c:y val="3.55603478448571E-2"/>
          <c:w val="0.85151279527559054"/>
          <c:h val="0.8466565000217638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More than once a week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Sheet1!$B$2:$C$2</c:f>
              <c:numCache>
                <c:formatCode>0%</c:formatCode>
                <c:ptCount val="2"/>
                <c:pt idx="0">
                  <c:v>7.7795322690259766E-2</c:v>
                </c:pt>
                <c:pt idx="1">
                  <c:v>6.1324393184322853E-2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3E-4093-A6A6-66457D2B7B14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Once a week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Sheet1!$B$3:$C$3</c:f>
              <c:numCache>
                <c:formatCode>0%</c:formatCode>
                <c:ptCount val="2"/>
                <c:pt idx="0">
                  <c:v>0.2408871078970202</c:v>
                </c:pt>
                <c:pt idx="1">
                  <c:v>0.1552135757505364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23E-4093-A6A6-66457D2B7B14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Once or twice a month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Sheet1!$B$4:$C$4</c:f>
              <c:numCache>
                <c:formatCode>0%</c:formatCode>
                <c:ptCount val="2"/>
                <c:pt idx="0">
                  <c:v>0.1158060020775164</c:v>
                </c:pt>
                <c:pt idx="1">
                  <c:v>7.6096000858777962E-2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23E-4093-A6A6-66457D2B7B14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A few times a year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Sheet1!$B$5:$C$5</c:f>
              <c:numCache>
                <c:formatCode>0%</c:formatCode>
                <c:ptCount val="2"/>
                <c:pt idx="0">
                  <c:v>0.1193963106169855</c:v>
                </c:pt>
                <c:pt idx="1">
                  <c:v>0.1178752868121439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23E-4093-A6A6-66457D2B7B14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Seldom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Sheet1!$B$6:$C$6</c:f>
              <c:numCache>
                <c:formatCode>0%</c:formatCode>
                <c:ptCount val="2"/>
                <c:pt idx="0">
                  <c:v>0.24993331516218301</c:v>
                </c:pt>
                <c:pt idx="1">
                  <c:v>0.27101200117790969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23E-4093-A6A6-66457D2B7B14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Never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Sheet1!$B$7:$C$7</c:f>
              <c:numCache>
                <c:formatCode>0%</c:formatCode>
                <c:ptCount val="2"/>
                <c:pt idx="0">
                  <c:v>0.19618194155603561</c:v>
                </c:pt>
                <c:pt idx="1">
                  <c:v>0.31847874221630801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23E-4093-A6A6-66457D2B7B1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458224192"/>
        <c:axId val="1444936416"/>
      </c:barChart>
      <c:catAx>
        <c:axId val="145822419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4936416"/>
        <c:crosses val="autoZero"/>
        <c:auto val="1"/>
        <c:lblAlgn val="ctr"/>
        <c:lblOffset val="100"/>
        <c:noMultiLvlLbl val="0"/>
      </c:catAx>
      <c:valAx>
        <c:axId val="1444936416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1458224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8.8484282537629716E-2"/>
          <c:w val="0.55269860273978322"/>
          <c:h val="0.8205175086477548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Hispanic</c:v>
                </c:pt>
              </c:strCache>
            </c:strRef>
          </c:tx>
          <c:dPt>
            <c:idx val="0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257-43DB-9BFF-97059207CB77}"/>
              </c:ext>
            </c:extLst>
          </c:dPt>
          <c:dPt>
            <c:idx val="1"/>
            <c:bubble3D val="0"/>
            <c:spPr>
              <a:solidFill>
                <a:srgbClr val="59595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257-43DB-9BFF-97059207CB77}"/>
              </c:ext>
            </c:extLst>
          </c:dPt>
          <c:dPt>
            <c:idx val="2"/>
            <c:bubble3D val="0"/>
            <c:spPr>
              <a:solidFill>
                <a:srgbClr val="DBDCD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257-43DB-9BFF-97059207CB77}"/>
              </c:ext>
            </c:extLst>
          </c:dPt>
          <c:cat>
            <c:strRef>
              <c:f>Sheet1!$A$2:$A$4</c:f>
              <c:strCache>
                <c:ptCount val="3"/>
                <c:pt idx="0">
                  <c:v>Spanish</c:v>
                </c:pt>
                <c:pt idx="1">
                  <c:v>English</c:v>
                </c:pt>
                <c:pt idx="2">
                  <c:v>No preference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7.1965561022849359E-2</c:v>
                </c:pt>
                <c:pt idx="1">
                  <c:v>0.8178511793751887</c:v>
                </c:pt>
                <c:pt idx="2">
                  <c:v>0.11018325960196219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257-43DB-9BFF-97059207CB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154745589073338"/>
          <c:y val="0.21253574967753844"/>
          <c:w val="0.26685181452711798"/>
          <c:h val="0.5749285006449231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sng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u="sng" dirty="0">
                <a:solidFill>
                  <a:schemeClr val="tx1"/>
                </a:solidFill>
              </a:rPr>
              <a:t>Presidential Matchup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sng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1.2068014535176275E-2"/>
          <c:y val="0.15667667528299226"/>
          <c:w val="0.85737801003882586"/>
          <c:h val="0.7371406989177382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Definitely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684-4FE4-BCBC-8E030B528D99}"/>
              </c:ext>
            </c:extLst>
          </c:dPt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684-4FE4-BCBC-8E030B528D99}"/>
              </c:ext>
            </c:extLst>
          </c:dPt>
          <c:dPt>
            <c:idx val="3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684-4FE4-BCBC-8E030B528D99}"/>
              </c:ext>
            </c:extLst>
          </c:dPt>
          <c:dPt>
            <c:idx val="4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684-4FE4-BCBC-8E030B528D99}"/>
              </c:ext>
            </c:extLst>
          </c:dPt>
          <c:dPt>
            <c:idx val="6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0684-4FE4-BCBC-8E030B528D99}"/>
              </c:ext>
            </c:extLst>
          </c:dPt>
          <c:dPt>
            <c:idx val="7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0684-4FE4-BCBC-8E030B528D99}"/>
              </c:ext>
            </c:extLst>
          </c:dPt>
          <c:dPt>
            <c:idx val="9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0684-4FE4-BCBC-8E030B528D99}"/>
              </c:ext>
            </c:extLst>
          </c:dPt>
          <c:dPt>
            <c:idx val="1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0684-4FE4-BCBC-8E030B528D99}"/>
              </c:ext>
            </c:extLst>
          </c:dPt>
          <c:dPt>
            <c:idx val="12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0684-4FE4-BCBC-8E030B528D99}"/>
              </c:ext>
            </c:extLst>
          </c:dPt>
          <c:dPt>
            <c:idx val="13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0684-4FE4-BCBC-8E030B528D99}"/>
              </c:ext>
            </c:extLst>
          </c:dPt>
          <c:dPt>
            <c:idx val="15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0684-4FE4-BCBC-8E030B528D99}"/>
              </c:ext>
            </c:extLst>
          </c:dPt>
          <c:dPt>
            <c:idx val="16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0684-4FE4-BCBC-8E030B528D99}"/>
              </c:ext>
            </c:extLst>
          </c:dPt>
          <c:dPt>
            <c:idx val="18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0684-4FE4-BCBC-8E030B528D99}"/>
              </c:ext>
            </c:extLst>
          </c:dPt>
          <c:dPt>
            <c:idx val="19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0684-4FE4-BCBC-8E030B528D9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Sheet1!$B$1:$U$1</c:f>
              <c:strCache>
                <c:ptCount val="20"/>
                <c:pt idx="0">
                  <c:v>Biden</c:v>
                </c:pt>
                <c:pt idx="1">
                  <c:v>Trump</c:v>
                </c:pt>
                <c:pt idx="2">
                  <c:v>   </c:v>
                </c:pt>
                <c:pt idx="3">
                  <c:v>Biden </c:v>
                </c:pt>
                <c:pt idx="4">
                  <c:v>Trump </c:v>
                </c:pt>
                <c:pt idx="5">
                  <c:v>       </c:v>
                </c:pt>
                <c:pt idx="6">
                  <c:v>Biden</c:v>
                </c:pt>
                <c:pt idx="7">
                  <c:v>Trump</c:v>
                </c:pt>
                <c:pt idx="8">
                  <c:v>  </c:v>
                </c:pt>
                <c:pt idx="9">
                  <c:v>Biden</c:v>
                </c:pt>
                <c:pt idx="10">
                  <c:v>Trump</c:v>
                </c:pt>
                <c:pt idx="11">
                  <c:v>  </c:v>
                </c:pt>
                <c:pt idx="12">
                  <c:v>Biden</c:v>
                </c:pt>
                <c:pt idx="13">
                  <c:v>Trump</c:v>
                </c:pt>
                <c:pt idx="14">
                  <c:v>  </c:v>
                </c:pt>
                <c:pt idx="15">
                  <c:v>Biden</c:v>
                </c:pt>
                <c:pt idx="16">
                  <c:v>Trump</c:v>
                </c:pt>
                <c:pt idx="17">
                  <c:v>  </c:v>
                </c:pt>
                <c:pt idx="18">
                  <c:v>Biden</c:v>
                </c:pt>
                <c:pt idx="19">
                  <c:v>Trump</c:v>
                </c:pt>
              </c:strCache>
            </c:strRef>
          </c:cat>
          <c:val>
            <c:numRef>
              <c:f>Sheet1!$B$2:$U$2</c:f>
              <c:numCache>
                <c:formatCode>0%</c:formatCode>
                <c:ptCount val="20"/>
                <c:pt idx="0">
                  <c:v>0.31297071396114229</c:v>
                </c:pt>
                <c:pt idx="1">
                  <c:v>0.37810380155812162</c:v>
                </c:pt>
                <c:pt idx="3">
                  <c:v>0.33919610706060782</c:v>
                </c:pt>
                <c:pt idx="4">
                  <c:v>0.21924152608706801</c:v>
                </c:pt>
                <c:pt idx="6">
                  <c:v>0.27098919748766731</c:v>
                </c:pt>
                <c:pt idx="7">
                  <c:v>0.35418661009142388</c:v>
                </c:pt>
                <c:pt idx="9">
                  <c:v>0.38147465206962278</c:v>
                </c:pt>
                <c:pt idx="10">
                  <c:v>0.244828693247545</c:v>
                </c:pt>
                <c:pt idx="12">
                  <c:v>0.30695427688315319</c:v>
                </c:pt>
                <c:pt idx="13">
                  <c:v>0.34956589846655589</c:v>
                </c:pt>
                <c:pt idx="15">
                  <c:v>0.2366945683913094</c:v>
                </c:pt>
                <c:pt idx="16">
                  <c:v>0.27738287350388863</c:v>
                </c:pt>
                <c:pt idx="18">
                  <c:v>0.18344730953722499</c:v>
                </c:pt>
                <c:pt idx="19">
                  <c:v>0.40804803020143449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0684-4FE4-BCBC-8E030B528D99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Probably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E-0684-4FE4-BCBC-8E030B528D99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0-0684-4FE4-BCBC-8E030B528D99}"/>
              </c:ext>
            </c:extLst>
          </c:dPt>
          <c:dPt>
            <c:idx val="3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2-0684-4FE4-BCBC-8E030B528D99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4-0684-4FE4-BCBC-8E030B528D99}"/>
              </c:ext>
            </c:extLst>
          </c:dPt>
          <c:dPt>
            <c:idx val="6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6-0684-4FE4-BCBC-8E030B528D99}"/>
              </c:ext>
            </c:extLst>
          </c:dPt>
          <c:dPt>
            <c:idx val="7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8-0684-4FE4-BCBC-8E030B528D99}"/>
              </c:ext>
            </c:extLst>
          </c:dPt>
          <c:dPt>
            <c:idx val="9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A-0684-4FE4-BCBC-8E030B528D99}"/>
              </c:ext>
            </c:extLst>
          </c:dPt>
          <c:dPt>
            <c:idx val="1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C-0684-4FE4-BCBC-8E030B528D99}"/>
              </c:ext>
            </c:extLst>
          </c:dPt>
          <c:dPt>
            <c:idx val="12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E-0684-4FE4-BCBC-8E030B528D99}"/>
              </c:ext>
            </c:extLst>
          </c:dPt>
          <c:dPt>
            <c:idx val="1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0-0684-4FE4-BCBC-8E030B528D99}"/>
              </c:ext>
            </c:extLst>
          </c:dPt>
          <c:dPt>
            <c:idx val="15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2-0684-4FE4-BCBC-8E030B528D99}"/>
              </c:ext>
            </c:extLst>
          </c:dPt>
          <c:dPt>
            <c:idx val="16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4-0684-4FE4-BCBC-8E030B528D99}"/>
              </c:ext>
            </c:extLst>
          </c:dPt>
          <c:dPt>
            <c:idx val="18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6-0684-4FE4-BCBC-8E030B528D99}"/>
              </c:ext>
            </c:extLst>
          </c:dPt>
          <c:dPt>
            <c:idx val="19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8-0684-4FE4-BCBC-8E030B528D9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Sheet1!$B$1:$U$1</c:f>
              <c:strCache>
                <c:ptCount val="20"/>
                <c:pt idx="0">
                  <c:v>Biden</c:v>
                </c:pt>
                <c:pt idx="1">
                  <c:v>Trump</c:v>
                </c:pt>
                <c:pt idx="2">
                  <c:v>   </c:v>
                </c:pt>
                <c:pt idx="3">
                  <c:v>Biden </c:v>
                </c:pt>
                <c:pt idx="4">
                  <c:v>Trump </c:v>
                </c:pt>
                <c:pt idx="5">
                  <c:v>       </c:v>
                </c:pt>
                <c:pt idx="6">
                  <c:v>Biden</c:v>
                </c:pt>
                <c:pt idx="7">
                  <c:v>Trump</c:v>
                </c:pt>
                <c:pt idx="8">
                  <c:v>  </c:v>
                </c:pt>
                <c:pt idx="9">
                  <c:v>Biden</c:v>
                </c:pt>
                <c:pt idx="10">
                  <c:v>Trump</c:v>
                </c:pt>
                <c:pt idx="11">
                  <c:v>  </c:v>
                </c:pt>
                <c:pt idx="12">
                  <c:v>Biden</c:v>
                </c:pt>
                <c:pt idx="13">
                  <c:v>Trump</c:v>
                </c:pt>
                <c:pt idx="14">
                  <c:v>  </c:v>
                </c:pt>
                <c:pt idx="15">
                  <c:v>Biden</c:v>
                </c:pt>
                <c:pt idx="16">
                  <c:v>Trump</c:v>
                </c:pt>
                <c:pt idx="17">
                  <c:v>  </c:v>
                </c:pt>
                <c:pt idx="18">
                  <c:v>Biden</c:v>
                </c:pt>
                <c:pt idx="19">
                  <c:v>Trump</c:v>
                </c:pt>
              </c:strCache>
            </c:strRef>
          </c:cat>
          <c:val>
            <c:numRef>
              <c:f>Sheet1!$B$3:$U$3</c:f>
              <c:numCache>
                <c:formatCode>0%</c:formatCode>
                <c:ptCount val="20"/>
                <c:pt idx="0">
                  <c:v>8.5202094380467511E-2</c:v>
                </c:pt>
                <c:pt idx="1">
                  <c:v>0.1211721778207903</c:v>
                </c:pt>
                <c:pt idx="3">
                  <c:v>0.25973642849709788</c:v>
                </c:pt>
                <c:pt idx="4">
                  <c:v>7.1092340412307192E-2</c:v>
                </c:pt>
                <c:pt idx="6">
                  <c:v>0.18790859560541759</c:v>
                </c:pt>
                <c:pt idx="7">
                  <c:v>7.5298130612854938E-2</c:v>
                </c:pt>
                <c:pt idx="9">
                  <c:v>0.15424217947991309</c:v>
                </c:pt>
                <c:pt idx="10">
                  <c:v>0.11797083427700911</c:v>
                </c:pt>
                <c:pt idx="12">
                  <c:v>0.1706641310958289</c:v>
                </c:pt>
                <c:pt idx="13">
                  <c:v>6.3638193953589633E-2</c:v>
                </c:pt>
                <c:pt idx="15">
                  <c:v>0.21054593521890441</c:v>
                </c:pt>
                <c:pt idx="16">
                  <c:v>0.1311869433004377</c:v>
                </c:pt>
                <c:pt idx="18">
                  <c:v>0.23219521081496189</c:v>
                </c:pt>
                <c:pt idx="19">
                  <c:v>6.3653018844730805E-2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9-0684-4FE4-BCBC-8E030B528D99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Total Votes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Sheet1!$B$1:$U$1</c:f>
              <c:strCache>
                <c:ptCount val="20"/>
                <c:pt idx="0">
                  <c:v>Biden</c:v>
                </c:pt>
                <c:pt idx="1">
                  <c:v>Trump</c:v>
                </c:pt>
                <c:pt idx="2">
                  <c:v>   </c:v>
                </c:pt>
                <c:pt idx="3">
                  <c:v>Biden </c:v>
                </c:pt>
                <c:pt idx="4">
                  <c:v>Trump </c:v>
                </c:pt>
                <c:pt idx="5">
                  <c:v>       </c:v>
                </c:pt>
                <c:pt idx="6">
                  <c:v>Biden</c:v>
                </c:pt>
                <c:pt idx="7">
                  <c:v>Trump</c:v>
                </c:pt>
                <c:pt idx="8">
                  <c:v>  </c:v>
                </c:pt>
                <c:pt idx="9">
                  <c:v>Biden</c:v>
                </c:pt>
                <c:pt idx="10">
                  <c:v>Trump</c:v>
                </c:pt>
                <c:pt idx="11">
                  <c:v>  </c:v>
                </c:pt>
                <c:pt idx="12">
                  <c:v>Biden</c:v>
                </c:pt>
                <c:pt idx="13">
                  <c:v>Trump</c:v>
                </c:pt>
                <c:pt idx="14">
                  <c:v>  </c:v>
                </c:pt>
                <c:pt idx="15">
                  <c:v>Biden</c:v>
                </c:pt>
                <c:pt idx="16">
                  <c:v>Trump</c:v>
                </c:pt>
                <c:pt idx="17">
                  <c:v>  </c:v>
                </c:pt>
                <c:pt idx="18">
                  <c:v>Biden</c:v>
                </c:pt>
                <c:pt idx="19">
                  <c:v>Trump</c:v>
                </c:pt>
              </c:strCache>
            </c:strRef>
          </c:cat>
          <c:val>
            <c:numRef>
              <c:f>Sheet1!$B$4:$U$4</c:f>
              <c:numCache>
                <c:formatCode>0%</c:formatCode>
                <c:ptCount val="20"/>
                <c:pt idx="0">
                  <c:v>0.39817280834160979</c:v>
                </c:pt>
                <c:pt idx="1">
                  <c:v>0.49927597937891199</c:v>
                </c:pt>
                <c:pt idx="3">
                  <c:v>0.59893253555770543</c:v>
                </c:pt>
                <c:pt idx="4">
                  <c:v>0.29033386649937509</c:v>
                </c:pt>
                <c:pt idx="6">
                  <c:v>0.45889779309308459</c:v>
                </c:pt>
                <c:pt idx="7">
                  <c:v>0.42948474070427878</c:v>
                </c:pt>
                <c:pt idx="9">
                  <c:v>0.53571683154953598</c:v>
                </c:pt>
                <c:pt idx="10">
                  <c:v>0.36279952752455419</c:v>
                </c:pt>
                <c:pt idx="12">
                  <c:v>0.47761840797898192</c:v>
                </c:pt>
                <c:pt idx="13">
                  <c:v>0.41320409242014561</c:v>
                </c:pt>
                <c:pt idx="15">
                  <c:v>0.44724050361021361</c:v>
                </c:pt>
                <c:pt idx="16">
                  <c:v>0.40856981680432619</c:v>
                </c:pt>
                <c:pt idx="18">
                  <c:v>0.41564252035218691</c:v>
                </c:pt>
                <c:pt idx="19">
                  <c:v>0.47170104904616528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A-0684-4FE4-BCBC-8E030B528D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094370927"/>
        <c:axId val="1094380047"/>
      </c:barChart>
      <c:catAx>
        <c:axId val="10943709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94380047"/>
        <c:crosses val="autoZero"/>
        <c:auto val="1"/>
        <c:lblAlgn val="ctr"/>
        <c:lblOffset val="100"/>
        <c:noMultiLvlLbl val="0"/>
      </c:catAx>
      <c:valAx>
        <c:axId val="1094380047"/>
        <c:scaling>
          <c:orientation val="minMax"/>
          <c:max val="1"/>
          <c:min val="0"/>
        </c:scaling>
        <c:delete val="1"/>
        <c:axPos val="l"/>
        <c:numFmt formatCode="0%" sourceLinked="1"/>
        <c:majorTickMark val="none"/>
        <c:minorTickMark val="none"/>
        <c:tickLblPos val="nextTo"/>
        <c:crossAx val="10943709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u="sng" dirty="0">
                <a:solidFill>
                  <a:schemeClr val="tx1"/>
                </a:solidFill>
              </a:rPr>
              <a:t>Voting Trump: Favor Trump or Oppose Biden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More in favor of Donald Trump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Sheet1!$B$2:$C$2</c:f>
              <c:numCache>
                <c:formatCode>0%</c:formatCode>
                <c:ptCount val="2"/>
                <c:pt idx="0">
                  <c:v>0.7551674233418284</c:v>
                </c:pt>
                <c:pt idx="1">
                  <c:v>0.66553855331706058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CC-41DF-9C22-03C3228D33DA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Equally in favor of Donald Trump and in opposition to Joe Biden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Sheet1!$B$3:$C$3</c:f>
              <c:numCache>
                <c:formatCode>0%</c:formatCode>
                <c:ptCount val="2"/>
                <c:pt idx="0">
                  <c:v>0.16492099109877659</c:v>
                </c:pt>
                <c:pt idx="1">
                  <c:v>0.20510153915207649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3CC-41DF-9C22-03C3228D33DA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More in opposition to Joe Biden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Sheet1!$B$4:$C$4</c:f>
              <c:numCache>
                <c:formatCode>0%</c:formatCode>
                <c:ptCount val="2"/>
                <c:pt idx="0">
                  <c:v>7.9911585559394926E-2</c:v>
                </c:pt>
                <c:pt idx="1">
                  <c:v>0.12935990753086279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3CC-41DF-9C22-03C3228D33D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321944192"/>
        <c:axId val="1321945152"/>
      </c:barChart>
      <c:catAx>
        <c:axId val="1321944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21945152"/>
        <c:crosses val="autoZero"/>
        <c:auto val="1"/>
        <c:lblAlgn val="ctr"/>
        <c:lblOffset val="100"/>
        <c:noMultiLvlLbl val="0"/>
      </c:catAx>
      <c:valAx>
        <c:axId val="1321945152"/>
        <c:scaling>
          <c:orientation val="minMax"/>
          <c:max val="1"/>
        </c:scaling>
        <c:delete val="1"/>
        <c:axPos val="l"/>
        <c:numFmt formatCode="0%" sourceLinked="1"/>
        <c:majorTickMark val="none"/>
        <c:minorTickMark val="none"/>
        <c:tickLblPos val="nextTo"/>
        <c:crossAx val="1321944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u="sng" dirty="0">
                <a:solidFill>
                  <a:schemeClr val="tx1"/>
                </a:solidFill>
              </a:rPr>
              <a:t>Voting Biden: Favor Biden or Oppose Trump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More in favor of Joe Biden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Sheet1!$B$2:$C$2</c:f>
              <c:numCache>
                <c:formatCode>0%</c:formatCode>
                <c:ptCount val="2"/>
                <c:pt idx="0">
                  <c:v>0.65301642435247187</c:v>
                </c:pt>
                <c:pt idx="1">
                  <c:v>0.53747635318528675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7D-4191-870F-38241963B0A0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Equally in favor of Joe Biden and in opposition to Donald Trump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Sheet1!$B$3:$C$3</c:f>
              <c:numCache>
                <c:formatCode>0%</c:formatCode>
                <c:ptCount val="2"/>
                <c:pt idx="0">
                  <c:v>0.1166875815019741</c:v>
                </c:pt>
                <c:pt idx="1">
                  <c:v>0.23587196210149369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E7D-4191-870F-38241963B0A0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More in opposition to Donald Trump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Sheet1!$B$4:$C$4</c:f>
              <c:numCache>
                <c:formatCode>0%</c:formatCode>
                <c:ptCount val="2"/>
                <c:pt idx="0">
                  <c:v>0.23029599414555391</c:v>
                </c:pt>
                <c:pt idx="1">
                  <c:v>0.22665168471321989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E7D-4191-870F-38241963B0A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321944192"/>
        <c:axId val="1321945152"/>
      </c:barChart>
      <c:catAx>
        <c:axId val="1321944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21945152"/>
        <c:crosses val="autoZero"/>
        <c:auto val="1"/>
        <c:lblAlgn val="ctr"/>
        <c:lblOffset val="100"/>
        <c:noMultiLvlLbl val="0"/>
      </c:catAx>
      <c:valAx>
        <c:axId val="1321945152"/>
        <c:scaling>
          <c:orientation val="minMax"/>
          <c:max val="1"/>
        </c:scaling>
        <c:delete val="1"/>
        <c:axPos val="l"/>
        <c:numFmt formatCode="0%" sourceLinked="1"/>
        <c:majorTickMark val="none"/>
        <c:minorTickMark val="none"/>
        <c:tickLblPos val="nextTo"/>
        <c:crossAx val="1321944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129970472440941"/>
          <c:y val="3.55603478448571E-2"/>
          <c:w val="0.85151279527559054"/>
          <c:h val="0.8466565000217638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5 - Completely certain</c:v>
                </c:pt>
              </c:strCache>
            </c:strRef>
          </c:tx>
          <c:spPr>
            <a:solidFill>
              <a:srgbClr val="E951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Sheet1!$B$2:$C$2</c:f>
              <c:numCache>
                <c:formatCode>0%</c:formatCode>
                <c:ptCount val="2"/>
                <c:pt idx="0">
                  <c:v>0.65749224697961217</c:v>
                </c:pt>
                <c:pt idx="1">
                  <c:v>0.65620075429507196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F7-49CE-9BAF-2BE878DE00EA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935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Sheet1!$B$3:$C$3</c:f>
              <c:numCache>
                <c:formatCode>0%</c:formatCode>
                <c:ptCount val="2"/>
                <c:pt idx="0">
                  <c:v>0.2233617742679713</c:v>
                </c:pt>
                <c:pt idx="1">
                  <c:v>0.20048286448873159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0F7-49CE-9BAF-2BE878DE00EA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DBDCD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Sheet1!$B$4:$C$4</c:f>
              <c:numCache>
                <c:formatCode>0%</c:formatCode>
                <c:ptCount val="2"/>
                <c:pt idx="0">
                  <c:v>9.7748195771448568E-2</c:v>
                </c:pt>
                <c:pt idx="1">
                  <c:v>0.10974134353305311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0F7-49CE-9BAF-2BE878DE00EA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A4A8A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Sheet1!$B$5:$C$5</c:f>
              <c:numCache>
                <c:formatCode>0%</c:formatCode>
                <c:ptCount val="2"/>
                <c:pt idx="0">
                  <c:v>1.8798665728569201E-2</c:v>
                </c:pt>
                <c:pt idx="1">
                  <c:v>1.2389974913916109E-2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0F7-49CE-9BAF-2BE878DE00EA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1 - Not certain at all</c:v>
                </c:pt>
              </c:strCache>
            </c:strRef>
          </c:tx>
          <c:spPr>
            <a:solidFill>
              <a:srgbClr val="797E8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Sheet1!$B$6:$C$6</c:f>
              <c:numCache>
                <c:formatCode>0%</c:formatCode>
                <c:ptCount val="2"/>
                <c:pt idx="0">
                  <c:v>2.599117252399398E-3</c:v>
                </c:pt>
                <c:pt idx="1">
                  <c:v>2.118506276922609E-2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0F7-49CE-9BAF-2BE878DE00E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458224192"/>
        <c:axId val="1444936416"/>
      </c:barChart>
      <c:catAx>
        <c:axId val="145822419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4936416"/>
        <c:crosses val="autoZero"/>
        <c:auto val="1"/>
        <c:lblAlgn val="ctr"/>
        <c:lblOffset val="100"/>
        <c:noMultiLvlLbl val="0"/>
      </c:catAx>
      <c:valAx>
        <c:axId val="1444936416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1458224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69767470472441"/>
          <c:y val="0.8630328420303458"/>
          <c:w val="0.62135888287401575"/>
          <c:h val="0.1208033634947192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u="sng" dirty="0">
                <a:solidFill>
                  <a:schemeClr val="tx1"/>
                </a:solidFill>
              </a:rPr>
              <a:t>Presidentia</a:t>
            </a:r>
            <a:r>
              <a:rPr lang="en-US" sz="1600" u="sng" baseline="0" dirty="0">
                <a:solidFill>
                  <a:schemeClr val="tx1"/>
                </a:solidFill>
              </a:rPr>
              <a:t>l Matchup</a:t>
            </a:r>
            <a:endParaRPr lang="en-US" sz="1600" u="sng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754970472440944"/>
          <c:y val="8.4051731269662242E-2"/>
          <c:w val="0.85151279527559054"/>
          <c:h val="0.78200132212202378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Definitely Biden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Sheet1!$B$2:$C$2</c:f>
              <c:numCache>
                <c:formatCode>0%</c:formatCode>
                <c:ptCount val="2"/>
                <c:pt idx="0">
                  <c:v>0.32718492630700408</c:v>
                </c:pt>
                <c:pt idx="1">
                  <c:v>0.25894430403320462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42-45AA-AC66-1FAAB97EC09B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Probably Biden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Sheet1!$B$3:$C$3</c:f>
              <c:numCache>
                <c:formatCode>0%</c:formatCode>
                <c:ptCount val="2"/>
                <c:pt idx="0">
                  <c:v>0.12990634196654099</c:v>
                </c:pt>
                <c:pt idx="1">
                  <c:v>0.1051375457582628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942-45AA-AC66-1FAAB97EC09B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Definitely Trump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Sheet1!$B$4:$C$4</c:f>
              <c:numCache>
                <c:formatCode>0%</c:formatCode>
                <c:ptCount val="2"/>
                <c:pt idx="0">
                  <c:v>0.26410675808725631</c:v>
                </c:pt>
                <c:pt idx="1">
                  <c:v>0.34696020229528218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942-45AA-AC66-1FAAB97EC09B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Probably Trump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Sheet1!$B$5:$C$5</c:f>
              <c:numCache>
                <c:formatCode>0%</c:formatCode>
                <c:ptCount val="2"/>
                <c:pt idx="0">
                  <c:v>8.7339362576873469E-2</c:v>
                </c:pt>
                <c:pt idx="1">
                  <c:v>0.10350233856909501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942-45AA-AC66-1FAAB97EC09B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Definitely Kennedy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Sheet1!$B$6:$C$6</c:f>
              <c:numCache>
                <c:formatCode>0%</c:formatCode>
                <c:ptCount val="2"/>
                <c:pt idx="0">
                  <c:v>4.3768296984737928E-2</c:v>
                </c:pt>
                <c:pt idx="1">
                  <c:v>6.3171401773959968E-2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942-45AA-AC66-1FAAB97EC09B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Probably Kennedy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Sheet1!$B$7:$C$7</c:f>
              <c:numCache>
                <c:formatCode>0%</c:formatCode>
                <c:ptCount val="2"/>
                <c:pt idx="0">
                  <c:v>7.4417664980573936E-2</c:v>
                </c:pt>
                <c:pt idx="1">
                  <c:v>6.7446858324467757E-2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942-45AA-AC66-1FAAB97EC09B}"/>
            </c:ext>
          </c:extLst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Someone else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Sheet1!$B$8:$C$8</c:f>
              <c:numCache>
                <c:formatCode>0%</c:formatCode>
                <c:ptCount val="2"/>
                <c:pt idx="0">
                  <c:v>2.0151830787699949E-2</c:v>
                </c:pt>
                <c:pt idx="1">
                  <c:v>1.6023855033377089E-2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432-481B-A535-205F4F49441F}"/>
            </c:ext>
          </c:extLst>
        </c:ser>
        <c:ser>
          <c:idx val="7"/>
          <c:order val="7"/>
          <c:tx>
            <c:strRef>
              <c:f>Sheet1!$A$9</c:f>
              <c:strCache>
                <c:ptCount val="1"/>
                <c:pt idx="0">
                  <c:v>Unsure/I don't know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Sheet1!$B$9:$C$9</c:f>
              <c:numCache>
                <c:formatCode>0%</c:formatCode>
                <c:ptCount val="2"/>
                <c:pt idx="0">
                  <c:v>5.3124818309313822E-2</c:v>
                </c:pt>
                <c:pt idx="1">
                  <c:v>3.8813494212349253E-2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432-481B-A535-205F4F49441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458224192"/>
        <c:axId val="1444936416"/>
      </c:barChart>
      <c:catAx>
        <c:axId val="145822419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4936416"/>
        <c:crosses val="autoZero"/>
        <c:auto val="1"/>
        <c:lblAlgn val="ctr"/>
        <c:lblOffset val="100"/>
        <c:noMultiLvlLbl val="0"/>
      </c:catAx>
      <c:valAx>
        <c:axId val="1444936416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1458224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Very willing</c:v>
                </c:pt>
              </c:strCache>
            </c:strRef>
          </c:tx>
          <c:spPr>
            <a:solidFill>
              <a:srgbClr val="EA5100"/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Donald Trump</c:v>
                </c:pt>
                <c:pt idx="1">
                  <c:v>Vivek Ramaswamy</c:v>
                </c:pt>
                <c:pt idx="2">
                  <c:v>Ron DeSantis</c:v>
                </c:pt>
                <c:pt idx="3">
                  <c:v>Mike Pence</c:v>
                </c:pt>
                <c:pt idx="4">
                  <c:v>Tim Scott</c:v>
                </c:pt>
                <c:pt idx="5">
                  <c:v>Nikki Haley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0-B7FC-4FB6-B4E9-DF6AB6BEC980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Somewhat willing</c:v>
                </c:pt>
              </c:strCache>
            </c:strRef>
          </c:tx>
          <c:spPr>
            <a:solidFill>
              <a:srgbClr val="FF9066"/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Donald Trump</c:v>
                </c:pt>
                <c:pt idx="1">
                  <c:v>Vivek Ramaswamy</c:v>
                </c:pt>
                <c:pt idx="2">
                  <c:v>Ron DeSantis</c:v>
                </c:pt>
                <c:pt idx="3">
                  <c:v>Mike Pence</c:v>
                </c:pt>
                <c:pt idx="4">
                  <c:v>Tim Scott</c:v>
                </c:pt>
                <c:pt idx="5">
                  <c:v>Nikki Haley</c:v>
                </c:pt>
              </c:strCache>
            </c:strRef>
          </c:cat>
          <c:val>
            <c:numRef>
              <c:f>Sheet1!$B$3:$G$3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1-B7FC-4FB6-B4E9-DF6AB6BEC980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Neutral</c:v>
                </c:pt>
              </c:strCache>
            </c:strRef>
          </c:tx>
          <c:spPr>
            <a:solidFill>
              <a:srgbClr val="BFBFBF"/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Donald Trump</c:v>
                </c:pt>
                <c:pt idx="1">
                  <c:v>Vivek Ramaswamy</c:v>
                </c:pt>
                <c:pt idx="2">
                  <c:v>Ron DeSantis</c:v>
                </c:pt>
                <c:pt idx="3">
                  <c:v>Mike Pence</c:v>
                </c:pt>
                <c:pt idx="4">
                  <c:v>Tim Scott</c:v>
                </c:pt>
                <c:pt idx="5">
                  <c:v>Nikki Haley</c:v>
                </c:pt>
              </c:strCache>
            </c:strRef>
          </c:cat>
          <c:val>
            <c:numRef>
              <c:f>Sheet1!$B$4:$G$4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2-B7FC-4FB6-B4E9-DF6AB6BEC980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Somewhat unwilling</c:v>
                </c:pt>
              </c:strCache>
            </c:strRef>
          </c:tx>
          <c:spPr>
            <a:solidFill>
              <a:srgbClr val="A6A6A6"/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Donald Trump</c:v>
                </c:pt>
                <c:pt idx="1">
                  <c:v>Vivek Ramaswamy</c:v>
                </c:pt>
                <c:pt idx="2">
                  <c:v>Ron DeSantis</c:v>
                </c:pt>
                <c:pt idx="3">
                  <c:v>Mike Pence</c:v>
                </c:pt>
                <c:pt idx="4">
                  <c:v>Tim Scott</c:v>
                </c:pt>
                <c:pt idx="5">
                  <c:v>Nikki Haley</c:v>
                </c:pt>
              </c:strCache>
            </c:strRef>
          </c:cat>
          <c:val>
            <c:numRef>
              <c:f>Sheet1!$B$5:$G$5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3-B7FC-4FB6-B4E9-DF6AB6BEC980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Very unwilling</c:v>
                </c:pt>
              </c:strCache>
            </c:strRef>
          </c:tx>
          <c:spPr>
            <a:solidFill>
              <a:srgbClr val="7F7F7F"/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Donald Trump</c:v>
                </c:pt>
                <c:pt idx="1">
                  <c:v>Vivek Ramaswamy</c:v>
                </c:pt>
                <c:pt idx="2">
                  <c:v>Ron DeSantis</c:v>
                </c:pt>
                <c:pt idx="3">
                  <c:v>Mike Pence</c:v>
                </c:pt>
                <c:pt idx="4">
                  <c:v>Tim Scott</c:v>
                </c:pt>
                <c:pt idx="5">
                  <c:v>Nikki Haley</c:v>
                </c:pt>
              </c:strCache>
            </c:strRef>
          </c:cat>
          <c:val>
            <c:numRef>
              <c:f>Sheet1!$B$6:$G$6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4-B7FC-4FB6-B4E9-DF6AB6BEC980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Unsure/No opinion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Donald Trump</c:v>
                </c:pt>
                <c:pt idx="1">
                  <c:v>Vivek Ramaswamy</c:v>
                </c:pt>
                <c:pt idx="2">
                  <c:v>Ron DeSantis</c:v>
                </c:pt>
                <c:pt idx="3">
                  <c:v>Mike Pence</c:v>
                </c:pt>
                <c:pt idx="4">
                  <c:v>Tim Scott</c:v>
                </c:pt>
                <c:pt idx="5">
                  <c:v>Nikki Haley</c:v>
                </c:pt>
              </c:strCache>
            </c:strRef>
          </c:cat>
          <c:val>
            <c:numRef>
              <c:f>Sheet1!$B$7:$G$7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5-B7FC-4FB6-B4E9-DF6AB6BEC9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43362480"/>
        <c:axId val="1123663616"/>
      </c:barChart>
      <c:catAx>
        <c:axId val="214336248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123663616"/>
        <c:crosses val="autoZero"/>
        <c:auto val="1"/>
        <c:lblAlgn val="ctr"/>
        <c:lblOffset val="100"/>
        <c:noMultiLvlLbl val="0"/>
      </c:catAx>
      <c:valAx>
        <c:axId val="1123663616"/>
        <c:scaling>
          <c:orientation val="minMax"/>
          <c:max val="1"/>
        </c:scaling>
        <c:delete val="1"/>
        <c:axPos val="b"/>
        <c:numFmt formatCode="General" sourceLinked="1"/>
        <c:majorTickMark val="none"/>
        <c:minorTickMark val="none"/>
        <c:tickLblPos val="nextTo"/>
        <c:crossAx val="2143362480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0.10559</cdr:x>
      <cdr:y>0.30688</cdr:y>
    </cdr:from>
    <cdr:to>
      <cdr:x>0.45668</cdr:x>
      <cdr:y>0.69312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193268FD-2A3D-E591-2BCF-90EE5DE72FEA}"/>
            </a:ext>
          </a:extLst>
        </cdr:cNvPr>
        <cdr:cNvSpPr txBox="1"/>
      </cdr:nvSpPr>
      <cdr:spPr>
        <a:xfrm xmlns:a="http://schemas.openxmlformats.org/drawingml/2006/main">
          <a:off x="455261" y="891248"/>
          <a:ext cx="1513703" cy="11217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en-US" sz="3200" dirty="0">
              <a:solidFill>
                <a:schemeClr val="accent5"/>
              </a:solidFill>
              <a:latin typeface="+mj-lt"/>
            </a:rPr>
            <a:t>25%</a:t>
          </a:r>
        </a:p>
        <a:p xmlns:a="http://schemas.openxmlformats.org/drawingml/2006/main">
          <a:pPr algn="ctr"/>
          <a:r>
            <a:rPr lang="en-US" sz="1800" dirty="0">
              <a:latin typeface="+mn-lt"/>
            </a:rPr>
            <a:t>Non-Hispanic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0.54209</cdr:x>
      <cdr:y>0.30688</cdr:y>
    </cdr:from>
    <cdr:to>
      <cdr:x>0.89317</cdr:x>
      <cdr:y>0.69312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193268FD-2A3D-E591-2BCF-90EE5DE72FEA}"/>
            </a:ext>
          </a:extLst>
        </cdr:cNvPr>
        <cdr:cNvSpPr txBox="1"/>
      </cdr:nvSpPr>
      <cdr:spPr>
        <a:xfrm xmlns:a="http://schemas.openxmlformats.org/drawingml/2006/main">
          <a:off x="2337244" y="891248"/>
          <a:ext cx="1513685" cy="11217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en-US" sz="3200" dirty="0">
              <a:solidFill>
                <a:schemeClr val="accent5"/>
              </a:solidFill>
              <a:latin typeface="+mj-lt"/>
            </a:rPr>
            <a:t>29%</a:t>
          </a:r>
        </a:p>
        <a:p xmlns:a="http://schemas.openxmlformats.org/drawingml/2006/main">
          <a:pPr algn="ctr"/>
          <a:r>
            <a:rPr lang="en-US" sz="1800" dirty="0">
              <a:latin typeface="+mn-lt"/>
            </a:rPr>
            <a:t>Hispanic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0.10559</cdr:x>
      <cdr:y>0.30688</cdr:y>
    </cdr:from>
    <cdr:to>
      <cdr:x>0.45668</cdr:x>
      <cdr:y>0.69312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193268FD-2A3D-E591-2BCF-90EE5DE72FEA}"/>
            </a:ext>
          </a:extLst>
        </cdr:cNvPr>
        <cdr:cNvSpPr txBox="1"/>
      </cdr:nvSpPr>
      <cdr:spPr>
        <a:xfrm xmlns:a="http://schemas.openxmlformats.org/drawingml/2006/main">
          <a:off x="455261" y="891248"/>
          <a:ext cx="1513703" cy="11217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en-US" sz="3200" dirty="0">
              <a:solidFill>
                <a:schemeClr val="accent5"/>
              </a:solidFill>
              <a:latin typeface="+mj-lt"/>
            </a:rPr>
            <a:t>41%</a:t>
          </a:r>
        </a:p>
        <a:p xmlns:a="http://schemas.openxmlformats.org/drawingml/2006/main">
          <a:pPr algn="ctr"/>
          <a:r>
            <a:rPr lang="en-US" sz="1800" dirty="0">
              <a:latin typeface="+mn-lt"/>
            </a:rPr>
            <a:t>Non-Hispanic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0.54209</cdr:x>
      <cdr:y>0.30688</cdr:y>
    </cdr:from>
    <cdr:to>
      <cdr:x>0.89317</cdr:x>
      <cdr:y>0.69312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193268FD-2A3D-E591-2BCF-90EE5DE72FEA}"/>
            </a:ext>
          </a:extLst>
        </cdr:cNvPr>
        <cdr:cNvSpPr txBox="1"/>
      </cdr:nvSpPr>
      <cdr:spPr>
        <a:xfrm xmlns:a="http://schemas.openxmlformats.org/drawingml/2006/main">
          <a:off x="2337244" y="891248"/>
          <a:ext cx="1513685" cy="11217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en-US" sz="3200" dirty="0">
              <a:solidFill>
                <a:schemeClr val="accent5"/>
              </a:solidFill>
              <a:latin typeface="+mj-lt"/>
            </a:rPr>
            <a:t>48%</a:t>
          </a:r>
        </a:p>
        <a:p xmlns:a="http://schemas.openxmlformats.org/drawingml/2006/main">
          <a:pPr algn="ctr"/>
          <a:r>
            <a:rPr lang="en-US" sz="1800" dirty="0">
              <a:latin typeface="+mn-lt"/>
            </a:rPr>
            <a:t>Hispanic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0.10559</cdr:x>
      <cdr:y>0.30688</cdr:y>
    </cdr:from>
    <cdr:to>
      <cdr:x>0.45668</cdr:x>
      <cdr:y>0.69312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193268FD-2A3D-E591-2BCF-90EE5DE72FEA}"/>
            </a:ext>
          </a:extLst>
        </cdr:cNvPr>
        <cdr:cNvSpPr txBox="1"/>
      </cdr:nvSpPr>
      <cdr:spPr>
        <a:xfrm xmlns:a="http://schemas.openxmlformats.org/drawingml/2006/main">
          <a:off x="455261" y="891248"/>
          <a:ext cx="1513703" cy="11217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en-US" sz="3200" dirty="0">
              <a:solidFill>
                <a:schemeClr val="accent5"/>
              </a:solidFill>
              <a:latin typeface="+mj-lt"/>
            </a:rPr>
            <a:t>31%</a:t>
          </a:r>
        </a:p>
        <a:p xmlns:a="http://schemas.openxmlformats.org/drawingml/2006/main">
          <a:pPr algn="ctr"/>
          <a:r>
            <a:rPr lang="en-US" sz="1800" dirty="0">
              <a:latin typeface="+mn-lt"/>
            </a:rPr>
            <a:t>Hispanic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0.10559</cdr:x>
      <cdr:y>0.30688</cdr:y>
    </cdr:from>
    <cdr:to>
      <cdr:x>0.45668</cdr:x>
      <cdr:y>0.69312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193268FD-2A3D-E591-2BCF-90EE5DE72FEA}"/>
            </a:ext>
          </a:extLst>
        </cdr:cNvPr>
        <cdr:cNvSpPr txBox="1"/>
      </cdr:nvSpPr>
      <cdr:spPr>
        <a:xfrm xmlns:a="http://schemas.openxmlformats.org/drawingml/2006/main">
          <a:off x="455261" y="891248"/>
          <a:ext cx="1513703" cy="11217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en-US" sz="3200" dirty="0">
              <a:solidFill>
                <a:schemeClr val="accent5"/>
              </a:solidFill>
              <a:latin typeface="+mj-lt"/>
            </a:rPr>
            <a:t>35%</a:t>
          </a:r>
        </a:p>
        <a:p xmlns:a="http://schemas.openxmlformats.org/drawingml/2006/main">
          <a:pPr algn="ctr"/>
          <a:r>
            <a:rPr lang="en-US" sz="1800" dirty="0">
              <a:latin typeface="+mn-lt"/>
            </a:rPr>
            <a:t>Hispanic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0.10559</cdr:x>
      <cdr:y>0.30688</cdr:y>
    </cdr:from>
    <cdr:to>
      <cdr:x>0.45668</cdr:x>
      <cdr:y>0.69312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193268FD-2A3D-E591-2BCF-90EE5DE72FEA}"/>
            </a:ext>
          </a:extLst>
        </cdr:cNvPr>
        <cdr:cNvSpPr txBox="1"/>
      </cdr:nvSpPr>
      <cdr:spPr>
        <a:xfrm xmlns:a="http://schemas.openxmlformats.org/drawingml/2006/main">
          <a:off x="455261" y="891248"/>
          <a:ext cx="1513703" cy="11217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en-US" sz="3200" dirty="0">
              <a:solidFill>
                <a:srgbClr val="595959"/>
              </a:solidFill>
              <a:latin typeface="+mj-lt"/>
            </a:rPr>
            <a:t>82%</a:t>
          </a:r>
        </a:p>
        <a:p xmlns:a="http://schemas.openxmlformats.org/drawingml/2006/main">
          <a:pPr algn="ctr"/>
          <a:r>
            <a:rPr lang="en-US" sz="1800" dirty="0">
              <a:latin typeface="+mn-lt"/>
            </a:rPr>
            <a:t>Hispanic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10832E6-4AD4-44E9-B51D-654A61DA9E0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25A675-90A7-8ABF-8655-8D1564F87E3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51DD74-8E6E-B846-A7F2-8EE5EE7DE93C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95C44D-4D44-D1EE-9314-71DDAA2B40F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AB4E50-EDFE-06C1-DA9E-5A56B4A198E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2B08A1-29D1-AA45-AB17-F0B22E280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0446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5F2F36-198F-3048-96E2-D082D36238B2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A1C792-EE01-FD43-8343-11F4C5A02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416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52% of Hispanics rent / 47% own / 2% rent-free vs 27% NH rent / 70% own / 3% rent-free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89834D-4B87-497C-AB4C-D7F4242DA28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7865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A1C792-EE01-FD43-8343-11F4C5A0214D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6466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A1C792-EE01-FD43-8343-11F4C5A0214D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503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 (light)">
    <p:bg>
      <p:bgPr>
        <a:solidFill>
          <a:srgbClr val="F2E5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0471F198-A188-B4CA-7947-400CFF0D88B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2954" y="2858014"/>
            <a:ext cx="4724045" cy="769441"/>
          </a:xfrm>
          <a:prstGeom prst="rect">
            <a:avLst/>
          </a:prstGeom>
        </p:spPr>
        <p:txBody>
          <a:bodyPr lIns="0" anchor="t">
            <a:spAutoFit/>
          </a:bodyPr>
          <a:lstStyle>
            <a:lvl1pPr marL="0" indent="0" algn="l">
              <a:lnSpc>
                <a:spcPct val="80000"/>
              </a:lnSpc>
              <a:buNone/>
              <a:defRPr sz="5500" b="1" spc="-15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Divider Slide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4703D00E-31F6-A57C-E6D8-A7529742C10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770838"/>
            <a:ext cx="4719799" cy="307777"/>
          </a:xfrm>
          <a:prstGeom prst="rect">
            <a:avLst/>
          </a:prstGeom>
        </p:spPr>
        <p:txBody>
          <a:bodyPr lIns="0" anchor="b">
            <a:spAutoFit/>
          </a:bodyPr>
          <a:lstStyle>
            <a:lvl1pPr marL="0" indent="0" algn="l">
              <a:buNone/>
              <a:defRPr sz="140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THIS IS A SAMPLE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20DC2304-E235-4D5E-019C-33530B8799B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32170" y="1698170"/>
            <a:ext cx="5159830" cy="515983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B83F6-E248-7952-A93F-19835B54B170}"/>
              </a:ext>
            </a:extLst>
          </p:cNvPr>
          <p:cNvCxnSpPr>
            <a:cxnSpLocks/>
          </p:cNvCxnSpPr>
          <p:nvPr userDrawn="1"/>
        </p:nvCxnSpPr>
        <p:spPr>
          <a:xfrm>
            <a:off x="457200" y="2121794"/>
            <a:ext cx="1026209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E6480BD1-6E66-3230-C8BD-7BA0061D0C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6270625"/>
            <a:ext cx="230505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2805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 (light)">
    <p:bg>
      <p:bgPr>
        <a:solidFill>
          <a:srgbClr val="F2E5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0471F198-A188-B4CA-7947-400CFF0D88B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2954" y="2858014"/>
            <a:ext cx="4724045" cy="769441"/>
          </a:xfrm>
          <a:prstGeom prst="rect">
            <a:avLst/>
          </a:prstGeom>
        </p:spPr>
        <p:txBody>
          <a:bodyPr lIns="0" anchor="t">
            <a:spAutoFit/>
          </a:bodyPr>
          <a:lstStyle>
            <a:lvl1pPr marL="0" indent="0" algn="l">
              <a:lnSpc>
                <a:spcPct val="80000"/>
              </a:lnSpc>
              <a:buNone/>
              <a:defRPr sz="5500" b="1" spc="-15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Divider Slide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4703D00E-31F6-A57C-E6D8-A7529742C10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770838"/>
            <a:ext cx="4719799" cy="307777"/>
          </a:xfrm>
          <a:prstGeom prst="rect">
            <a:avLst/>
          </a:prstGeom>
        </p:spPr>
        <p:txBody>
          <a:bodyPr lIns="0" anchor="b">
            <a:spAutoFit/>
          </a:bodyPr>
          <a:lstStyle>
            <a:lvl1pPr marL="0" indent="0" algn="l">
              <a:buNone/>
              <a:defRPr sz="140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THIS IS A SAMPLE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20DC2304-E235-4D5E-019C-33530B8799B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32170" y="1698170"/>
            <a:ext cx="5159830" cy="515983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B83F6-E248-7952-A93F-19835B54B170}"/>
              </a:ext>
            </a:extLst>
          </p:cNvPr>
          <p:cNvCxnSpPr>
            <a:cxnSpLocks/>
          </p:cNvCxnSpPr>
          <p:nvPr userDrawn="1"/>
        </p:nvCxnSpPr>
        <p:spPr>
          <a:xfrm>
            <a:off x="457200" y="2121794"/>
            <a:ext cx="1026209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87059131-47B8-A09F-0374-7BC0D344776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6270625"/>
            <a:ext cx="230505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654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kely Vo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D27A004D-8FF7-08F4-55E9-85301EC219FF}"/>
              </a:ext>
            </a:extLst>
          </p:cNvPr>
          <p:cNvSpPr/>
          <p:nvPr userDrawn="1"/>
        </p:nvSpPr>
        <p:spPr>
          <a:xfrm>
            <a:off x="11278564" y="6417358"/>
            <a:ext cx="804000" cy="24622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r" defTabSz="41274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57110A-ABD4-3B44-8706-074AB5CC3BE4}" type="slidenum">
              <a:rPr lang="en-US" sz="800" smtClean="0">
                <a:solidFill>
                  <a:schemeClr val="tx2">
                    <a:lumMod val="40000"/>
                    <a:lumOff val="60000"/>
                  </a:schemeClr>
                </a:solidFill>
                <a:latin typeface="Franklin Gothic Book" panose="020B0503020102020204" pitchFamily="34" charset="0"/>
              </a:rPr>
              <a:pPr marL="0" marR="0" lvl="0" indent="0" algn="r" defTabSz="41274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u="none" strike="noStrike" kern="0" cap="none" spc="0" normalizeH="0" baseline="0" noProof="0">
              <a:ln>
                <a:noFill/>
              </a:ln>
              <a:solidFill>
                <a:schemeClr val="tx2">
                  <a:lumMod val="40000"/>
                  <a:lumOff val="60000"/>
                </a:schemeClr>
              </a:solidFill>
              <a:effectLst/>
              <a:uLnTx/>
              <a:uFillTx/>
              <a:latin typeface="Franklin Gothic Book" panose="020B0503020102020204" pitchFamily="34" charset="0"/>
              <a:sym typeface="Helvetica Light"/>
            </a:endParaRPr>
          </a:p>
        </p:txBody>
      </p:sp>
      <p:sp>
        <p:nvSpPr>
          <p:cNvPr id="2" name="Text Placeholder 17">
            <a:extLst>
              <a:ext uri="{FF2B5EF4-FFF2-40B4-BE49-F238E27FC236}">
                <a16:creationId xmlns:a16="http://schemas.microsoft.com/office/drawing/2014/main" id="{E1E1D1AB-1255-A2E7-AE0A-C4D8061AA8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199" y="298450"/>
            <a:ext cx="10972800" cy="553998"/>
          </a:xfrm>
        </p:spPr>
        <p:txBody>
          <a:bodyPr/>
          <a:lstStyle>
            <a:lvl1pPr algn="l">
              <a:spcBef>
                <a:spcPts val="0"/>
              </a:spcBef>
              <a:defRPr sz="3600" b="0">
                <a:solidFill>
                  <a:schemeClr val="tx1"/>
                </a:solidFill>
                <a:latin typeface="+mj-lt"/>
              </a:defRPr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/>
              <a:t>Headlines are lowercase 36</a:t>
            </a:r>
          </a:p>
        </p:txBody>
      </p:sp>
      <p:sp>
        <p:nvSpPr>
          <p:cNvPr id="4" name="Text Placeholder 17">
            <a:extLst>
              <a:ext uri="{FF2B5EF4-FFF2-40B4-BE49-F238E27FC236}">
                <a16:creationId xmlns:a16="http://schemas.microsoft.com/office/drawing/2014/main" id="{F4ADBB6F-091D-4242-847B-96244FD0AD2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645920"/>
            <a:ext cx="10069513" cy="184666"/>
          </a:xfrm>
        </p:spPr>
        <p:txBody>
          <a:bodyPr/>
          <a:lstStyle>
            <a:lvl1pPr marL="0" indent="0" algn="l">
              <a:buFont typeface="Franklin Gothic Medium" panose="020B0603020102020204" pitchFamily="34" charset="0"/>
              <a:buNone/>
              <a:defRPr sz="1200" i="1">
                <a:solidFill>
                  <a:schemeClr val="tx1"/>
                </a:solidFill>
                <a:latin typeface="+mn-lt"/>
              </a:defRPr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/>
              <a:t>Question text can start here at size 12</a:t>
            </a:r>
          </a:p>
        </p:txBody>
      </p:sp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EE751C55-712E-8ABE-4830-EFD597CB67C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2325" y="6423025"/>
            <a:ext cx="1974850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8504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kely Dem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D27A004D-8FF7-08F4-55E9-85301EC219FF}"/>
              </a:ext>
            </a:extLst>
          </p:cNvPr>
          <p:cNvSpPr/>
          <p:nvPr userDrawn="1"/>
        </p:nvSpPr>
        <p:spPr>
          <a:xfrm>
            <a:off x="11278564" y="6417358"/>
            <a:ext cx="804000" cy="24622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r" defTabSz="41274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57110A-ABD4-3B44-8706-074AB5CC3BE4}" type="slidenum">
              <a:rPr lang="en-US" sz="800" smtClean="0">
                <a:solidFill>
                  <a:schemeClr val="tx2">
                    <a:lumMod val="40000"/>
                    <a:lumOff val="60000"/>
                  </a:schemeClr>
                </a:solidFill>
                <a:latin typeface="Franklin Gothic Book" panose="020B0503020102020204" pitchFamily="34" charset="0"/>
              </a:rPr>
              <a:pPr marL="0" marR="0" lvl="0" indent="0" algn="r" defTabSz="41274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u="none" strike="noStrike" kern="0" cap="none" spc="0" normalizeH="0" baseline="0" noProof="0">
              <a:ln>
                <a:noFill/>
              </a:ln>
              <a:solidFill>
                <a:schemeClr val="tx2">
                  <a:lumMod val="40000"/>
                  <a:lumOff val="60000"/>
                </a:schemeClr>
              </a:solidFill>
              <a:effectLst/>
              <a:uLnTx/>
              <a:uFillTx/>
              <a:latin typeface="Franklin Gothic Book" panose="020B0503020102020204" pitchFamily="34" charset="0"/>
              <a:sym typeface="Helvetica Light"/>
            </a:endParaRPr>
          </a:p>
        </p:txBody>
      </p:sp>
      <p:sp>
        <p:nvSpPr>
          <p:cNvPr id="2" name="Text Placeholder 17">
            <a:extLst>
              <a:ext uri="{FF2B5EF4-FFF2-40B4-BE49-F238E27FC236}">
                <a16:creationId xmlns:a16="http://schemas.microsoft.com/office/drawing/2014/main" id="{E1E1D1AB-1255-A2E7-AE0A-C4D8061AA8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199" y="298450"/>
            <a:ext cx="10972800" cy="553998"/>
          </a:xfrm>
        </p:spPr>
        <p:txBody>
          <a:bodyPr/>
          <a:lstStyle>
            <a:lvl1pPr algn="l">
              <a:spcBef>
                <a:spcPts val="0"/>
              </a:spcBef>
              <a:defRPr sz="3600" b="0">
                <a:solidFill>
                  <a:schemeClr val="tx1"/>
                </a:solidFill>
                <a:latin typeface="+mj-lt"/>
              </a:defRPr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/>
              <a:t>Headlines are lowercase 36</a:t>
            </a:r>
          </a:p>
        </p:txBody>
      </p:sp>
      <p:sp>
        <p:nvSpPr>
          <p:cNvPr id="4" name="Text Placeholder 17">
            <a:extLst>
              <a:ext uri="{FF2B5EF4-FFF2-40B4-BE49-F238E27FC236}">
                <a16:creationId xmlns:a16="http://schemas.microsoft.com/office/drawing/2014/main" id="{F4ADBB6F-091D-4242-847B-96244FD0AD2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645920"/>
            <a:ext cx="10069513" cy="184666"/>
          </a:xfrm>
        </p:spPr>
        <p:txBody>
          <a:bodyPr/>
          <a:lstStyle>
            <a:lvl1pPr marL="0" indent="0" algn="l">
              <a:buFont typeface="Franklin Gothic Medium" panose="020B0603020102020204" pitchFamily="34" charset="0"/>
              <a:buNone/>
              <a:defRPr sz="1200" i="1">
                <a:solidFill>
                  <a:schemeClr val="tx1"/>
                </a:solidFill>
                <a:latin typeface="+mn-lt"/>
              </a:defRPr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/>
              <a:t>Question text can start here at size 12</a:t>
            </a:r>
          </a:p>
        </p:txBody>
      </p:sp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2D0D9C31-0296-5E35-6C50-D42787DDB1F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2325" y="6423025"/>
            <a:ext cx="1974850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0188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kely Rep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D27A004D-8FF7-08F4-55E9-85301EC219FF}"/>
              </a:ext>
            </a:extLst>
          </p:cNvPr>
          <p:cNvSpPr/>
          <p:nvPr userDrawn="1"/>
        </p:nvSpPr>
        <p:spPr>
          <a:xfrm>
            <a:off x="11278564" y="6417358"/>
            <a:ext cx="804000" cy="24622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r" defTabSz="41274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57110A-ABD4-3B44-8706-074AB5CC3BE4}" type="slidenum">
              <a:rPr lang="en-US" sz="800" smtClean="0">
                <a:solidFill>
                  <a:schemeClr val="tx2">
                    <a:lumMod val="40000"/>
                    <a:lumOff val="60000"/>
                  </a:schemeClr>
                </a:solidFill>
                <a:latin typeface="Franklin Gothic Book" panose="020B0503020102020204" pitchFamily="34" charset="0"/>
              </a:rPr>
              <a:pPr marL="0" marR="0" lvl="0" indent="0" algn="r" defTabSz="41274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u="none" strike="noStrike" kern="0" cap="none" spc="0" normalizeH="0" baseline="0" noProof="0">
              <a:ln>
                <a:noFill/>
              </a:ln>
              <a:solidFill>
                <a:schemeClr val="tx2">
                  <a:lumMod val="40000"/>
                  <a:lumOff val="60000"/>
                </a:schemeClr>
              </a:solidFill>
              <a:effectLst/>
              <a:uLnTx/>
              <a:uFillTx/>
              <a:latin typeface="Franklin Gothic Book" panose="020B0503020102020204" pitchFamily="34" charset="0"/>
              <a:sym typeface="Helvetica Light"/>
            </a:endParaRPr>
          </a:p>
        </p:txBody>
      </p:sp>
      <p:sp>
        <p:nvSpPr>
          <p:cNvPr id="2" name="Text Placeholder 17">
            <a:extLst>
              <a:ext uri="{FF2B5EF4-FFF2-40B4-BE49-F238E27FC236}">
                <a16:creationId xmlns:a16="http://schemas.microsoft.com/office/drawing/2014/main" id="{E1E1D1AB-1255-A2E7-AE0A-C4D8061AA8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199" y="298450"/>
            <a:ext cx="10972800" cy="553998"/>
          </a:xfrm>
        </p:spPr>
        <p:txBody>
          <a:bodyPr/>
          <a:lstStyle>
            <a:lvl1pPr algn="l">
              <a:spcBef>
                <a:spcPts val="0"/>
              </a:spcBef>
              <a:defRPr sz="3600" b="0">
                <a:solidFill>
                  <a:schemeClr val="tx1"/>
                </a:solidFill>
                <a:latin typeface="+mj-lt"/>
              </a:defRPr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/>
              <a:t>Headlines are lowercase 36</a:t>
            </a:r>
          </a:p>
        </p:txBody>
      </p:sp>
      <p:sp>
        <p:nvSpPr>
          <p:cNvPr id="4" name="Text Placeholder 17">
            <a:extLst>
              <a:ext uri="{FF2B5EF4-FFF2-40B4-BE49-F238E27FC236}">
                <a16:creationId xmlns:a16="http://schemas.microsoft.com/office/drawing/2014/main" id="{F4ADBB6F-091D-4242-847B-96244FD0AD2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645920"/>
            <a:ext cx="10069513" cy="184666"/>
          </a:xfrm>
        </p:spPr>
        <p:txBody>
          <a:bodyPr/>
          <a:lstStyle>
            <a:lvl1pPr marL="0" indent="0" algn="l">
              <a:buFont typeface="Franklin Gothic Medium" panose="020B0603020102020204" pitchFamily="34" charset="0"/>
              <a:buNone/>
              <a:defRPr sz="1200" i="1">
                <a:solidFill>
                  <a:schemeClr val="tx1"/>
                </a:solidFill>
                <a:latin typeface="+mn-lt"/>
              </a:defRPr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/>
              <a:t>Question text can start here at size 12</a:t>
            </a:r>
          </a:p>
        </p:txBody>
      </p:sp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1F0702BC-1EDC-6540-15FF-F5F236A75A9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2325" y="6423025"/>
            <a:ext cx="1974850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1739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V Statement D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D27A004D-8FF7-08F4-55E9-85301EC219FF}"/>
              </a:ext>
            </a:extLst>
          </p:cNvPr>
          <p:cNvSpPr/>
          <p:nvPr userDrawn="1"/>
        </p:nvSpPr>
        <p:spPr>
          <a:xfrm>
            <a:off x="11278564" y="6417358"/>
            <a:ext cx="804000" cy="24622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r" defTabSz="41274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57110A-ABD4-3B44-8706-074AB5CC3BE4}" type="slidenum">
              <a:rPr lang="en-US" sz="800" smtClean="0">
                <a:solidFill>
                  <a:schemeClr val="tx2">
                    <a:lumMod val="40000"/>
                    <a:lumOff val="60000"/>
                  </a:schemeClr>
                </a:solidFill>
                <a:latin typeface="Franklin Gothic Book" panose="020B0503020102020204" pitchFamily="34" charset="0"/>
              </a:rPr>
              <a:pPr marL="0" marR="0" lvl="0" indent="0" algn="r" defTabSz="41274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u="none" strike="noStrike" kern="0" cap="none" spc="0" normalizeH="0" baseline="0" noProof="0">
              <a:ln>
                <a:noFill/>
              </a:ln>
              <a:solidFill>
                <a:schemeClr val="tx2">
                  <a:lumMod val="40000"/>
                  <a:lumOff val="60000"/>
                </a:schemeClr>
              </a:solidFill>
              <a:effectLst/>
              <a:uLnTx/>
              <a:uFillTx/>
              <a:latin typeface="Franklin Gothic Book" panose="020B0503020102020204" pitchFamily="34" charset="0"/>
              <a:sym typeface="Helvetica Light"/>
            </a:endParaRPr>
          </a:p>
        </p:txBody>
      </p:sp>
      <p:sp>
        <p:nvSpPr>
          <p:cNvPr id="4" name="Text Placeholder 17">
            <a:extLst>
              <a:ext uri="{FF2B5EF4-FFF2-40B4-BE49-F238E27FC236}">
                <a16:creationId xmlns:a16="http://schemas.microsoft.com/office/drawing/2014/main" id="{14BD5F07-7182-479C-8CA3-9AE356C5EA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199" y="298450"/>
            <a:ext cx="10972800" cy="553998"/>
          </a:xfrm>
        </p:spPr>
        <p:txBody>
          <a:bodyPr/>
          <a:lstStyle>
            <a:lvl1pPr algn="l">
              <a:spcBef>
                <a:spcPts val="0"/>
              </a:spcBef>
              <a:defRPr sz="3600" b="0">
                <a:solidFill>
                  <a:schemeClr val="tx1"/>
                </a:solidFill>
                <a:latin typeface="+mj-lt"/>
              </a:defRPr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/>
              <a:t>Headlines are lowercase 36</a:t>
            </a:r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C2BDAC9F-1B4E-F514-5889-7F21062E283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645920"/>
            <a:ext cx="10069513" cy="184666"/>
          </a:xfrm>
        </p:spPr>
        <p:txBody>
          <a:bodyPr/>
          <a:lstStyle>
            <a:lvl1pPr marL="0" indent="0" algn="l">
              <a:buFont typeface="Franklin Gothic Medium" panose="020B0603020102020204" pitchFamily="34" charset="0"/>
              <a:buNone/>
              <a:defRPr sz="1200" i="1">
                <a:solidFill>
                  <a:schemeClr val="tx1"/>
                </a:solidFill>
                <a:latin typeface="+mn-lt"/>
              </a:defRPr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/>
              <a:t>Question text can start here at size 12</a:t>
            </a:r>
          </a:p>
        </p:txBody>
      </p:sp>
      <p:pic>
        <p:nvPicPr>
          <p:cNvPr id="3" name="Picture 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646A4ED4-5932-92B3-6339-EDBCDA021C9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2325" y="6423025"/>
            <a:ext cx="1974850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6728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gistered Vo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D27A004D-8FF7-08F4-55E9-85301EC219FF}"/>
              </a:ext>
            </a:extLst>
          </p:cNvPr>
          <p:cNvSpPr/>
          <p:nvPr userDrawn="1"/>
        </p:nvSpPr>
        <p:spPr>
          <a:xfrm>
            <a:off x="11278564" y="6417358"/>
            <a:ext cx="804000" cy="24622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r" defTabSz="41274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57110A-ABD4-3B44-8706-074AB5CC3BE4}" type="slidenum">
              <a:rPr lang="en-US" sz="800" smtClean="0">
                <a:solidFill>
                  <a:schemeClr val="tx2">
                    <a:lumMod val="40000"/>
                    <a:lumOff val="60000"/>
                  </a:schemeClr>
                </a:solidFill>
                <a:latin typeface="Franklin Gothic Book" panose="020B0503020102020204" pitchFamily="34" charset="0"/>
              </a:rPr>
              <a:pPr marL="0" marR="0" lvl="0" indent="0" algn="r" defTabSz="41274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u="none" strike="noStrike" kern="0" cap="none" spc="0" normalizeH="0" baseline="0" noProof="0">
              <a:ln>
                <a:noFill/>
              </a:ln>
              <a:solidFill>
                <a:schemeClr val="tx2">
                  <a:lumMod val="40000"/>
                  <a:lumOff val="60000"/>
                </a:schemeClr>
              </a:solidFill>
              <a:effectLst/>
              <a:uLnTx/>
              <a:uFillTx/>
              <a:latin typeface="Franklin Gothic Book" panose="020B0503020102020204" pitchFamily="34" charset="0"/>
              <a:sym typeface="Helvetica Light"/>
            </a:endParaRPr>
          </a:p>
        </p:txBody>
      </p:sp>
      <p:sp>
        <p:nvSpPr>
          <p:cNvPr id="2" name="Text Placeholder 17">
            <a:extLst>
              <a:ext uri="{FF2B5EF4-FFF2-40B4-BE49-F238E27FC236}">
                <a16:creationId xmlns:a16="http://schemas.microsoft.com/office/drawing/2014/main" id="{E1E1D1AB-1255-A2E7-AE0A-C4D8061AA8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199" y="298450"/>
            <a:ext cx="10972800" cy="553998"/>
          </a:xfrm>
        </p:spPr>
        <p:txBody>
          <a:bodyPr/>
          <a:lstStyle>
            <a:lvl1pPr algn="l">
              <a:spcBef>
                <a:spcPts val="0"/>
              </a:spcBef>
              <a:defRPr sz="3600" b="0">
                <a:solidFill>
                  <a:schemeClr val="tx1"/>
                </a:solidFill>
                <a:latin typeface="+mj-lt"/>
              </a:defRPr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/>
              <a:t>Headlines are lowercase 36</a:t>
            </a:r>
          </a:p>
        </p:txBody>
      </p:sp>
      <p:sp>
        <p:nvSpPr>
          <p:cNvPr id="4" name="Text Placeholder 17">
            <a:extLst>
              <a:ext uri="{FF2B5EF4-FFF2-40B4-BE49-F238E27FC236}">
                <a16:creationId xmlns:a16="http://schemas.microsoft.com/office/drawing/2014/main" id="{F4ADBB6F-091D-4242-847B-96244FD0AD2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645920"/>
            <a:ext cx="10069513" cy="184666"/>
          </a:xfrm>
        </p:spPr>
        <p:txBody>
          <a:bodyPr/>
          <a:lstStyle>
            <a:lvl1pPr marL="0" indent="0" algn="l">
              <a:buFont typeface="Franklin Gothic Medium" panose="020B0603020102020204" pitchFamily="34" charset="0"/>
              <a:buNone/>
              <a:defRPr sz="1200" i="1">
                <a:solidFill>
                  <a:schemeClr val="tx1"/>
                </a:solidFill>
                <a:latin typeface="+mn-lt"/>
              </a:defRPr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/>
              <a:t>Question text can start here at size 12</a:t>
            </a:r>
          </a:p>
        </p:txBody>
      </p:sp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A80584BA-88DA-1A3E-9C8C-4A96734650C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2325" y="6423025"/>
            <a:ext cx="1974850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3656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image conten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52FD1D2F-14FF-D6B7-D103-22A41E7F52B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2"/>
            <a:ext cx="12192000" cy="3305331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0" name="Title Placeholder 3">
            <a:extLst>
              <a:ext uri="{FF2B5EF4-FFF2-40B4-BE49-F238E27FC236}">
                <a16:creationId xmlns:a16="http://schemas.microsoft.com/office/drawing/2014/main" id="{3397CDDD-02D8-14E1-A05F-621CA4D644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1324713"/>
            <a:ext cx="2216331" cy="1089529"/>
          </a:xfrm>
          <a:prstGeom prst="rect">
            <a:avLst/>
          </a:prstGeom>
        </p:spPr>
        <p:txBody>
          <a:bodyPr vert="horz" wrap="square" lIns="0" tIns="45720" rIns="91440" bIns="45720" rtlCol="0" anchor="ctr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Header goes here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7E11B8AC-D426-C8EF-9EC2-4EFA9022D22A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466344" y="4670465"/>
            <a:ext cx="3401568" cy="6766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>
              <a:buNone/>
              <a:defRPr sz="4400" b="0" i="0">
                <a:solidFill>
                  <a:schemeClr val="accent2"/>
                </a:solidFill>
                <a:latin typeface="Franklin Gothic Demi" panose="020B0603020102020204" pitchFamily="34" charset="0"/>
              </a:defRPr>
            </a:lvl1pPr>
            <a:lvl2pPr marL="457200" indent="0">
              <a:buNone/>
              <a:defRPr sz="2300" b="1"/>
            </a:lvl2pPr>
            <a:lvl3pPr marL="914400" indent="0">
              <a:buNone/>
              <a:defRPr sz="2300" b="1"/>
            </a:lvl3pPr>
            <a:lvl4pPr marL="1371600" indent="0">
              <a:buNone/>
              <a:defRPr sz="2300" b="1"/>
            </a:lvl4pPr>
            <a:lvl5pPr marL="1828800" indent="0">
              <a:buNone/>
              <a:defRPr sz="2300" b="1"/>
            </a:lvl5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EBEB7A7C-71C3-5609-202B-2047AF5E0D60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4422740" y="4668728"/>
            <a:ext cx="3403099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>
              <a:buNone/>
              <a:defRPr sz="4400" b="0" i="0">
                <a:solidFill>
                  <a:schemeClr val="accent4"/>
                </a:solidFill>
                <a:latin typeface="Franklin Gothic Demi" panose="020B0603020102020204" pitchFamily="34" charset="0"/>
              </a:defRPr>
            </a:lvl1pPr>
            <a:lvl2pPr marL="457200" indent="0">
              <a:buNone/>
              <a:defRPr sz="2300" b="1"/>
            </a:lvl2pPr>
            <a:lvl3pPr marL="914400" indent="0">
              <a:buNone/>
              <a:defRPr sz="2300" b="1"/>
            </a:lvl3pPr>
            <a:lvl4pPr marL="1371600" indent="0">
              <a:buNone/>
              <a:defRPr sz="2300" b="1"/>
            </a:lvl4pPr>
            <a:lvl5pPr marL="1828800" indent="0">
              <a:buNone/>
              <a:defRPr sz="2300" b="1"/>
            </a:lvl5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1B8EA651-6022-6A61-C22E-F6753D1A4DDF}"/>
              </a:ext>
            </a:extLst>
          </p:cNvPr>
          <p:cNvSpPr>
            <a:spLocks noGrp="1"/>
          </p:cNvSpPr>
          <p:nvPr>
            <p:ph idx="25" hasCustomPrompt="1"/>
          </p:nvPr>
        </p:nvSpPr>
        <p:spPr>
          <a:xfrm>
            <a:off x="8331701" y="4668728"/>
            <a:ext cx="3403099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>
              <a:buNone/>
              <a:defRPr sz="4400" b="0" i="0">
                <a:solidFill>
                  <a:schemeClr val="accent3"/>
                </a:solidFill>
                <a:latin typeface="Franklin Gothic Demi" panose="020B0603020102020204" pitchFamily="34" charset="0"/>
              </a:defRPr>
            </a:lvl1pPr>
            <a:lvl2pPr marL="457200" indent="0">
              <a:buNone/>
              <a:defRPr sz="2300" b="1"/>
            </a:lvl2pPr>
            <a:lvl3pPr marL="914400" indent="0">
              <a:buNone/>
              <a:defRPr sz="2300" b="1"/>
            </a:lvl3pPr>
            <a:lvl4pPr marL="1371600" indent="0">
              <a:buNone/>
              <a:defRPr sz="2300" b="1"/>
            </a:lvl4pPr>
            <a:lvl5pPr marL="1828800" indent="0">
              <a:buNone/>
              <a:defRPr sz="2300" b="1"/>
            </a:lvl5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E444BBB4-5670-2B49-4F7C-A7E09FAE9A93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66344" y="5362271"/>
            <a:ext cx="3401568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200">
                <a:solidFill>
                  <a:srgbClr val="464646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200">
                <a:solidFill>
                  <a:srgbClr val="464646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200">
                <a:solidFill>
                  <a:srgbClr val="464646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200">
                <a:solidFill>
                  <a:srgbClr val="464646"/>
                </a:solidFill>
              </a:defRPr>
            </a:lvl5pPr>
          </a:lstStyle>
          <a:p>
            <a:pPr lvl="0"/>
            <a:r>
              <a:rPr lang="en-US"/>
              <a:t>Body text</a:t>
            </a: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CA200382-AEE0-448C-A0CB-20C826B489EF}"/>
              </a:ext>
            </a:extLst>
          </p:cNvPr>
          <p:cNvSpPr>
            <a:spLocks noGrp="1"/>
          </p:cNvSpPr>
          <p:nvPr>
            <p:ph idx="27" hasCustomPrompt="1"/>
          </p:nvPr>
        </p:nvSpPr>
        <p:spPr>
          <a:xfrm>
            <a:off x="4422740" y="5345836"/>
            <a:ext cx="3403099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200">
                <a:solidFill>
                  <a:srgbClr val="464646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200">
                <a:solidFill>
                  <a:srgbClr val="464646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200">
                <a:solidFill>
                  <a:srgbClr val="464646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200">
                <a:solidFill>
                  <a:srgbClr val="464646"/>
                </a:solidFill>
              </a:defRPr>
            </a:lvl5pPr>
          </a:lstStyle>
          <a:p>
            <a:pPr lvl="0"/>
            <a:r>
              <a:rPr lang="en-US"/>
              <a:t>Body text</a:t>
            </a:r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FBC49008-25F3-0494-6217-B0BEE5522267}"/>
              </a:ext>
            </a:extLst>
          </p:cNvPr>
          <p:cNvSpPr>
            <a:spLocks noGrp="1"/>
          </p:cNvSpPr>
          <p:nvPr>
            <p:ph idx="28" hasCustomPrompt="1"/>
          </p:nvPr>
        </p:nvSpPr>
        <p:spPr>
          <a:xfrm>
            <a:off x="8331701" y="5345836"/>
            <a:ext cx="3414368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200">
                <a:solidFill>
                  <a:srgbClr val="464646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200">
                <a:solidFill>
                  <a:srgbClr val="464646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200">
                <a:solidFill>
                  <a:srgbClr val="464646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200">
                <a:solidFill>
                  <a:srgbClr val="464646"/>
                </a:solidFill>
              </a:defRPr>
            </a:lvl5pPr>
          </a:lstStyle>
          <a:p>
            <a:pPr lvl="0"/>
            <a:r>
              <a:rPr lang="en-US"/>
              <a:t>Body text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606DD49C-13A5-D82F-8C95-898E4124351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66344" y="4393466"/>
            <a:ext cx="3401568" cy="276999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800" b="1" i="0" cap="all" baseline="0">
                <a:solidFill>
                  <a:schemeClr val="accent1"/>
                </a:solidFill>
                <a:latin typeface="Franklin Gothic Demi" panose="020B0603020102020204" pitchFamily="34" charset="0"/>
              </a:defRPr>
            </a:lvl1pPr>
            <a:lvl2pPr marL="457200" indent="0">
              <a:buNone/>
              <a:defRPr>
                <a:solidFill>
                  <a:schemeClr val="accent4"/>
                </a:solidFill>
              </a:defRPr>
            </a:lvl2pPr>
            <a:lvl3pPr marL="914400" indent="0">
              <a:buNone/>
              <a:defRPr>
                <a:solidFill>
                  <a:schemeClr val="accent4"/>
                </a:solidFill>
              </a:defRPr>
            </a:lvl3pPr>
            <a:lvl4pPr marL="1371600" indent="0">
              <a:buNone/>
              <a:defRPr>
                <a:solidFill>
                  <a:schemeClr val="accent4"/>
                </a:solidFill>
              </a:defRPr>
            </a:lvl4pPr>
            <a:lvl5pPr marL="1828800" indent="0">
              <a:buNone/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Subheading level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23FDA5CC-62CA-1C6E-3160-1CA14D8EB2B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422740" y="4390599"/>
            <a:ext cx="3401568" cy="276999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800" b="1" i="0" cap="all" baseline="0">
                <a:solidFill>
                  <a:schemeClr val="accent1"/>
                </a:solidFill>
                <a:latin typeface="Franklin Gothic Demi" panose="020B0603020102020204" pitchFamily="34" charset="0"/>
              </a:defRPr>
            </a:lvl1pPr>
            <a:lvl2pPr marL="457200" indent="0">
              <a:buNone/>
              <a:defRPr>
                <a:solidFill>
                  <a:schemeClr val="accent4"/>
                </a:solidFill>
              </a:defRPr>
            </a:lvl2pPr>
            <a:lvl3pPr marL="914400" indent="0">
              <a:buNone/>
              <a:defRPr>
                <a:solidFill>
                  <a:schemeClr val="accent4"/>
                </a:solidFill>
              </a:defRPr>
            </a:lvl3pPr>
            <a:lvl4pPr marL="1371600" indent="0">
              <a:buNone/>
              <a:defRPr>
                <a:solidFill>
                  <a:schemeClr val="accent4"/>
                </a:solidFill>
              </a:defRPr>
            </a:lvl4pPr>
            <a:lvl5pPr marL="1828800" indent="0">
              <a:buNone/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Subheading level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8A6DAAC8-3F9B-B42B-0672-A9A2A2F72F9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331701" y="4387732"/>
            <a:ext cx="3401568" cy="276999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800" b="1" i="0" cap="all" baseline="0">
                <a:solidFill>
                  <a:schemeClr val="accent1"/>
                </a:solidFill>
                <a:latin typeface="Franklin Gothic Demi" panose="020B0603020102020204" pitchFamily="34" charset="0"/>
              </a:defRPr>
            </a:lvl1pPr>
            <a:lvl2pPr marL="457200" indent="0">
              <a:buNone/>
              <a:defRPr>
                <a:solidFill>
                  <a:schemeClr val="accent4"/>
                </a:solidFill>
              </a:defRPr>
            </a:lvl2pPr>
            <a:lvl3pPr marL="914400" indent="0">
              <a:buNone/>
              <a:defRPr>
                <a:solidFill>
                  <a:schemeClr val="accent4"/>
                </a:solidFill>
              </a:defRPr>
            </a:lvl3pPr>
            <a:lvl4pPr marL="1371600" indent="0">
              <a:buNone/>
              <a:defRPr>
                <a:solidFill>
                  <a:schemeClr val="accent4"/>
                </a:solidFill>
              </a:defRPr>
            </a:lvl4pPr>
            <a:lvl5pPr marL="1828800" indent="0">
              <a:buNone/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Subheading level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CC4E37F-2476-132C-D435-1692C5761E48}"/>
              </a:ext>
            </a:extLst>
          </p:cNvPr>
          <p:cNvSpPr/>
          <p:nvPr userDrawn="1"/>
        </p:nvSpPr>
        <p:spPr>
          <a:xfrm>
            <a:off x="11278564" y="6417358"/>
            <a:ext cx="804000" cy="24622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r" defTabSz="41274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57110A-ABD4-3B44-8706-074AB5CC3BE4}" type="slidenum">
              <a:rPr lang="en-US" sz="800" smtClean="0">
                <a:solidFill>
                  <a:schemeClr val="tx2">
                    <a:lumMod val="40000"/>
                    <a:lumOff val="60000"/>
                  </a:schemeClr>
                </a:solidFill>
                <a:latin typeface="Franklin Gothic Book" panose="020B0503020102020204" pitchFamily="34" charset="0"/>
              </a:rPr>
              <a:pPr marL="0" marR="0" lvl="0" indent="0" algn="r" defTabSz="41274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u="none" strike="noStrike" kern="0" cap="none" spc="0" normalizeH="0" baseline="0" noProof="0">
              <a:ln>
                <a:noFill/>
              </a:ln>
              <a:solidFill>
                <a:schemeClr val="tx2">
                  <a:lumMod val="40000"/>
                  <a:lumOff val="60000"/>
                </a:schemeClr>
              </a:solidFill>
              <a:effectLst/>
              <a:uLnTx/>
              <a:uFillTx/>
              <a:latin typeface="Franklin Gothic Book" panose="020B0503020102020204" pitchFamily="34" charset="0"/>
              <a:sym typeface="Helvetica Light"/>
            </a:endParaRPr>
          </a:p>
        </p:txBody>
      </p:sp>
      <p:pic>
        <p:nvPicPr>
          <p:cNvPr id="3" name="Picture 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0576B5E6-38D5-DD6D-BBF5-3B975BC9F98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2325" y="6423025"/>
            <a:ext cx="1974850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4521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7F872A-6872-1FF2-7224-E8C6740A68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5917" y="3122222"/>
            <a:ext cx="10560166" cy="882293"/>
          </a:xfrm>
        </p:spPr>
        <p:txBody>
          <a:bodyPr wrap="square" lIns="0" tIns="0" rIns="0" bIns="0" anchor="ctr">
            <a:spAutoFit/>
          </a:bodyPr>
          <a:lstStyle>
            <a:lvl1pPr marL="0" indent="0" algn="ctr">
              <a:lnSpc>
                <a:spcPct val="70000"/>
              </a:lnSpc>
              <a:buNone/>
              <a:defRPr sz="8000" b="1" i="0" cap="all" spc="-150" baseline="0">
                <a:solidFill>
                  <a:schemeClr val="bg1"/>
                </a:solidFill>
                <a:latin typeface="Franklin Gothic Demi" panose="020B0603020102020204" pitchFamily="34" charset="0"/>
              </a:defRPr>
            </a:lvl1pPr>
            <a:lvl2pPr marL="457200" indent="0" algn="ctr">
              <a:buNone/>
              <a:defRPr sz="8000" b="1" i="0" cap="all" baseline="0">
                <a:solidFill>
                  <a:schemeClr val="bg1"/>
                </a:solidFill>
                <a:latin typeface="Franklin Gothic Demi" panose="020B0603020102020204" pitchFamily="34" charset="0"/>
              </a:defRPr>
            </a:lvl2pPr>
            <a:lvl3pPr marL="914400" indent="0" algn="ctr">
              <a:buNone/>
              <a:defRPr sz="8000" b="1" i="0" cap="all" baseline="0">
                <a:solidFill>
                  <a:schemeClr val="bg1"/>
                </a:solidFill>
                <a:latin typeface="Franklin Gothic Demi" panose="020B0603020102020204" pitchFamily="34" charset="0"/>
              </a:defRPr>
            </a:lvl3pPr>
            <a:lvl4pPr marL="1371600" indent="0" algn="ctr">
              <a:buNone/>
              <a:defRPr sz="8000" b="1" i="0" cap="all" baseline="0">
                <a:solidFill>
                  <a:schemeClr val="bg1"/>
                </a:solidFill>
                <a:latin typeface="Franklin Gothic Demi" panose="020B0603020102020204" pitchFamily="34" charset="0"/>
              </a:defRPr>
            </a:lvl4pPr>
            <a:lvl5pPr marL="1828800" indent="0" algn="ctr">
              <a:buNone/>
              <a:defRPr sz="8000" b="1" i="0" cap="all" baseline="0">
                <a:solidFill>
                  <a:schemeClr val="bg1"/>
                </a:solidFill>
                <a:latin typeface="Franklin Gothic Demi" panose="020B0603020102020204" pitchFamily="34" charset="0"/>
              </a:defRPr>
            </a:lvl5pPr>
          </a:lstStyle>
          <a:p>
            <a:pPr lvl="0"/>
            <a:endParaRPr lang="en-US"/>
          </a:p>
        </p:txBody>
      </p:sp>
      <p:pic>
        <p:nvPicPr>
          <p:cNvPr id="3" name="Picture 2" descr="A close-up of a black background&#10;&#10;Description automatically generated">
            <a:extLst>
              <a:ext uri="{FF2B5EF4-FFF2-40B4-BE49-F238E27FC236}">
                <a16:creationId xmlns:a16="http://schemas.microsoft.com/office/drawing/2014/main" id="{927B8671-E3A3-7CFC-F230-F846A7B1DD2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2325" y="6413500"/>
            <a:ext cx="19748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7284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A (ligh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FF49C6DF-CA15-FBE9-7350-C9F2881A32EA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DC904EC1-1640-291B-19BA-1041792EC2CB}"/>
                </a:ext>
              </a:extLst>
            </p:cNvPr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Graphic 1">
              <a:extLst>
                <a:ext uri="{FF2B5EF4-FFF2-40B4-BE49-F238E27FC236}">
                  <a16:creationId xmlns:a16="http://schemas.microsoft.com/office/drawing/2014/main" id="{75C2550F-1D94-B71D-78A5-FAAEBF175E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334000" y="0"/>
              <a:ext cx="6858000" cy="6858000"/>
            </a:xfrm>
            <a:prstGeom prst="rect">
              <a:avLst/>
            </a:prstGeom>
          </p:spPr>
        </p:pic>
        <p:sp>
          <p:nvSpPr>
            <p:cNvPr id="4" name="Text Placeholder 5">
              <a:extLst>
                <a:ext uri="{FF2B5EF4-FFF2-40B4-BE49-F238E27FC236}">
                  <a16:creationId xmlns:a16="http://schemas.microsoft.com/office/drawing/2014/main" id="{E9195347-7BFB-75DD-6DD6-56A762D609D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022250" y="2835419"/>
              <a:ext cx="7533860" cy="1508105"/>
            </a:xfrm>
            <a:prstGeom prst="rect">
              <a:avLst/>
            </a:prstGeom>
            <a:ln>
              <a:noFill/>
            </a:ln>
          </p:spPr>
          <p:txBody>
            <a:bodyPr anchor="ctr">
              <a:spAutoFit/>
            </a:bodyPr>
            <a:lstStyle>
              <a:lvl1pPr marL="0" indent="0" algn="l" defTabSz="326532" rtl="0" eaLnBrk="1" latinLnBrk="0" hangingPunct="1">
                <a:spcBef>
                  <a:spcPct val="20000"/>
                </a:spcBef>
                <a:buFont typeface="Arial"/>
                <a:buNone/>
                <a:defRPr sz="6000" b="1" i="0" kern="1200" spc="-150" baseline="0">
                  <a:solidFill>
                    <a:schemeClr val="bg1"/>
                  </a:solidFill>
                  <a:latin typeface="Franklin Gothic Medium" panose="020B0603020102020204" pitchFamily="34" charset="0"/>
                  <a:ea typeface="+mn-ea"/>
                  <a:cs typeface="+mn-cs"/>
                </a:defRPr>
              </a:lvl1pPr>
              <a:lvl2pPr marL="326532" indent="0" algn="l" defTabSz="326532" rtl="0" eaLnBrk="1" latinLnBrk="0" hangingPunct="1">
                <a:spcBef>
                  <a:spcPct val="20000"/>
                </a:spcBef>
                <a:buFontTx/>
                <a:buNone/>
                <a:defRPr sz="2400" b="0" kern="1200">
                  <a:solidFill>
                    <a:schemeClr val="accent5"/>
                  </a:solidFill>
                  <a:latin typeface="+mn-lt"/>
                  <a:ea typeface="+mn-ea"/>
                  <a:cs typeface="+mn-cs"/>
                </a:defRPr>
              </a:lvl2pPr>
              <a:lvl3pPr marL="816331" indent="-163266" algn="l" defTabSz="326532" rtl="0" eaLnBrk="1" latinLnBrk="0" hangingPunct="1">
                <a:spcBef>
                  <a:spcPct val="20000"/>
                </a:spcBef>
                <a:buClr>
                  <a:schemeClr val="tx1"/>
                </a:buClr>
                <a:buFont typeface="Arial"/>
                <a:buChar char="□"/>
                <a:defRPr sz="23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3pPr>
              <a:lvl4pPr marL="1142863" indent="-163266" algn="l" defTabSz="326532" rtl="0" eaLnBrk="1" latinLnBrk="0" hangingPunct="1">
                <a:spcBef>
                  <a:spcPct val="20000"/>
                </a:spcBef>
                <a:buClr>
                  <a:schemeClr val="tx1"/>
                </a:buClr>
                <a:buFont typeface="Lucida Grande"/>
                <a:buChar char="◇"/>
                <a:defRPr sz="2300" b="1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469395" indent="-163266" algn="l" defTabSz="326532" rtl="0" eaLnBrk="1" latinLnBrk="0" hangingPunct="1">
                <a:spcBef>
                  <a:spcPct val="20000"/>
                </a:spcBef>
                <a:buClr>
                  <a:schemeClr val="tx1"/>
                </a:buClr>
                <a:buFont typeface="Lucida Grande"/>
                <a:buChar char="-"/>
                <a:defRPr sz="2300" b="1" kern="1200">
                  <a:solidFill>
                    <a:schemeClr val="accent4"/>
                  </a:solidFill>
                  <a:latin typeface="+mn-lt"/>
                  <a:ea typeface="+mn-ea"/>
                  <a:cs typeface="+mn-cs"/>
                </a:defRPr>
              </a:lvl5pPr>
              <a:lvl6pPr marL="1795927" indent="-163266" algn="l" defTabSz="326532" rtl="0" eaLnBrk="1" latinLnBrk="0" hangingPunct="1">
                <a:spcBef>
                  <a:spcPct val="20000"/>
                </a:spcBef>
                <a:buFont typeface="Arial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22460" indent="-163266" algn="l" defTabSz="326532" rtl="0" eaLnBrk="1" latinLnBrk="0" hangingPunct="1">
                <a:spcBef>
                  <a:spcPct val="20000"/>
                </a:spcBef>
                <a:buFont typeface="Arial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48992" indent="-163266" algn="l" defTabSz="326532" rtl="0" eaLnBrk="1" latinLnBrk="0" hangingPunct="1">
                <a:spcBef>
                  <a:spcPct val="20000"/>
                </a:spcBef>
                <a:buFont typeface="Arial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75524" indent="-163266" algn="l" defTabSz="326532" rtl="0" eaLnBrk="1" latinLnBrk="0" hangingPunct="1">
                <a:spcBef>
                  <a:spcPct val="20000"/>
                </a:spcBef>
                <a:buFont typeface="Arial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326532" rtl="0" eaLnBrk="1" fontAlgn="auto" latinLnBrk="0" hangingPunct="1">
                <a:lnSpc>
                  <a:spcPct val="8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lang="en-US" sz="11500">
                  <a:solidFill>
                    <a:schemeClr val="tx1"/>
                  </a:solidFill>
                  <a:latin typeface="+mj-lt"/>
                </a:rPr>
                <a:t>Gracias</a:t>
              </a:r>
              <a:endParaRPr kumimoji="0" lang="en-US" sz="11500" u="none" strike="noStrike" kern="1200" cap="none" spc="-15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endParaRPr>
            </a:p>
          </p:txBody>
        </p:sp>
      </p:grpSp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B07470A2-BD89-5F8C-D930-D2B7D508101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6270625"/>
            <a:ext cx="230505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0858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kely Vo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6AC495F-0EBF-D9F0-FEE0-10CBB673E189}"/>
              </a:ext>
            </a:extLst>
          </p:cNvPr>
          <p:cNvSpPr/>
          <p:nvPr userDrawn="1"/>
        </p:nvSpPr>
        <p:spPr>
          <a:xfrm>
            <a:off x="10699848" y="-1"/>
            <a:ext cx="1494651" cy="29845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NV – A18+ LV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4C76B27-8F3A-20E2-5A44-46AC9F57E654}"/>
              </a:ext>
            </a:extLst>
          </p:cNvPr>
          <p:cNvSpPr txBox="1"/>
          <p:nvPr userDrawn="1"/>
        </p:nvSpPr>
        <p:spPr>
          <a:xfrm>
            <a:off x="189608" y="6357905"/>
            <a:ext cx="4669471" cy="3651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1273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1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LnTx/>
                <a:uFillTx/>
                <a:latin typeface="Franklin Gothic Book"/>
                <a:ea typeface="+mn-ea"/>
                <a:cs typeface="+mn-cs"/>
                <a:sym typeface="Helvetica Light"/>
              </a:rPr>
              <a:t>Among likely voters 18+
Source: Univision political tracker in collaboration with Media Predict as of June 2024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27A004D-8FF7-08F4-55E9-85301EC219FF}"/>
              </a:ext>
            </a:extLst>
          </p:cNvPr>
          <p:cNvSpPr/>
          <p:nvPr userDrawn="1"/>
        </p:nvSpPr>
        <p:spPr>
          <a:xfrm>
            <a:off x="11278564" y="6417358"/>
            <a:ext cx="804000" cy="24622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r" defTabSz="41274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57110A-ABD4-3B44-8706-074AB5CC3BE4}" type="slidenum">
              <a:rPr lang="en-US" sz="800" smtClean="0">
                <a:solidFill>
                  <a:schemeClr val="tx2">
                    <a:lumMod val="40000"/>
                    <a:lumOff val="60000"/>
                  </a:schemeClr>
                </a:solidFill>
                <a:latin typeface="Franklin Gothic Book" panose="020B0503020102020204" pitchFamily="34" charset="0"/>
              </a:rPr>
              <a:pPr marL="0" marR="0" lvl="0" indent="0" algn="r" defTabSz="41274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40000"/>
                  <a:lumOff val="60000"/>
                </a:schemeClr>
              </a:solidFill>
              <a:effectLst/>
              <a:uLnTx/>
              <a:uFillTx/>
              <a:latin typeface="Franklin Gothic Book" panose="020B0503020102020204" pitchFamily="34" charset="0"/>
              <a:sym typeface="Helvetica Light"/>
            </a:endParaRPr>
          </a:p>
        </p:txBody>
      </p:sp>
      <p:sp>
        <p:nvSpPr>
          <p:cNvPr id="2" name="Text Placeholder 17">
            <a:extLst>
              <a:ext uri="{FF2B5EF4-FFF2-40B4-BE49-F238E27FC236}">
                <a16:creationId xmlns:a16="http://schemas.microsoft.com/office/drawing/2014/main" id="{E1E1D1AB-1255-A2E7-AE0A-C4D8061AA8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199" y="298450"/>
            <a:ext cx="10972800" cy="553998"/>
          </a:xfrm>
        </p:spPr>
        <p:txBody>
          <a:bodyPr/>
          <a:lstStyle>
            <a:lvl1pPr algn="l">
              <a:spcBef>
                <a:spcPts val="0"/>
              </a:spcBef>
              <a:defRPr sz="3600" b="0">
                <a:solidFill>
                  <a:schemeClr val="tx1"/>
                </a:solidFill>
                <a:latin typeface="+mj-lt"/>
              </a:defRPr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dirty="0"/>
              <a:t>Headlines are lowercase 36</a:t>
            </a:r>
          </a:p>
        </p:txBody>
      </p:sp>
      <p:sp>
        <p:nvSpPr>
          <p:cNvPr id="4" name="Text Placeholder 17">
            <a:extLst>
              <a:ext uri="{FF2B5EF4-FFF2-40B4-BE49-F238E27FC236}">
                <a16:creationId xmlns:a16="http://schemas.microsoft.com/office/drawing/2014/main" id="{F4ADBB6F-091D-4242-847B-96244FD0AD2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645920"/>
            <a:ext cx="10069513" cy="184666"/>
          </a:xfrm>
        </p:spPr>
        <p:txBody>
          <a:bodyPr/>
          <a:lstStyle>
            <a:lvl1pPr marL="0" indent="0" algn="l">
              <a:buFont typeface="Franklin Gothic Medium" panose="020B0603020102020204" pitchFamily="34" charset="0"/>
              <a:buNone/>
              <a:defRPr sz="1200" i="1">
                <a:solidFill>
                  <a:schemeClr val="tx1"/>
                </a:solidFill>
                <a:latin typeface="+mn-lt"/>
              </a:defRPr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dirty="0"/>
              <a:t>Question text can start here at size 12</a:t>
            </a:r>
          </a:p>
        </p:txBody>
      </p:sp>
      <p:pic>
        <p:nvPicPr>
          <p:cNvPr id="3" name="Picture 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F114A4A3-BCAA-9E59-6BA2-BEBBAB7815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2325" y="6423025"/>
            <a:ext cx="1974850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30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kely Dem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44C76B27-8F3A-20E2-5A44-46AC9F57E654}"/>
              </a:ext>
            </a:extLst>
          </p:cNvPr>
          <p:cNvSpPr txBox="1"/>
          <p:nvPr userDrawn="1"/>
        </p:nvSpPr>
        <p:spPr>
          <a:xfrm>
            <a:off x="189608" y="6357905"/>
            <a:ext cx="4669471" cy="3651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1273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1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LnTx/>
                <a:uFillTx/>
                <a:latin typeface="Franklin Gothic Book"/>
                <a:ea typeface="+mn-ea"/>
                <a:cs typeface="+mn-cs"/>
                <a:sym typeface="Helvetica Light"/>
              </a:rPr>
              <a:t>Among likely voters 18+
Source: Univision political tracker in collaboration with Media Predict as of June 2024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27A004D-8FF7-08F4-55E9-85301EC219FF}"/>
              </a:ext>
            </a:extLst>
          </p:cNvPr>
          <p:cNvSpPr/>
          <p:nvPr userDrawn="1"/>
        </p:nvSpPr>
        <p:spPr>
          <a:xfrm>
            <a:off x="11278564" y="6417358"/>
            <a:ext cx="804000" cy="24622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r" defTabSz="41274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57110A-ABD4-3B44-8706-074AB5CC3BE4}" type="slidenum">
              <a:rPr lang="en-US" sz="800" smtClean="0">
                <a:solidFill>
                  <a:schemeClr val="tx2">
                    <a:lumMod val="40000"/>
                    <a:lumOff val="60000"/>
                  </a:schemeClr>
                </a:solidFill>
                <a:latin typeface="Franklin Gothic Book" panose="020B0503020102020204" pitchFamily="34" charset="0"/>
              </a:rPr>
              <a:pPr marL="0" marR="0" lvl="0" indent="0" algn="r" defTabSz="41274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40000"/>
                  <a:lumOff val="60000"/>
                </a:schemeClr>
              </a:solidFill>
              <a:effectLst/>
              <a:uLnTx/>
              <a:uFillTx/>
              <a:latin typeface="Franklin Gothic Book" panose="020B0503020102020204" pitchFamily="34" charset="0"/>
              <a:sym typeface="Helvetica Light"/>
            </a:endParaRPr>
          </a:p>
        </p:txBody>
      </p:sp>
      <p:sp>
        <p:nvSpPr>
          <p:cNvPr id="2" name="Text Placeholder 17">
            <a:extLst>
              <a:ext uri="{FF2B5EF4-FFF2-40B4-BE49-F238E27FC236}">
                <a16:creationId xmlns:a16="http://schemas.microsoft.com/office/drawing/2014/main" id="{E1E1D1AB-1255-A2E7-AE0A-C4D8061AA8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199" y="298450"/>
            <a:ext cx="10972800" cy="553998"/>
          </a:xfrm>
        </p:spPr>
        <p:txBody>
          <a:bodyPr/>
          <a:lstStyle>
            <a:lvl1pPr algn="l">
              <a:spcBef>
                <a:spcPts val="0"/>
              </a:spcBef>
              <a:defRPr sz="3600" b="0">
                <a:solidFill>
                  <a:schemeClr val="tx1"/>
                </a:solidFill>
                <a:latin typeface="+mj-lt"/>
              </a:defRPr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dirty="0"/>
              <a:t>Headlines are lowercase 36</a:t>
            </a:r>
          </a:p>
        </p:txBody>
      </p:sp>
      <p:sp>
        <p:nvSpPr>
          <p:cNvPr id="4" name="Text Placeholder 17">
            <a:extLst>
              <a:ext uri="{FF2B5EF4-FFF2-40B4-BE49-F238E27FC236}">
                <a16:creationId xmlns:a16="http://schemas.microsoft.com/office/drawing/2014/main" id="{F4ADBB6F-091D-4242-847B-96244FD0AD2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645920"/>
            <a:ext cx="10069513" cy="184666"/>
          </a:xfrm>
        </p:spPr>
        <p:txBody>
          <a:bodyPr/>
          <a:lstStyle>
            <a:lvl1pPr marL="0" indent="0" algn="l">
              <a:buFont typeface="Franklin Gothic Medium" panose="020B0603020102020204" pitchFamily="34" charset="0"/>
              <a:buNone/>
              <a:defRPr sz="1200" i="1">
                <a:solidFill>
                  <a:schemeClr val="tx1"/>
                </a:solidFill>
                <a:latin typeface="+mn-lt"/>
              </a:defRPr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dirty="0"/>
              <a:t>Question text can start here at size 12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840F85C-DD5E-F47D-7473-58476930543D}"/>
              </a:ext>
            </a:extLst>
          </p:cNvPr>
          <p:cNvSpPr/>
          <p:nvPr userDrawn="1"/>
        </p:nvSpPr>
        <p:spPr>
          <a:xfrm>
            <a:off x="10699848" y="-2"/>
            <a:ext cx="1494651" cy="36576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NV – A18+ LV</a:t>
            </a:r>
          </a:p>
          <a:p>
            <a:pPr algn="ctr"/>
            <a:r>
              <a:rPr lang="en-US" sz="1200" dirty="0"/>
              <a:t>DEMOCRATS</a:t>
            </a:r>
          </a:p>
        </p:txBody>
      </p:sp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DF20CE6B-05E3-2076-6981-B3ACC35267F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2325" y="6423025"/>
            <a:ext cx="1974850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2060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kely Rep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44C76B27-8F3A-20E2-5A44-46AC9F57E654}"/>
              </a:ext>
            </a:extLst>
          </p:cNvPr>
          <p:cNvSpPr txBox="1"/>
          <p:nvPr userDrawn="1"/>
        </p:nvSpPr>
        <p:spPr>
          <a:xfrm>
            <a:off x="189608" y="6357905"/>
            <a:ext cx="4669471" cy="3651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1273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1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LnTx/>
                <a:uFillTx/>
                <a:latin typeface="Franklin Gothic Book"/>
                <a:ea typeface="+mn-ea"/>
                <a:cs typeface="+mn-cs"/>
                <a:sym typeface="Helvetica Light"/>
              </a:rPr>
              <a:t>Among likely voters 18+
Source: Univision political tracker in collaboration with Media Predict as of June 2024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27A004D-8FF7-08F4-55E9-85301EC219FF}"/>
              </a:ext>
            </a:extLst>
          </p:cNvPr>
          <p:cNvSpPr/>
          <p:nvPr userDrawn="1"/>
        </p:nvSpPr>
        <p:spPr>
          <a:xfrm>
            <a:off x="11278564" y="6417358"/>
            <a:ext cx="804000" cy="24622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r" defTabSz="41274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57110A-ABD4-3B44-8706-074AB5CC3BE4}" type="slidenum">
              <a:rPr lang="en-US" sz="800" smtClean="0">
                <a:solidFill>
                  <a:schemeClr val="tx2">
                    <a:lumMod val="40000"/>
                    <a:lumOff val="60000"/>
                  </a:schemeClr>
                </a:solidFill>
                <a:latin typeface="Franklin Gothic Book" panose="020B0503020102020204" pitchFamily="34" charset="0"/>
              </a:rPr>
              <a:pPr marL="0" marR="0" lvl="0" indent="0" algn="r" defTabSz="41274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40000"/>
                  <a:lumOff val="60000"/>
                </a:schemeClr>
              </a:solidFill>
              <a:effectLst/>
              <a:uLnTx/>
              <a:uFillTx/>
              <a:latin typeface="Franklin Gothic Book" panose="020B0503020102020204" pitchFamily="34" charset="0"/>
              <a:sym typeface="Helvetica Light"/>
            </a:endParaRPr>
          </a:p>
        </p:txBody>
      </p:sp>
      <p:sp>
        <p:nvSpPr>
          <p:cNvPr id="2" name="Text Placeholder 17">
            <a:extLst>
              <a:ext uri="{FF2B5EF4-FFF2-40B4-BE49-F238E27FC236}">
                <a16:creationId xmlns:a16="http://schemas.microsoft.com/office/drawing/2014/main" id="{E1E1D1AB-1255-A2E7-AE0A-C4D8061AA8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199" y="298450"/>
            <a:ext cx="10972800" cy="553998"/>
          </a:xfrm>
        </p:spPr>
        <p:txBody>
          <a:bodyPr/>
          <a:lstStyle>
            <a:lvl1pPr algn="l">
              <a:spcBef>
                <a:spcPts val="0"/>
              </a:spcBef>
              <a:defRPr sz="3600" b="0">
                <a:solidFill>
                  <a:schemeClr val="tx1"/>
                </a:solidFill>
                <a:latin typeface="+mj-lt"/>
              </a:defRPr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dirty="0"/>
              <a:t>Headlines are lowercase 36</a:t>
            </a:r>
          </a:p>
        </p:txBody>
      </p:sp>
      <p:sp>
        <p:nvSpPr>
          <p:cNvPr id="4" name="Text Placeholder 17">
            <a:extLst>
              <a:ext uri="{FF2B5EF4-FFF2-40B4-BE49-F238E27FC236}">
                <a16:creationId xmlns:a16="http://schemas.microsoft.com/office/drawing/2014/main" id="{F4ADBB6F-091D-4242-847B-96244FD0AD2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645920"/>
            <a:ext cx="10069513" cy="184666"/>
          </a:xfrm>
        </p:spPr>
        <p:txBody>
          <a:bodyPr/>
          <a:lstStyle>
            <a:lvl1pPr marL="0" indent="0" algn="l">
              <a:buFont typeface="Franklin Gothic Medium" panose="020B0603020102020204" pitchFamily="34" charset="0"/>
              <a:buNone/>
              <a:defRPr sz="1200" i="1">
                <a:solidFill>
                  <a:schemeClr val="tx1"/>
                </a:solidFill>
                <a:latin typeface="+mn-lt"/>
              </a:defRPr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dirty="0"/>
              <a:t>Question text can start here at size 12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840F85C-DD5E-F47D-7473-58476930543D}"/>
              </a:ext>
            </a:extLst>
          </p:cNvPr>
          <p:cNvSpPr/>
          <p:nvPr userDrawn="1"/>
        </p:nvSpPr>
        <p:spPr>
          <a:xfrm>
            <a:off x="10699848" y="-2"/>
            <a:ext cx="1494651" cy="36576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NV – A18+ LV</a:t>
            </a:r>
          </a:p>
          <a:p>
            <a:pPr algn="ctr"/>
            <a:r>
              <a:rPr lang="en-US" sz="1200" dirty="0"/>
              <a:t>REPUBLICANS</a:t>
            </a:r>
          </a:p>
        </p:txBody>
      </p:sp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2BE6B918-6CAA-6BBB-4812-C5FDA18352D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2325" y="6423025"/>
            <a:ext cx="1974850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0118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V Statement D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44C76B27-8F3A-20E2-5A44-46AC9F57E654}"/>
              </a:ext>
            </a:extLst>
          </p:cNvPr>
          <p:cNvSpPr txBox="1"/>
          <p:nvPr userDrawn="1"/>
        </p:nvSpPr>
        <p:spPr>
          <a:xfrm>
            <a:off x="189608" y="6357905"/>
            <a:ext cx="4669471" cy="365126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marL="0" marR="0" lvl="0" indent="0" algn="l" defTabSz="41273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1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LnTx/>
                <a:uFillTx/>
                <a:latin typeface="Franklin Gothic Book"/>
                <a:ea typeface="+mn-ea"/>
                <a:cs typeface="+mn-cs"/>
                <a:sym typeface="Helvetica Light"/>
              </a:rPr>
              <a:t>5 pt Scale: Agree = 4,5, Disagree = 1,2, Neutral = 3 (not reported), No opinion = 0 (Not reported)</a:t>
            </a:r>
          </a:p>
          <a:p>
            <a:pPr marL="0" marR="0" lvl="0" indent="0" algn="l" defTabSz="41273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1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LnTx/>
                <a:uFillTx/>
                <a:latin typeface="Franklin Gothic Book"/>
                <a:ea typeface="+mn-ea"/>
                <a:cs typeface="+mn-cs"/>
                <a:sym typeface="Helvetica Light"/>
              </a:rPr>
              <a:t>Agree and Disagree above will not sum to 100%</a:t>
            </a:r>
          </a:p>
          <a:p>
            <a:pPr marL="0" marR="0" lvl="0" indent="0" algn="l" defTabSz="41273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1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LnTx/>
                <a:uFillTx/>
                <a:latin typeface="Franklin Gothic Book"/>
                <a:ea typeface="+mn-ea"/>
                <a:cs typeface="+mn-cs"/>
                <a:sym typeface="Helvetica Light"/>
              </a:rPr>
              <a:t>Among likely voters 18+
Source: Univision political tracker in collaboration with Media Predict as of June 2024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27A004D-8FF7-08F4-55E9-85301EC219FF}"/>
              </a:ext>
            </a:extLst>
          </p:cNvPr>
          <p:cNvSpPr/>
          <p:nvPr userDrawn="1"/>
        </p:nvSpPr>
        <p:spPr>
          <a:xfrm>
            <a:off x="11278564" y="6417358"/>
            <a:ext cx="804000" cy="24622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r" defTabSz="41274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57110A-ABD4-3B44-8706-074AB5CC3BE4}" type="slidenum">
              <a:rPr lang="en-US" sz="800" smtClean="0">
                <a:solidFill>
                  <a:schemeClr val="tx2">
                    <a:lumMod val="40000"/>
                    <a:lumOff val="60000"/>
                  </a:schemeClr>
                </a:solidFill>
                <a:latin typeface="Franklin Gothic Book" panose="020B0503020102020204" pitchFamily="34" charset="0"/>
              </a:rPr>
              <a:pPr marL="0" marR="0" lvl="0" indent="0" algn="r" defTabSz="41274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40000"/>
                  <a:lumOff val="60000"/>
                </a:schemeClr>
              </a:solidFill>
              <a:effectLst/>
              <a:uLnTx/>
              <a:uFillTx/>
              <a:latin typeface="Franklin Gothic Book" panose="020B0503020102020204" pitchFamily="34" charset="0"/>
              <a:sym typeface="Helvetica Light"/>
            </a:endParaRPr>
          </a:p>
        </p:txBody>
      </p:sp>
      <p:sp>
        <p:nvSpPr>
          <p:cNvPr id="4" name="Text Placeholder 17">
            <a:extLst>
              <a:ext uri="{FF2B5EF4-FFF2-40B4-BE49-F238E27FC236}">
                <a16:creationId xmlns:a16="http://schemas.microsoft.com/office/drawing/2014/main" id="{14BD5F07-7182-479C-8CA3-9AE356C5EA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199" y="298450"/>
            <a:ext cx="10972800" cy="553998"/>
          </a:xfrm>
        </p:spPr>
        <p:txBody>
          <a:bodyPr/>
          <a:lstStyle>
            <a:lvl1pPr algn="l">
              <a:spcBef>
                <a:spcPts val="0"/>
              </a:spcBef>
              <a:defRPr sz="3600" b="0">
                <a:solidFill>
                  <a:schemeClr val="tx1"/>
                </a:solidFill>
                <a:latin typeface="+mj-lt"/>
              </a:defRPr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dirty="0"/>
              <a:t>Headlines are lowercase 36</a:t>
            </a:r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C2BDAC9F-1B4E-F514-5889-7F21062E283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645920"/>
            <a:ext cx="10069513" cy="184666"/>
          </a:xfrm>
        </p:spPr>
        <p:txBody>
          <a:bodyPr/>
          <a:lstStyle>
            <a:lvl1pPr marL="0" indent="0" algn="l">
              <a:buFont typeface="Franklin Gothic Medium" panose="020B0603020102020204" pitchFamily="34" charset="0"/>
              <a:buNone/>
              <a:defRPr sz="1200" i="1">
                <a:solidFill>
                  <a:schemeClr val="tx1"/>
                </a:solidFill>
                <a:latin typeface="+mn-lt"/>
              </a:defRPr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dirty="0"/>
              <a:t>Question text can start here at size 12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502B571-A641-1E08-7BBA-A39A224F6706}"/>
              </a:ext>
            </a:extLst>
          </p:cNvPr>
          <p:cNvSpPr/>
          <p:nvPr userDrawn="1"/>
        </p:nvSpPr>
        <p:spPr>
          <a:xfrm>
            <a:off x="10699848" y="-1"/>
            <a:ext cx="1494651" cy="29845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NV – A18+ LV</a:t>
            </a:r>
          </a:p>
        </p:txBody>
      </p:sp>
      <p:pic>
        <p:nvPicPr>
          <p:cNvPr id="3" name="Picture 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8FAF1220-5301-B8A7-2F3B-294B4B1A70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2325" y="6423025"/>
            <a:ext cx="1974850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7683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gistered Vo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44C76B27-8F3A-20E2-5A44-46AC9F57E654}"/>
              </a:ext>
            </a:extLst>
          </p:cNvPr>
          <p:cNvSpPr txBox="1"/>
          <p:nvPr userDrawn="1"/>
        </p:nvSpPr>
        <p:spPr>
          <a:xfrm>
            <a:off x="189608" y="6357905"/>
            <a:ext cx="4669471" cy="3651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1273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1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LnTx/>
                <a:uFillTx/>
                <a:latin typeface="Franklin Gothic Book"/>
                <a:ea typeface="+mn-ea"/>
                <a:cs typeface="+mn-cs"/>
                <a:sym typeface="Helvetica Light"/>
              </a:rPr>
              <a:t>Among registered voters 18+
Source: Univision political tracker in collaboration with Media Predict as of June 2024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27A004D-8FF7-08F4-55E9-85301EC219FF}"/>
              </a:ext>
            </a:extLst>
          </p:cNvPr>
          <p:cNvSpPr/>
          <p:nvPr userDrawn="1"/>
        </p:nvSpPr>
        <p:spPr>
          <a:xfrm>
            <a:off x="11278564" y="6417358"/>
            <a:ext cx="804000" cy="24622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r" defTabSz="41274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57110A-ABD4-3B44-8706-074AB5CC3BE4}" type="slidenum">
              <a:rPr lang="en-US" sz="800" smtClean="0">
                <a:solidFill>
                  <a:schemeClr val="tx2">
                    <a:lumMod val="40000"/>
                    <a:lumOff val="60000"/>
                  </a:schemeClr>
                </a:solidFill>
                <a:latin typeface="Franklin Gothic Book" panose="020B0503020102020204" pitchFamily="34" charset="0"/>
              </a:rPr>
              <a:pPr marL="0" marR="0" lvl="0" indent="0" algn="r" defTabSz="41274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40000"/>
                  <a:lumOff val="60000"/>
                </a:schemeClr>
              </a:solidFill>
              <a:effectLst/>
              <a:uLnTx/>
              <a:uFillTx/>
              <a:latin typeface="Franklin Gothic Book" panose="020B0503020102020204" pitchFamily="34" charset="0"/>
              <a:sym typeface="Helvetica Light"/>
            </a:endParaRPr>
          </a:p>
        </p:txBody>
      </p:sp>
      <p:sp>
        <p:nvSpPr>
          <p:cNvPr id="2" name="Text Placeholder 17">
            <a:extLst>
              <a:ext uri="{FF2B5EF4-FFF2-40B4-BE49-F238E27FC236}">
                <a16:creationId xmlns:a16="http://schemas.microsoft.com/office/drawing/2014/main" id="{E1E1D1AB-1255-A2E7-AE0A-C4D8061AA8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199" y="298450"/>
            <a:ext cx="10972800" cy="553998"/>
          </a:xfrm>
        </p:spPr>
        <p:txBody>
          <a:bodyPr/>
          <a:lstStyle>
            <a:lvl1pPr algn="l">
              <a:spcBef>
                <a:spcPts val="0"/>
              </a:spcBef>
              <a:defRPr sz="3600" b="0">
                <a:solidFill>
                  <a:schemeClr val="tx1"/>
                </a:solidFill>
                <a:latin typeface="+mj-lt"/>
              </a:defRPr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dirty="0"/>
              <a:t>Headlines are lowercase 36</a:t>
            </a:r>
          </a:p>
        </p:txBody>
      </p:sp>
      <p:sp>
        <p:nvSpPr>
          <p:cNvPr id="4" name="Text Placeholder 17">
            <a:extLst>
              <a:ext uri="{FF2B5EF4-FFF2-40B4-BE49-F238E27FC236}">
                <a16:creationId xmlns:a16="http://schemas.microsoft.com/office/drawing/2014/main" id="{F4ADBB6F-091D-4242-847B-96244FD0AD2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645920"/>
            <a:ext cx="10069513" cy="184666"/>
          </a:xfrm>
        </p:spPr>
        <p:txBody>
          <a:bodyPr/>
          <a:lstStyle>
            <a:lvl1pPr marL="0" indent="0" algn="l">
              <a:buFont typeface="Franklin Gothic Medium" panose="020B0603020102020204" pitchFamily="34" charset="0"/>
              <a:buNone/>
              <a:defRPr sz="1200" i="1">
                <a:solidFill>
                  <a:schemeClr val="tx1"/>
                </a:solidFill>
                <a:latin typeface="+mn-lt"/>
              </a:defRPr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dirty="0"/>
              <a:t>Question text can start here at size 12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379A0CE-1210-F744-8055-60543B382C8B}"/>
              </a:ext>
            </a:extLst>
          </p:cNvPr>
          <p:cNvSpPr/>
          <p:nvPr userDrawn="1"/>
        </p:nvSpPr>
        <p:spPr>
          <a:xfrm>
            <a:off x="10699848" y="-1"/>
            <a:ext cx="1494651" cy="29845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NV – A18+ RV</a:t>
            </a:r>
          </a:p>
        </p:txBody>
      </p:sp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D9FE56EE-539F-19F4-0C78-335168ACA8F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2325" y="6423025"/>
            <a:ext cx="1974850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0168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image conten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52FD1D2F-14FF-D6B7-D103-22A41E7F52B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2"/>
            <a:ext cx="12192000" cy="3305331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0" name="Title Placeholder 3">
            <a:extLst>
              <a:ext uri="{FF2B5EF4-FFF2-40B4-BE49-F238E27FC236}">
                <a16:creationId xmlns:a16="http://schemas.microsoft.com/office/drawing/2014/main" id="{3397CDDD-02D8-14E1-A05F-621CA4D644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1324713"/>
            <a:ext cx="2216331" cy="1089529"/>
          </a:xfrm>
          <a:prstGeom prst="rect">
            <a:avLst/>
          </a:prstGeom>
        </p:spPr>
        <p:txBody>
          <a:bodyPr vert="horz" wrap="square" lIns="0" tIns="45720" rIns="91440" bIns="45720" rtlCol="0" anchor="ctr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Header goes here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7E11B8AC-D426-C8EF-9EC2-4EFA9022D22A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466344" y="4670465"/>
            <a:ext cx="3401568" cy="6766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>
              <a:buNone/>
              <a:defRPr sz="4400" b="0" i="0">
                <a:solidFill>
                  <a:schemeClr val="accent2"/>
                </a:solidFill>
                <a:latin typeface="Franklin Gothic Demi" panose="020B0603020102020204" pitchFamily="34" charset="0"/>
              </a:defRPr>
            </a:lvl1pPr>
            <a:lvl2pPr marL="457200" indent="0">
              <a:buNone/>
              <a:defRPr sz="2300" b="1"/>
            </a:lvl2pPr>
            <a:lvl3pPr marL="914400" indent="0">
              <a:buNone/>
              <a:defRPr sz="2300" b="1"/>
            </a:lvl3pPr>
            <a:lvl4pPr marL="1371600" indent="0">
              <a:buNone/>
              <a:defRPr sz="2300" b="1"/>
            </a:lvl4pPr>
            <a:lvl5pPr marL="1828800" indent="0">
              <a:buNone/>
              <a:defRPr sz="2300" b="1"/>
            </a:lvl5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EBEB7A7C-71C3-5609-202B-2047AF5E0D60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4422740" y="4668728"/>
            <a:ext cx="3403099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>
              <a:buNone/>
              <a:defRPr sz="4400" b="0" i="0">
                <a:solidFill>
                  <a:schemeClr val="accent4"/>
                </a:solidFill>
                <a:latin typeface="Franklin Gothic Demi" panose="020B0603020102020204" pitchFamily="34" charset="0"/>
              </a:defRPr>
            </a:lvl1pPr>
            <a:lvl2pPr marL="457200" indent="0">
              <a:buNone/>
              <a:defRPr sz="2300" b="1"/>
            </a:lvl2pPr>
            <a:lvl3pPr marL="914400" indent="0">
              <a:buNone/>
              <a:defRPr sz="2300" b="1"/>
            </a:lvl3pPr>
            <a:lvl4pPr marL="1371600" indent="0">
              <a:buNone/>
              <a:defRPr sz="2300" b="1"/>
            </a:lvl4pPr>
            <a:lvl5pPr marL="1828800" indent="0">
              <a:buNone/>
              <a:defRPr sz="2300" b="1"/>
            </a:lvl5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1B8EA651-6022-6A61-C22E-F6753D1A4DDF}"/>
              </a:ext>
            </a:extLst>
          </p:cNvPr>
          <p:cNvSpPr>
            <a:spLocks noGrp="1"/>
          </p:cNvSpPr>
          <p:nvPr>
            <p:ph idx="25" hasCustomPrompt="1"/>
          </p:nvPr>
        </p:nvSpPr>
        <p:spPr>
          <a:xfrm>
            <a:off x="8331701" y="4668728"/>
            <a:ext cx="3403099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>
              <a:buNone/>
              <a:defRPr sz="4400" b="0" i="0">
                <a:solidFill>
                  <a:schemeClr val="accent3"/>
                </a:solidFill>
                <a:latin typeface="Franklin Gothic Demi" panose="020B0603020102020204" pitchFamily="34" charset="0"/>
              </a:defRPr>
            </a:lvl1pPr>
            <a:lvl2pPr marL="457200" indent="0">
              <a:buNone/>
              <a:defRPr sz="2300" b="1"/>
            </a:lvl2pPr>
            <a:lvl3pPr marL="914400" indent="0">
              <a:buNone/>
              <a:defRPr sz="2300" b="1"/>
            </a:lvl3pPr>
            <a:lvl4pPr marL="1371600" indent="0">
              <a:buNone/>
              <a:defRPr sz="2300" b="1"/>
            </a:lvl4pPr>
            <a:lvl5pPr marL="1828800" indent="0">
              <a:buNone/>
              <a:defRPr sz="2300" b="1"/>
            </a:lvl5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E444BBB4-5670-2B49-4F7C-A7E09FAE9A93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66344" y="5362271"/>
            <a:ext cx="3401568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200">
                <a:solidFill>
                  <a:srgbClr val="464646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200">
                <a:solidFill>
                  <a:srgbClr val="464646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200">
                <a:solidFill>
                  <a:srgbClr val="464646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200">
                <a:solidFill>
                  <a:srgbClr val="464646"/>
                </a:solidFill>
              </a:defRPr>
            </a:lvl5pPr>
          </a:lstStyle>
          <a:p>
            <a:pPr lvl="0"/>
            <a:r>
              <a:rPr lang="en-US"/>
              <a:t>Body text</a:t>
            </a: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CA200382-AEE0-448C-A0CB-20C826B489EF}"/>
              </a:ext>
            </a:extLst>
          </p:cNvPr>
          <p:cNvSpPr>
            <a:spLocks noGrp="1"/>
          </p:cNvSpPr>
          <p:nvPr>
            <p:ph idx="27" hasCustomPrompt="1"/>
          </p:nvPr>
        </p:nvSpPr>
        <p:spPr>
          <a:xfrm>
            <a:off x="4422740" y="5345836"/>
            <a:ext cx="3403099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200">
                <a:solidFill>
                  <a:srgbClr val="464646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200">
                <a:solidFill>
                  <a:srgbClr val="464646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200">
                <a:solidFill>
                  <a:srgbClr val="464646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200">
                <a:solidFill>
                  <a:srgbClr val="464646"/>
                </a:solidFill>
              </a:defRPr>
            </a:lvl5pPr>
          </a:lstStyle>
          <a:p>
            <a:pPr lvl="0"/>
            <a:r>
              <a:rPr lang="en-US"/>
              <a:t>Body text</a:t>
            </a:r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FBC49008-25F3-0494-6217-B0BEE5522267}"/>
              </a:ext>
            </a:extLst>
          </p:cNvPr>
          <p:cNvSpPr>
            <a:spLocks noGrp="1"/>
          </p:cNvSpPr>
          <p:nvPr>
            <p:ph idx="28" hasCustomPrompt="1"/>
          </p:nvPr>
        </p:nvSpPr>
        <p:spPr>
          <a:xfrm>
            <a:off x="8331701" y="5345836"/>
            <a:ext cx="3414368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200">
                <a:solidFill>
                  <a:srgbClr val="464646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200">
                <a:solidFill>
                  <a:srgbClr val="464646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200">
                <a:solidFill>
                  <a:srgbClr val="464646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200">
                <a:solidFill>
                  <a:srgbClr val="464646"/>
                </a:solidFill>
              </a:defRPr>
            </a:lvl5pPr>
          </a:lstStyle>
          <a:p>
            <a:pPr lvl="0"/>
            <a:r>
              <a:rPr lang="en-US"/>
              <a:t>Body text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606DD49C-13A5-D82F-8C95-898E4124351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66344" y="4393466"/>
            <a:ext cx="3401568" cy="276999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800" b="1" i="0" cap="all" baseline="0">
                <a:solidFill>
                  <a:schemeClr val="accent1"/>
                </a:solidFill>
                <a:latin typeface="Franklin Gothic Demi" panose="020B0603020102020204" pitchFamily="34" charset="0"/>
              </a:defRPr>
            </a:lvl1pPr>
            <a:lvl2pPr marL="457200" indent="0">
              <a:buNone/>
              <a:defRPr>
                <a:solidFill>
                  <a:schemeClr val="accent4"/>
                </a:solidFill>
              </a:defRPr>
            </a:lvl2pPr>
            <a:lvl3pPr marL="914400" indent="0">
              <a:buNone/>
              <a:defRPr>
                <a:solidFill>
                  <a:schemeClr val="accent4"/>
                </a:solidFill>
              </a:defRPr>
            </a:lvl3pPr>
            <a:lvl4pPr marL="1371600" indent="0">
              <a:buNone/>
              <a:defRPr>
                <a:solidFill>
                  <a:schemeClr val="accent4"/>
                </a:solidFill>
              </a:defRPr>
            </a:lvl4pPr>
            <a:lvl5pPr marL="1828800" indent="0">
              <a:buNone/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Subheading level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23FDA5CC-62CA-1C6E-3160-1CA14D8EB2B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422740" y="4390599"/>
            <a:ext cx="3401568" cy="276999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800" b="1" i="0" cap="all" baseline="0">
                <a:solidFill>
                  <a:schemeClr val="accent1"/>
                </a:solidFill>
                <a:latin typeface="Franklin Gothic Demi" panose="020B0603020102020204" pitchFamily="34" charset="0"/>
              </a:defRPr>
            </a:lvl1pPr>
            <a:lvl2pPr marL="457200" indent="0">
              <a:buNone/>
              <a:defRPr>
                <a:solidFill>
                  <a:schemeClr val="accent4"/>
                </a:solidFill>
              </a:defRPr>
            </a:lvl2pPr>
            <a:lvl3pPr marL="914400" indent="0">
              <a:buNone/>
              <a:defRPr>
                <a:solidFill>
                  <a:schemeClr val="accent4"/>
                </a:solidFill>
              </a:defRPr>
            </a:lvl3pPr>
            <a:lvl4pPr marL="1371600" indent="0">
              <a:buNone/>
              <a:defRPr>
                <a:solidFill>
                  <a:schemeClr val="accent4"/>
                </a:solidFill>
              </a:defRPr>
            </a:lvl4pPr>
            <a:lvl5pPr marL="1828800" indent="0">
              <a:buNone/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Subheading level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8A6DAAC8-3F9B-B42B-0672-A9A2A2F72F9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331701" y="4387732"/>
            <a:ext cx="3401568" cy="276999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800" b="1" i="0" cap="all" baseline="0">
                <a:solidFill>
                  <a:schemeClr val="accent1"/>
                </a:solidFill>
                <a:latin typeface="Franklin Gothic Demi" panose="020B0603020102020204" pitchFamily="34" charset="0"/>
              </a:defRPr>
            </a:lvl1pPr>
            <a:lvl2pPr marL="457200" indent="0">
              <a:buNone/>
              <a:defRPr>
                <a:solidFill>
                  <a:schemeClr val="accent4"/>
                </a:solidFill>
              </a:defRPr>
            </a:lvl2pPr>
            <a:lvl3pPr marL="914400" indent="0">
              <a:buNone/>
              <a:defRPr>
                <a:solidFill>
                  <a:schemeClr val="accent4"/>
                </a:solidFill>
              </a:defRPr>
            </a:lvl3pPr>
            <a:lvl4pPr marL="1371600" indent="0">
              <a:buNone/>
              <a:defRPr>
                <a:solidFill>
                  <a:schemeClr val="accent4"/>
                </a:solidFill>
              </a:defRPr>
            </a:lvl4pPr>
            <a:lvl5pPr marL="1828800" indent="0">
              <a:buNone/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Subheading level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51339FB-0A83-43D6-D452-026A72962D33}"/>
              </a:ext>
            </a:extLst>
          </p:cNvPr>
          <p:cNvSpPr txBox="1"/>
          <p:nvPr userDrawn="1"/>
        </p:nvSpPr>
        <p:spPr>
          <a:xfrm>
            <a:off x="189608" y="6357905"/>
            <a:ext cx="4669471" cy="3651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1273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1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LnTx/>
                <a:uFillTx/>
                <a:latin typeface="Franklin Gothic Book"/>
                <a:ea typeface="+mn-ea"/>
                <a:cs typeface="+mn-cs"/>
                <a:sym typeface="Helvetica Light"/>
              </a:rPr>
              <a:t>Among likely voters 18+
Source: Univision political tracker in collaboration with Media Predict as of June 2024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CC4E37F-2476-132C-D435-1692C5761E48}"/>
              </a:ext>
            </a:extLst>
          </p:cNvPr>
          <p:cNvSpPr/>
          <p:nvPr userDrawn="1"/>
        </p:nvSpPr>
        <p:spPr>
          <a:xfrm>
            <a:off x="11278564" y="6417358"/>
            <a:ext cx="804000" cy="24622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r" defTabSz="41274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57110A-ABD4-3B44-8706-074AB5CC3BE4}" type="slidenum">
              <a:rPr lang="en-US" sz="800" smtClean="0">
                <a:solidFill>
                  <a:schemeClr val="tx2">
                    <a:lumMod val="40000"/>
                    <a:lumOff val="60000"/>
                  </a:schemeClr>
                </a:solidFill>
                <a:latin typeface="Franklin Gothic Book" panose="020B0503020102020204" pitchFamily="34" charset="0"/>
              </a:rPr>
              <a:pPr marL="0" marR="0" lvl="0" indent="0" algn="r" defTabSz="41274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40000"/>
                  <a:lumOff val="60000"/>
                </a:schemeClr>
              </a:solidFill>
              <a:effectLst/>
              <a:uLnTx/>
              <a:uFillTx/>
              <a:latin typeface="Franklin Gothic Book" panose="020B0503020102020204" pitchFamily="34" charset="0"/>
              <a:sym typeface="Helvetica Ligh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61DE4D6-2E10-9E2A-4CFA-E77C9D6578D4}"/>
              </a:ext>
            </a:extLst>
          </p:cNvPr>
          <p:cNvSpPr/>
          <p:nvPr userDrawn="1"/>
        </p:nvSpPr>
        <p:spPr>
          <a:xfrm>
            <a:off x="10699848" y="-1"/>
            <a:ext cx="1494651" cy="29845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NV – A18+ LV</a:t>
            </a:r>
          </a:p>
        </p:txBody>
      </p:sp>
      <p:pic>
        <p:nvPicPr>
          <p:cNvPr id="3" name="Picture 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AA9156CF-E19F-8922-82A8-54BAB68FBDF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2325" y="6423025"/>
            <a:ext cx="1974850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4022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7F872A-6872-1FF2-7224-E8C6740A68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5917" y="3122222"/>
            <a:ext cx="10560166" cy="882293"/>
          </a:xfrm>
        </p:spPr>
        <p:txBody>
          <a:bodyPr wrap="square" lIns="0" tIns="0" rIns="0" bIns="0" anchor="ctr">
            <a:spAutoFit/>
          </a:bodyPr>
          <a:lstStyle>
            <a:lvl1pPr marL="0" indent="0" algn="ctr">
              <a:lnSpc>
                <a:spcPct val="70000"/>
              </a:lnSpc>
              <a:buNone/>
              <a:defRPr sz="8000" b="1" i="0" cap="all" spc="-150" baseline="0">
                <a:solidFill>
                  <a:schemeClr val="bg1"/>
                </a:solidFill>
                <a:latin typeface="Franklin Gothic Demi" panose="020B0603020102020204" pitchFamily="34" charset="0"/>
              </a:defRPr>
            </a:lvl1pPr>
            <a:lvl2pPr marL="457200" indent="0" algn="ctr">
              <a:buNone/>
              <a:defRPr sz="8000" b="1" i="0" cap="all" baseline="0">
                <a:solidFill>
                  <a:schemeClr val="bg1"/>
                </a:solidFill>
                <a:latin typeface="Franklin Gothic Demi" panose="020B0603020102020204" pitchFamily="34" charset="0"/>
              </a:defRPr>
            </a:lvl2pPr>
            <a:lvl3pPr marL="914400" indent="0" algn="ctr">
              <a:buNone/>
              <a:defRPr sz="8000" b="1" i="0" cap="all" baseline="0">
                <a:solidFill>
                  <a:schemeClr val="bg1"/>
                </a:solidFill>
                <a:latin typeface="Franklin Gothic Demi" panose="020B0603020102020204" pitchFamily="34" charset="0"/>
              </a:defRPr>
            </a:lvl3pPr>
            <a:lvl4pPr marL="1371600" indent="0" algn="ctr">
              <a:buNone/>
              <a:defRPr sz="8000" b="1" i="0" cap="all" baseline="0">
                <a:solidFill>
                  <a:schemeClr val="bg1"/>
                </a:solidFill>
                <a:latin typeface="Franklin Gothic Demi" panose="020B0603020102020204" pitchFamily="34" charset="0"/>
              </a:defRPr>
            </a:lvl4pPr>
            <a:lvl5pPr marL="1828800" indent="0" algn="ctr">
              <a:buNone/>
              <a:defRPr sz="8000" b="1" i="0" cap="all" baseline="0">
                <a:solidFill>
                  <a:schemeClr val="bg1"/>
                </a:solidFill>
                <a:latin typeface="Franklin Gothic Demi" panose="020B0603020102020204" pitchFamily="34" charset="0"/>
              </a:defRPr>
            </a:lvl5pPr>
          </a:lstStyle>
          <a:p>
            <a:pPr lvl="0"/>
            <a:endParaRPr lang="en-US" dirty="0"/>
          </a:p>
        </p:txBody>
      </p:sp>
      <p:pic>
        <p:nvPicPr>
          <p:cNvPr id="3" name="Picture 2" descr="A close-up of a black background&#10;&#10;Description automatically generated">
            <a:extLst>
              <a:ext uri="{FF2B5EF4-FFF2-40B4-BE49-F238E27FC236}">
                <a16:creationId xmlns:a16="http://schemas.microsoft.com/office/drawing/2014/main" id="{C12B9487-142C-080C-BD13-D422A209B65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2325" y="6413500"/>
            <a:ext cx="19748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1602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A (ligh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FF49C6DF-CA15-FBE9-7350-C9F2881A32EA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DC904EC1-1640-291B-19BA-1041792EC2CB}"/>
                </a:ext>
              </a:extLst>
            </p:cNvPr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Graphic 1">
              <a:extLst>
                <a:ext uri="{FF2B5EF4-FFF2-40B4-BE49-F238E27FC236}">
                  <a16:creationId xmlns:a16="http://schemas.microsoft.com/office/drawing/2014/main" id="{75C2550F-1D94-B71D-78A5-FAAEBF175E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334000" y="0"/>
              <a:ext cx="6858000" cy="6858000"/>
            </a:xfrm>
            <a:prstGeom prst="rect">
              <a:avLst/>
            </a:prstGeom>
          </p:spPr>
        </p:pic>
        <p:sp>
          <p:nvSpPr>
            <p:cNvPr id="4" name="Text Placeholder 5">
              <a:extLst>
                <a:ext uri="{FF2B5EF4-FFF2-40B4-BE49-F238E27FC236}">
                  <a16:creationId xmlns:a16="http://schemas.microsoft.com/office/drawing/2014/main" id="{E9195347-7BFB-75DD-6DD6-56A762D609D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022250" y="2835419"/>
              <a:ext cx="7533860" cy="1508105"/>
            </a:xfrm>
            <a:prstGeom prst="rect">
              <a:avLst/>
            </a:prstGeom>
            <a:ln>
              <a:noFill/>
            </a:ln>
          </p:spPr>
          <p:txBody>
            <a:bodyPr anchor="ctr">
              <a:spAutoFit/>
            </a:bodyPr>
            <a:lstStyle>
              <a:lvl1pPr marL="0" indent="0" algn="l" defTabSz="326532" rtl="0" eaLnBrk="1" latinLnBrk="0" hangingPunct="1">
                <a:spcBef>
                  <a:spcPct val="20000"/>
                </a:spcBef>
                <a:buFont typeface="Arial"/>
                <a:buNone/>
                <a:defRPr sz="6000" b="1" i="0" kern="1200" spc="-150" baseline="0">
                  <a:solidFill>
                    <a:schemeClr val="bg1"/>
                  </a:solidFill>
                  <a:latin typeface="Franklin Gothic Medium" panose="020B0603020102020204" pitchFamily="34" charset="0"/>
                  <a:ea typeface="+mn-ea"/>
                  <a:cs typeface="+mn-cs"/>
                </a:defRPr>
              </a:lvl1pPr>
              <a:lvl2pPr marL="326532" indent="0" algn="l" defTabSz="326532" rtl="0" eaLnBrk="1" latinLnBrk="0" hangingPunct="1">
                <a:spcBef>
                  <a:spcPct val="20000"/>
                </a:spcBef>
                <a:buFontTx/>
                <a:buNone/>
                <a:defRPr sz="2400" b="0" kern="1200">
                  <a:solidFill>
                    <a:schemeClr val="accent5"/>
                  </a:solidFill>
                  <a:latin typeface="+mn-lt"/>
                  <a:ea typeface="+mn-ea"/>
                  <a:cs typeface="+mn-cs"/>
                </a:defRPr>
              </a:lvl2pPr>
              <a:lvl3pPr marL="816331" indent="-163266" algn="l" defTabSz="326532" rtl="0" eaLnBrk="1" latinLnBrk="0" hangingPunct="1">
                <a:spcBef>
                  <a:spcPct val="20000"/>
                </a:spcBef>
                <a:buClr>
                  <a:schemeClr val="tx1"/>
                </a:buClr>
                <a:buFont typeface="Arial"/>
                <a:buChar char="□"/>
                <a:defRPr sz="23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3pPr>
              <a:lvl4pPr marL="1142863" indent="-163266" algn="l" defTabSz="326532" rtl="0" eaLnBrk="1" latinLnBrk="0" hangingPunct="1">
                <a:spcBef>
                  <a:spcPct val="20000"/>
                </a:spcBef>
                <a:buClr>
                  <a:schemeClr val="tx1"/>
                </a:buClr>
                <a:buFont typeface="Lucida Grande"/>
                <a:buChar char="◇"/>
                <a:defRPr sz="2300" b="1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469395" indent="-163266" algn="l" defTabSz="326532" rtl="0" eaLnBrk="1" latinLnBrk="0" hangingPunct="1">
                <a:spcBef>
                  <a:spcPct val="20000"/>
                </a:spcBef>
                <a:buClr>
                  <a:schemeClr val="tx1"/>
                </a:buClr>
                <a:buFont typeface="Lucida Grande"/>
                <a:buChar char="-"/>
                <a:defRPr sz="2300" b="1" kern="1200">
                  <a:solidFill>
                    <a:schemeClr val="accent4"/>
                  </a:solidFill>
                  <a:latin typeface="+mn-lt"/>
                  <a:ea typeface="+mn-ea"/>
                  <a:cs typeface="+mn-cs"/>
                </a:defRPr>
              </a:lvl5pPr>
              <a:lvl6pPr marL="1795927" indent="-163266" algn="l" defTabSz="326532" rtl="0" eaLnBrk="1" latinLnBrk="0" hangingPunct="1">
                <a:spcBef>
                  <a:spcPct val="20000"/>
                </a:spcBef>
                <a:buFont typeface="Arial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22460" indent="-163266" algn="l" defTabSz="326532" rtl="0" eaLnBrk="1" latinLnBrk="0" hangingPunct="1">
                <a:spcBef>
                  <a:spcPct val="20000"/>
                </a:spcBef>
                <a:buFont typeface="Arial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48992" indent="-163266" algn="l" defTabSz="326532" rtl="0" eaLnBrk="1" latinLnBrk="0" hangingPunct="1">
                <a:spcBef>
                  <a:spcPct val="20000"/>
                </a:spcBef>
                <a:buFont typeface="Arial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75524" indent="-163266" algn="l" defTabSz="326532" rtl="0" eaLnBrk="1" latinLnBrk="0" hangingPunct="1">
                <a:spcBef>
                  <a:spcPct val="20000"/>
                </a:spcBef>
                <a:buFont typeface="Arial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326532" rtl="0" eaLnBrk="1" fontAlgn="auto" latinLnBrk="0" hangingPunct="1">
                <a:lnSpc>
                  <a:spcPct val="8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lang="en-US" sz="11500">
                  <a:solidFill>
                    <a:schemeClr val="tx1"/>
                  </a:solidFill>
                  <a:latin typeface="+mj-lt"/>
                </a:rPr>
                <a:t>Gracias</a:t>
              </a:r>
              <a:endParaRPr kumimoji="0" lang="en-US" sz="11500" u="none" strike="noStrike" kern="1200" cap="none" spc="-15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endParaRPr>
            </a:p>
          </p:txBody>
        </p:sp>
      </p:grpSp>
      <p:pic>
        <p:nvPicPr>
          <p:cNvPr id="7" name="Picture 8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C89D90C1-11E6-29B7-D159-585028130B4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650" y="5707063"/>
            <a:ext cx="2305050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6797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3">
            <a:extLst>
              <a:ext uri="{FF2B5EF4-FFF2-40B4-BE49-F238E27FC236}">
                <a16:creationId xmlns:a16="http://schemas.microsoft.com/office/drawing/2014/main" id="{5F92E5CE-86D8-42E7-BBC6-5EBB0A680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11277600" cy="535531"/>
          </a:xfrm>
          <a:prstGeom prst="rect">
            <a:avLst/>
          </a:prstGeom>
        </p:spPr>
        <p:txBody>
          <a:bodyPr vert="horz" wrap="square" lIns="0" tIns="45720" rIns="91440" bIns="4572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B3B6B9A-873C-088F-C363-CB1C9341D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199" y="1573075"/>
            <a:ext cx="11277599" cy="1128514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90558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8" r:id="rId2"/>
    <p:sldLayoutId id="2147483751" r:id="rId3"/>
    <p:sldLayoutId id="2147483752" r:id="rId4"/>
    <p:sldLayoutId id="2147483749" r:id="rId5"/>
    <p:sldLayoutId id="2147483750" r:id="rId6"/>
    <p:sldLayoutId id="2147483715" r:id="rId7"/>
    <p:sldLayoutId id="2147483724" r:id="rId8"/>
    <p:sldLayoutId id="2147483748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b="1" i="0" kern="1200" spc="-150">
          <a:solidFill>
            <a:schemeClr val="tx1"/>
          </a:solidFill>
          <a:latin typeface="Franklin Gothic Medium" panose="020B06030201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400"/>
        </a:spcBef>
        <a:buFont typeface="Arial" panose="020B0604020202020204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1pPr>
      <a:lvl2pPr marL="187325" indent="-187325" algn="l" defTabSz="914400" rtl="0" eaLnBrk="1" latinLnBrk="0" hangingPunct="1">
        <a:lnSpc>
          <a:spcPct val="100000"/>
        </a:lnSpc>
        <a:spcBef>
          <a:spcPts val="400"/>
        </a:spcBef>
        <a:buFont typeface="Arial" panose="020B0604020202020204" pitchFamily="34" charset="0"/>
        <a:buChar char="•"/>
        <a:tabLst/>
        <a:defRPr sz="1400" kern="1200">
          <a:solidFill>
            <a:schemeClr val="tx2"/>
          </a:solidFill>
          <a:latin typeface="+mn-lt"/>
          <a:ea typeface="+mn-ea"/>
          <a:cs typeface="+mn-cs"/>
        </a:defRPr>
      </a:lvl2pPr>
      <a:lvl3pPr marL="403225" indent="-163513" algn="l" defTabSz="914400" rtl="0" eaLnBrk="1" latinLnBrk="0" hangingPunct="1">
        <a:lnSpc>
          <a:spcPct val="100000"/>
        </a:lnSpc>
        <a:spcBef>
          <a:spcPts val="400"/>
        </a:spcBef>
        <a:buFont typeface="Courier New" panose="02070309020205020404" pitchFamily="49" charset="0"/>
        <a:buChar char="o"/>
        <a:tabLst/>
        <a:defRPr sz="1200" kern="1200">
          <a:solidFill>
            <a:schemeClr val="tx2"/>
          </a:solidFill>
          <a:latin typeface="+mn-lt"/>
          <a:ea typeface="+mn-ea"/>
          <a:cs typeface="+mn-cs"/>
        </a:defRPr>
      </a:lvl3pPr>
      <a:lvl4pPr marL="574675" indent="-137160" algn="l" defTabSz="914400" rtl="0" eaLnBrk="1" latinLnBrk="0" hangingPunct="1">
        <a:lnSpc>
          <a:spcPct val="100000"/>
        </a:lnSpc>
        <a:spcBef>
          <a:spcPts val="400"/>
        </a:spcBef>
        <a:buFont typeface="System Font Regular"/>
        <a:buChar char="⎻"/>
        <a:tabLst/>
        <a:defRPr lang="en-US" sz="1000" kern="1200" dirty="0">
          <a:solidFill>
            <a:schemeClr val="tx2"/>
          </a:solidFill>
          <a:latin typeface="+mn-lt"/>
          <a:ea typeface="+mn-ea"/>
          <a:cs typeface="+mn-cs"/>
        </a:defRPr>
      </a:lvl4pPr>
      <a:lvl5pPr marL="685800" indent="-103188" algn="l" defTabSz="914400" rtl="0" eaLnBrk="1" latinLnBrk="0" hangingPunct="1">
        <a:lnSpc>
          <a:spcPct val="100000"/>
        </a:lnSpc>
        <a:spcBef>
          <a:spcPts val="400"/>
        </a:spcBef>
        <a:buFont typeface="Arial" panose="020B0604020202020204" pitchFamily="34" charset="0"/>
        <a:buChar char="•"/>
        <a:tabLst/>
        <a:defRPr sz="1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288" userDrawn="1">
          <p15:clr>
            <a:srgbClr val="F26B43"/>
          </p15:clr>
        </p15:guide>
        <p15:guide id="4" pos="7392" userDrawn="1">
          <p15:clr>
            <a:srgbClr val="F26B43"/>
          </p15:clr>
        </p15:guide>
        <p15:guide id="5" orient="horz" pos="288" userDrawn="1">
          <p15:clr>
            <a:srgbClr val="F26B43"/>
          </p15:clr>
        </p15:guide>
        <p15:guide id="6" orient="horz" pos="403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3">
            <a:extLst>
              <a:ext uri="{FF2B5EF4-FFF2-40B4-BE49-F238E27FC236}">
                <a16:creationId xmlns:a16="http://schemas.microsoft.com/office/drawing/2014/main" id="{5F92E5CE-86D8-42E7-BBC6-5EBB0A680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11277600" cy="535531"/>
          </a:xfrm>
          <a:prstGeom prst="rect">
            <a:avLst/>
          </a:prstGeom>
        </p:spPr>
        <p:txBody>
          <a:bodyPr vert="horz" wrap="square" lIns="0" tIns="45720" rIns="91440" bIns="4572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B3B6B9A-873C-088F-C363-CB1C9341D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199" y="1573075"/>
            <a:ext cx="11277599" cy="1128514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55699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b="1" i="0" kern="1200" spc="-150">
          <a:solidFill>
            <a:schemeClr val="tx1"/>
          </a:solidFill>
          <a:latin typeface="Franklin Gothic Medium" panose="020B06030201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400"/>
        </a:spcBef>
        <a:buFont typeface="Arial" panose="020B0604020202020204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1pPr>
      <a:lvl2pPr marL="187325" indent="-187325" algn="l" defTabSz="914400" rtl="0" eaLnBrk="1" latinLnBrk="0" hangingPunct="1">
        <a:lnSpc>
          <a:spcPct val="100000"/>
        </a:lnSpc>
        <a:spcBef>
          <a:spcPts val="400"/>
        </a:spcBef>
        <a:buFont typeface="Arial" panose="020B0604020202020204" pitchFamily="34" charset="0"/>
        <a:buChar char="•"/>
        <a:tabLst/>
        <a:defRPr sz="1400" kern="1200">
          <a:solidFill>
            <a:schemeClr val="tx2"/>
          </a:solidFill>
          <a:latin typeface="+mn-lt"/>
          <a:ea typeface="+mn-ea"/>
          <a:cs typeface="+mn-cs"/>
        </a:defRPr>
      </a:lvl2pPr>
      <a:lvl3pPr marL="403225" indent="-163513" algn="l" defTabSz="914400" rtl="0" eaLnBrk="1" latinLnBrk="0" hangingPunct="1">
        <a:lnSpc>
          <a:spcPct val="100000"/>
        </a:lnSpc>
        <a:spcBef>
          <a:spcPts val="400"/>
        </a:spcBef>
        <a:buFont typeface="Courier New" panose="02070309020205020404" pitchFamily="49" charset="0"/>
        <a:buChar char="o"/>
        <a:tabLst/>
        <a:defRPr sz="1200" kern="1200">
          <a:solidFill>
            <a:schemeClr val="tx2"/>
          </a:solidFill>
          <a:latin typeface="+mn-lt"/>
          <a:ea typeface="+mn-ea"/>
          <a:cs typeface="+mn-cs"/>
        </a:defRPr>
      </a:lvl3pPr>
      <a:lvl4pPr marL="574675" indent="-137160" algn="l" defTabSz="914400" rtl="0" eaLnBrk="1" latinLnBrk="0" hangingPunct="1">
        <a:lnSpc>
          <a:spcPct val="100000"/>
        </a:lnSpc>
        <a:spcBef>
          <a:spcPts val="400"/>
        </a:spcBef>
        <a:buFont typeface="System Font Regular"/>
        <a:buChar char="⎻"/>
        <a:tabLst/>
        <a:defRPr lang="en-US" sz="1000" kern="1200" dirty="0">
          <a:solidFill>
            <a:schemeClr val="tx2"/>
          </a:solidFill>
          <a:latin typeface="+mn-lt"/>
          <a:ea typeface="+mn-ea"/>
          <a:cs typeface="+mn-cs"/>
        </a:defRPr>
      </a:lvl4pPr>
      <a:lvl5pPr marL="685800" indent="-103188" algn="l" defTabSz="914400" rtl="0" eaLnBrk="1" latinLnBrk="0" hangingPunct="1">
        <a:lnSpc>
          <a:spcPct val="100000"/>
        </a:lnSpc>
        <a:spcBef>
          <a:spcPts val="400"/>
        </a:spcBef>
        <a:buFont typeface="Arial" panose="020B0604020202020204" pitchFamily="34" charset="0"/>
        <a:buChar char="•"/>
        <a:tabLst/>
        <a:defRPr sz="1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288">
          <p15:clr>
            <a:srgbClr val="F26B43"/>
          </p15:clr>
        </p15:guide>
        <p15:guide id="4" pos="7392">
          <p15:clr>
            <a:srgbClr val="F26B43"/>
          </p15:clr>
        </p15:guide>
        <p15:guide id="5" orient="horz" pos="288">
          <p15:clr>
            <a:srgbClr val="F26B43"/>
          </p15:clr>
        </p15:guide>
        <p15:guide id="6" orient="horz" pos="403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5EC5D3-A4D0-B424-69A6-77F76B423FF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Nevada</a:t>
            </a:r>
          </a:p>
        </p:txBody>
      </p:sp>
    </p:spTree>
    <p:extLst>
      <p:ext uri="{BB962C8B-B14F-4D97-AF65-F5344CB8AC3E}">
        <p14:creationId xmlns:p14="http://schemas.microsoft.com/office/powerpoint/2010/main" val="3054604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CBF4A55-1156-556D-8360-1C8F8B359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1107996"/>
          </a:xfrm>
        </p:spPr>
        <p:txBody>
          <a:bodyPr/>
          <a:lstStyle/>
          <a:p>
            <a:r>
              <a:rPr lang="en-US" dirty="0"/>
              <a:t>34</a:t>
            </a:r>
            <a:r>
              <a:rPr lang="en-US" b="0" dirty="0"/>
              <a:t>% of Hispanics Not Completely Certain About Their Vote for President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854E8F-41F1-7092-D96A-BCEEEEFFB3C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1645920"/>
            <a:ext cx="10069513" cy="184666"/>
          </a:xfrm>
        </p:spPr>
        <p:txBody>
          <a:bodyPr/>
          <a:lstStyle/>
          <a:p>
            <a:r>
              <a:rPr lang="en-US" dirty="0"/>
              <a:t>How certain are you that this is the right choice of candidate for you?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6B0ACF-D66C-C020-2ACF-D3E5007AF26F}"/>
              </a:ext>
            </a:extLst>
          </p:cNvPr>
          <p:cNvSpPr txBox="1"/>
          <p:nvPr/>
        </p:nvSpPr>
        <p:spPr>
          <a:xfrm>
            <a:off x="3836276" y="1991783"/>
            <a:ext cx="4519448" cy="74351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Presidential Vote Certainty</a:t>
            </a:r>
          </a:p>
        </p:txBody>
      </p:sp>
      <p:graphicFrame>
        <p:nvGraphicFramePr>
          <p:cNvPr id="6" name="Chart 3">
            <a:extLst>
              <a:ext uri="{FF2B5EF4-FFF2-40B4-BE49-F238E27FC236}">
                <a16:creationId xmlns:a16="http://schemas.microsoft.com/office/drawing/2014/main" id="{BA9C9320-C8A7-2166-BD9F-3A86125677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89084867"/>
              </p:ext>
            </p:extLst>
          </p:nvPr>
        </p:nvGraphicFramePr>
        <p:xfrm>
          <a:off x="2032000" y="2209800"/>
          <a:ext cx="8128000" cy="3928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58658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2C551BF6-1800-311F-B769-2DE38972C3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4777710"/>
              </p:ext>
            </p:extLst>
          </p:nvPr>
        </p:nvGraphicFramePr>
        <p:xfrm>
          <a:off x="2032000" y="2336951"/>
          <a:ext cx="8128000" cy="3602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36D37BA3-6946-D348-24D9-02FEE69739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1384995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3600" b="0" dirty="0"/>
              <a:t>Matchup: Biden vs Trump vs Kennedy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- </a:t>
            </a:r>
            <a:r>
              <a:rPr lang="en-US" sz="1800" b="0" dirty="0"/>
              <a:t>JOE BIDEN LEADS AMONG HISPANICS, HIGHER THAN NON-HISPANICS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- KENNEDY PERFORMS LOWER AMONG HISPANICS THAN NON-HISPANICS</a:t>
            </a:r>
            <a:br>
              <a:rPr lang="en-US" sz="1800" b="0" dirty="0"/>
            </a:br>
            <a:r>
              <a:rPr lang="en-US" sz="1800" b="0" dirty="0"/>
              <a:t>- 3</a:t>
            </a:r>
            <a:r>
              <a:rPr lang="en-US" sz="1800" dirty="0"/>
              <a:t>4</a:t>
            </a:r>
            <a:r>
              <a:rPr lang="en-US" sz="1800" b="0" dirty="0"/>
              <a:t>% OF HISPANICS UP FOR GRABS (29% NOT DEFINITE, 5% UNSURE)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D931D34D-3C9E-EDCA-F129-3B28C9C8A8D0}"/>
              </a:ext>
            </a:extLst>
          </p:cNvPr>
          <p:cNvSpPr txBox="1">
            <a:spLocks/>
          </p:cNvSpPr>
          <p:nvPr/>
        </p:nvSpPr>
        <p:spPr>
          <a:xfrm>
            <a:off x="457199" y="1872423"/>
            <a:ext cx="10972800" cy="369332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Franklin Gothic Medium" panose="020B06030201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7325" indent="-187325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tabLst/>
              <a:defRPr sz="3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03225" indent="-163513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Courier New" panose="02070309020205020404" pitchFamily="49" charset="0"/>
              <a:buChar char="o"/>
              <a:tabLst/>
              <a:defRPr sz="3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74675" indent="-13716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System Font Regular"/>
              <a:buChar char="⎻"/>
              <a:tabLst/>
              <a:defRPr lang="en-US" sz="3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685800" indent="-103188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tabLst/>
              <a:defRPr sz="3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/>
              <a:t>If the election for President were being held today, and the candidates were Joe Biden (D), Robert F. Kennedy, Jr (I), and Donald Trump (R) for whom would you vote?</a:t>
            </a:r>
          </a:p>
        </p:txBody>
      </p:sp>
    </p:spTree>
    <p:extLst>
      <p:ext uri="{BB962C8B-B14F-4D97-AF65-F5344CB8AC3E}">
        <p14:creationId xmlns:p14="http://schemas.microsoft.com/office/powerpoint/2010/main" val="3785687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F6F3EC27-8147-4BC0-C177-A3BBCED760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56765542"/>
              </p:ext>
            </p:extLst>
          </p:nvPr>
        </p:nvGraphicFramePr>
        <p:xfrm>
          <a:off x="3240841" y="2532407"/>
          <a:ext cx="5649423" cy="35758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52FC4F5-2BB6-4F4D-E2C0-58D598489C5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553998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b="0" dirty="0"/>
              <a:t>Willingness to Vote for Candidates in General Election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62BBBE-666E-AC96-3139-4515929FF59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1645920"/>
            <a:ext cx="10069513" cy="184666"/>
          </a:xfrm>
        </p:spPr>
        <p:txBody>
          <a:bodyPr/>
          <a:lstStyle/>
          <a:p>
            <a:r>
              <a:rPr lang="en-US" dirty="0"/>
              <a:t>For the candidates listed below, please indicate how willing or unwilling you would be to vote for them in the general election.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1E7135-6030-8A96-0ED1-E87599E77961}"/>
              </a:ext>
            </a:extLst>
          </p:cNvPr>
          <p:cNvSpPr txBox="1"/>
          <p:nvPr/>
        </p:nvSpPr>
        <p:spPr>
          <a:xfrm>
            <a:off x="3836276" y="1765417"/>
            <a:ext cx="4519448" cy="52550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Candidate Vote Willingness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259011-76BE-3E35-5986-CAFDAE6A8383}"/>
              </a:ext>
            </a:extLst>
          </p:cNvPr>
          <p:cNvSpPr txBox="1"/>
          <p:nvPr/>
        </p:nvSpPr>
        <p:spPr>
          <a:xfrm>
            <a:off x="3836276" y="1765417"/>
            <a:ext cx="4519448" cy="52550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Candidate Vote Willingness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C3E3BE9-D43D-BD2F-9877-2FFC4D7BCC61}"/>
              </a:ext>
            </a:extLst>
          </p:cNvPr>
          <p:cNvCxnSpPr>
            <a:cxnSpLocks/>
          </p:cNvCxnSpPr>
          <p:nvPr/>
        </p:nvCxnSpPr>
        <p:spPr>
          <a:xfrm flipV="1">
            <a:off x="6095994" y="2479242"/>
            <a:ext cx="0" cy="297083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D7512017-6A3C-2B64-0459-3083356275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28410515"/>
              </p:ext>
            </p:extLst>
          </p:nvPr>
        </p:nvGraphicFramePr>
        <p:xfrm>
          <a:off x="446571" y="2115685"/>
          <a:ext cx="5649423" cy="35758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5755BC4E-4C1E-4F64-A4C6-4E4EDD550C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3177834"/>
              </p:ext>
            </p:extLst>
          </p:nvPr>
        </p:nvGraphicFramePr>
        <p:xfrm>
          <a:off x="6095994" y="2114205"/>
          <a:ext cx="5649423" cy="35758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56564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D1C8537-830D-757D-7C27-F7DB90F1F3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553998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Medium" panose="020B0603020102020204"/>
                <a:ea typeface="+mn-ea"/>
                <a:cs typeface="+mn-cs"/>
              </a:rPr>
              <a:t>Trump Felony Conviction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Medium" panose="020B0603020102020204"/>
              <a:ea typeface="+mn-ea"/>
              <a:cs typeface="+mn-c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82F38A-AEDF-901F-F02F-5FE3C02CC62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199" y="1067852"/>
            <a:ext cx="10972800" cy="184666"/>
          </a:xfrm>
        </p:spPr>
        <p:txBody>
          <a:bodyPr/>
          <a:lstStyle/>
          <a:p>
            <a:r>
              <a:rPr lang="en-US" dirty="0"/>
              <a:t>Thinking again about the upcoming election will Donald Trump's felony convictions in New York affect how you vote?</a:t>
            </a:r>
          </a:p>
        </p:txBody>
      </p:sp>
      <p:graphicFrame>
        <p:nvGraphicFramePr>
          <p:cNvPr id="5" name="Chart 3">
            <a:extLst>
              <a:ext uri="{FF2B5EF4-FFF2-40B4-BE49-F238E27FC236}">
                <a16:creationId xmlns:a16="http://schemas.microsoft.com/office/drawing/2014/main" id="{9AB8F9B7-BA35-20DA-A71A-313F6DB4F40E}"/>
              </a:ext>
            </a:extLst>
          </p:cNvPr>
          <p:cNvGraphicFramePr/>
          <p:nvPr/>
        </p:nvGraphicFramePr>
        <p:xfrm>
          <a:off x="1470152" y="1467923"/>
          <a:ext cx="9251696" cy="32579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80FB050C-7F80-9CAC-AEF9-9227F5F78E10}"/>
              </a:ext>
            </a:extLst>
          </p:cNvPr>
          <p:cNvSpPr txBox="1"/>
          <p:nvPr/>
        </p:nvSpPr>
        <p:spPr>
          <a:xfrm>
            <a:off x="3836276" y="1209875"/>
            <a:ext cx="4519448" cy="52550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Trump Felony Conviction Impact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9FB8EE8-4119-BB02-4975-03BAAA7EC757}"/>
              </a:ext>
            </a:extLst>
          </p:cNvPr>
          <p:cNvGraphicFramePr>
            <a:graphicFrameLocks noGrp="1"/>
          </p:cNvGraphicFramePr>
          <p:nvPr/>
        </p:nvGraphicFramePr>
        <p:xfrm>
          <a:off x="609599" y="4737326"/>
          <a:ext cx="10972802" cy="1429314"/>
        </p:xfrm>
        <a:graphic>
          <a:graphicData uri="http://schemas.openxmlformats.org/drawingml/2006/table">
            <a:tbl>
              <a:tblPr firstRow="1" bandRow="1"/>
              <a:tblGrid>
                <a:gridCol w="7156174">
                  <a:extLst>
                    <a:ext uri="{9D8B030D-6E8A-4147-A177-3AD203B41FA5}">
                      <a16:colId xmlns:a16="http://schemas.microsoft.com/office/drawing/2014/main" val="2075066661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1276871743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2350550287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2129509578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1275862371"/>
                    </a:ext>
                  </a:extLst>
                </a:gridCol>
              </a:tblGrid>
              <a:tr h="3951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l"/>
                      <a:r>
                        <a:rPr lang="en-US" sz="1000" b="0" noProof="0" dirty="0">
                          <a:solidFill>
                            <a:schemeClr val="bg1"/>
                          </a:solidFill>
                          <a:latin typeface="+mn-lt"/>
                        </a:rPr>
                        <a:t>How much do you agree or disagree with the following statements? [</a:t>
                      </a:r>
                      <a:r>
                        <a:rPr lang="en-US" sz="1000" b="0" i="1" noProof="0" dirty="0">
                          <a:solidFill>
                            <a:schemeClr val="bg1"/>
                          </a:solidFill>
                          <a:latin typeface="+mn-lt"/>
                        </a:rPr>
                        <a:t>Trump Conviction</a:t>
                      </a:r>
                      <a:r>
                        <a:rPr lang="en-US" sz="1000" b="0" noProof="0" dirty="0">
                          <a:solidFill>
                            <a:schemeClr val="bg1"/>
                          </a:solidFill>
                          <a:latin typeface="+mn-lt"/>
                        </a:rPr>
                        <a:t>]</a:t>
                      </a:r>
                      <a:endParaRPr lang="en-US" sz="1000" b="0" i="1" noProof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noProof="0">
                          <a:solidFill>
                            <a:schemeClr val="bg1"/>
                          </a:solidFill>
                          <a:latin typeface="+mn-lt"/>
                        </a:rPr>
                        <a:t>Hispanic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+mj-lt"/>
                        </a:rPr>
                        <a:t>Non-Hispanic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noProof="0" dirty="0">
                          <a:solidFill>
                            <a:schemeClr val="bg1"/>
                          </a:solidFill>
                          <a:latin typeface="+mn-lt"/>
                        </a:rPr>
                        <a:t>Non-Hispanic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solidFill>
                        <a:srgbClr val="000000"/>
                      </a:solidFill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+mj-lt"/>
                        </a:rPr>
                        <a:t>Non-Hispanic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925960"/>
                  </a:ext>
                </a:extLst>
              </a:tr>
              <a:tr h="2329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r"/>
                      <a:endParaRPr lang="en-US" sz="1000" b="0" noProof="0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 noProof="0" dirty="0">
                          <a:solidFill>
                            <a:srgbClr val="EA5101"/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 noProof="0" dirty="0">
                          <a:solidFill>
                            <a:srgbClr val="EA5101"/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1500048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The jury decision to convict Donald Trump of multiple felonies in New York was correct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5735486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The recent felony trial of Donald Trump in New York was conducted fairly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74178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9298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31D4535-D7E5-398C-B9F5-817FA647B3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110799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b="0" dirty="0"/>
              <a:t>House of Representatives Vote</a:t>
            </a:r>
            <a:br>
              <a:rPr lang="en-US" b="0" dirty="0"/>
            </a:br>
            <a:r>
              <a:rPr lang="en-US" sz="1800" b="0" dirty="0"/>
              <a:t>- DEMOCRATS FAVORED BY HISPANICS, HIGHER THAN NON-HISPANICS</a:t>
            </a:r>
            <a:br>
              <a:rPr lang="en-US" sz="1800" b="0" dirty="0"/>
            </a:br>
            <a:r>
              <a:rPr lang="en-US" sz="1800" b="0" dirty="0"/>
              <a:t>- 40% OF HISPANICS UP FOR GRABS (33% NOT DEFINITE, 7% UNSURE)</a:t>
            </a:r>
            <a:endParaRPr lang="en-US" b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1962BF-B3B6-4691-1678-2A3E8E21BCB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1645920"/>
            <a:ext cx="10069513" cy="184666"/>
          </a:xfrm>
        </p:spPr>
        <p:txBody>
          <a:bodyPr/>
          <a:lstStyle/>
          <a:p>
            <a:r>
              <a:rPr lang="en-US" dirty="0"/>
              <a:t>If the election for the United States House of Representatives were held today, which party’s candidate would you vote for?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3086B17-1177-DEE2-056C-A3D638944C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85750118"/>
              </p:ext>
            </p:extLst>
          </p:nvPr>
        </p:nvGraphicFramePr>
        <p:xfrm>
          <a:off x="2032000" y="2185200"/>
          <a:ext cx="8128000" cy="3602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81693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2C551BF6-1800-311F-B769-2DE38972C3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55429547"/>
              </p:ext>
            </p:extLst>
          </p:nvPr>
        </p:nvGraphicFramePr>
        <p:xfrm>
          <a:off x="2032000" y="2336952"/>
          <a:ext cx="8128000" cy="3602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36D37BA3-6946-D348-24D9-02FEE69739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110799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3600" b="0" dirty="0"/>
              <a:t>Matchup: Rosen vs Brown</a:t>
            </a:r>
          </a:p>
          <a:p>
            <a:pPr>
              <a:spcBef>
                <a:spcPts val="0"/>
              </a:spcBef>
            </a:pPr>
            <a:r>
              <a:rPr lang="en-US" sz="1800" b="0" dirty="0"/>
              <a:t>- JACKY ROSEN LEADS AMONG HISPANICS, LOWER THAN NON-HISPANICS</a:t>
            </a:r>
            <a:br>
              <a:rPr lang="en-US" sz="1800" b="0" dirty="0"/>
            </a:br>
            <a:r>
              <a:rPr lang="en-US" sz="1800" b="0" dirty="0"/>
              <a:t>- </a:t>
            </a:r>
            <a:r>
              <a:rPr lang="en-US" sz="1800" dirty="0"/>
              <a:t>49</a:t>
            </a:r>
            <a:r>
              <a:rPr lang="en-US" sz="1800" b="0" dirty="0"/>
              <a:t>% OF HISPANICS UP FOR GRABS (37% NOT DEFINITE, 12% UNSURE)</a:t>
            </a:r>
            <a:endParaRPr lang="en-US" sz="1050" b="0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D931D34D-3C9E-EDCA-F129-3B28C9C8A8D0}"/>
              </a:ext>
            </a:extLst>
          </p:cNvPr>
          <p:cNvSpPr txBox="1">
            <a:spLocks/>
          </p:cNvSpPr>
          <p:nvPr/>
        </p:nvSpPr>
        <p:spPr>
          <a:xfrm>
            <a:off x="457199" y="1645920"/>
            <a:ext cx="10972800" cy="369332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Franklin Gothic Medium" panose="020B06030201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7325" indent="-187325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tabLst/>
              <a:defRPr sz="3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03225" indent="-163513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Courier New" panose="02070309020205020404" pitchFamily="49" charset="0"/>
              <a:buChar char="o"/>
              <a:tabLst/>
              <a:defRPr sz="3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74675" indent="-13716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System Font Regular"/>
              <a:buChar char="⎻"/>
              <a:tabLst/>
              <a:defRPr lang="en-US" sz="3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685800" indent="-103188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tabLst/>
              <a:defRPr sz="3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/>
              <a:t>If the 2024 election for United States Senator from Nevada were being held today, and the candidates were Jacky Rosen (Democrat) &amp; Sam Brown (Republican), for whom would you vote?</a:t>
            </a:r>
          </a:p>
        </p:txBody>
      </p:sp>
    </p:spTree>
    <p:extLst>
      <p:ext uri="{BB962C8B-B14F-4D97-AF65-F5344CB8AC3E}">
        <p14:creationId xmlns:p14="http://schemas.microsoft.com/office/powerpoint/2010/main" val="3768242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52A84C9-A0BB-4C22-A028-1AB4F3636F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298450"/>
            <a:ext cx="10972800" cy="110799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3600" b="0" dirty="0"/>
              <a:t>Candidate Support Among Hispanics</a:t>
            </a:r>
          </a:p>
          <a:p>
            <a:r>
              <a:rPr lang="en-US" sz="1800" b="0" dirty="0"/>
              <a:t>- BROWN’S STRONGEST SUPPORT AMONG UNION HOUSEHOLDS</a:t>
            </a:r>
          </a:p>
          <a:p>
            <a:pPr>
              <a:spcBef>
                <a:spcPts val="0"/>
              </a:spcBef>
            </a:pPr>
            <a:r>
              <a:rPr lang="en-US" sz="1800" b="0" dirty="0"/>
              <a:t>- ROSEN’S STRONGEST SUPPORT AMONG WOMEN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3DB282-DF26-3F22-D349-B44CD1708D9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1645920"/>
            <a:ext cx="10972800" cy="369332"/>
          </a:xfrm>
        </p:spPr>
        <p:txBody>
          <a:bodyPr/>
          <a:lstStyle/>
          <a:p>
            <a:r>
              <a:rPr lang="en-US" i="1" dirty="0"/>
              <a:t>If the 2024 election for United States Senator from Nevada were being held today, and the candidates were Jacky Rosen (Democrat) &amp; Sam Brown (Republican), for whom would you vote?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ED525D08-6E05-EAF0-A124-6BF1345566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04365078"/>
              </p:ext>
            </p:extLst>
          </p:nvPr>
        </p:nvGraphicFramePr>
        <p:xfrm>
          <a:off x="307972" y="2204816"/>
          <a:ext cx="11576055" cy="32751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95A0347-5557-6808-3BF3-0F44306C42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8442704"/>
              </p:ext>
            </p:extLst>
          </p:nvPr>
        </p:nvGraphicFramePr>
        <p:xfrm>
          <a:off x="549798" y="5375761"/>
          <a:ext cx="9692644" cy="45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45588">
                  <a:extLst>
                    <a:ext uri="{9D8B030D-6E8A-4147-A177-3AD203B41FA5}">
                      <a16:colId xmlns:a16="http://schemas.microsoft.com/office/drawing/2014/main" val="3608208759"/>
                    </a:ext>
                  </a:extLst>
                </a:gridCol>
                <a:gridCol w="745588">
                  <a:extLst>
                    <a:ext uri="{9D8B030D-6E8A-4147-A177-3AD203B41FA5}">
                      <a16:colId xmlns:a16="http://schemas.microsoft.com/office/drawing/2014/main" val="3257885853"/>
                    </a:ext>
                  </a:extLst>
                </a:gridCol>
                <a:gridCol w="745588">
                  <a:extLst>
                    <a:ext uri="{9D8B030D-6E8A-4147-A177-3AD203B41FA5}">
                      <a16:colId xmlns:a16="http://schemas.microsoft.com/office/drawing/2014/main" val="2171019335"/>
                    </a:ext>
                  </a:extLst>
                </a:gridCol>
                <a:gridCol w="745588">
                  <a:extLst>
                    <a:ext uri="{9D8B030D-6E8A-4147-A177-3AD203B41FA5}">
                      <a16:colId xmlns:a16="http://schemas.microsoft.com/office/drawing/2014/main" val="3546907834"/>
                    </a:ext>
                  </a:extLst>
                </a:gridCol>
                <a:gridCol w="745588">
                  <a:extLst>
                    <a:ext uri="{9D8B030D-6E8A-4147-A177-3AD203B41FA5}">
                      <a16:colId xmlns:a16="http://schemas.microsoft.com/office/drawing/2014/main" val="998892033"/>
                    </a:ext>
                  </a:extLst>
                </a:gridCol>
                <a:gridCol w="745588">
                  <a:extLst>
                    <a:ext uri="{9D8B030D-6E8A-4147-A177-3AD203B41FA5}">
                      <a16:colId xmlns:a16="http://schemas.microsoft.com/office/drawing/2014/main" val="3311128755"/>
                    </a:ext>
                  </a:extLst>
                </a:gridCol>
                <a:gridCol w="745588">
                  <a:extLst>
                    <a:ext uri="{9D8B030D-6E8A-4147-A177-3AD203B41FA5}">
                      <a16:colId xmlns:a16="http://schemas.microsoft.com/office/drawing/2014/main" val="368388565"/>
                    </a:ext>
                  </a:extLst>
                </a:gridCol>
                <a:gridCol w="745588">
                  <a:extLst>
                    <a:ext uri="{9D8B030D-6E8A-4147-A177-3AD203B41FA5}">
                      <a16:colId xmlns:a16="http://schemas.microsoft.com/office/drawing/2014/main" val="3557390802"/>
                    </a:ext>
                  </a:extLst>
                </a:gridCol>
                <a:gridCol w="745588">
                  <a:extLst>
                    <a:ext uri="{9D8B030D-6E8A-4147-A177-3AD203B41FA5}">
                      <a16:colId xmlns:a16="http://schemas.microsoft.com/office/drawing/2014/main" val="4270920552"/>
                    </a:ext>
                  </a:extLst>
                </a:gridCol>
                <a:gridCol w="745588">
                  <a:extLst>
                    <a:ext uri="{9D8B030D-6E8A-4147-A177-3AD203B41FA5}">
                      <a16:colId xmlns:a16="http://schemas.microsoft.com/office/drawing/2014/main" val="1261209755"/>
                    </a:ext>
                  </a:extLst>
                </a:gridCol>
                <a:gridCol w="745588">
                  <a:extLst>
                    <a:ext uri="{9D8B030D-6E8A-4147-A177-3AD203B41FA5}">
                      <a16:colId xmlns:a16="http://schemas.microsoft.com/office/drawing/2014/main" val="3573049688"/>
                    </a:ext>
                  </a:extLst>
                </a:gridCol>
                <a:gridCol w="745588">
                  <a:extLst>
                    <a:ext uri="{9D8B030D-6E8A-4147-A177-3AD203B41FA5}">
                      <a16:colId xmlns:a16="http://schemas.microsoft.com/office/drawing/2014/main" val="1982708097"/>
                    </a:ext>
                  </a:extLst>
                </a:gridCol>
                <a:gridCol w="745588">
                  <a:extLst>
                    <a:ext uri="{9D8B030D-6E8A-4147-A177-3AD203B41FA5}">
                      <a16:colId xmlns:a16="http://schemas.microsoft.com/office/drawing/2014/main" val="39846375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Men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Women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18-34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35+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Married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Children in HH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Union HH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8626984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1EA79F56-7417-0974-9FE7-5DA44C3747A0}"/>
              </a:ext>
            </a:extLst>
          </p:cNvPr>
          <p:cNvSpPr txBox="1"/>
          <p:nvPr/>
        </p:nvSpPr>
        <p:spPr>
          <a:xfrm>
            <a:off x="11052173" y="3429000"/>
            <a:ext cx="1139827" cy="75558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1200" u="sng" dirty="0"/>
              <a:t>Total Support</a:t>
            </a:r>
          </a:p>
          <a:p>
            <a:r>
              <a:rPr lang="en-US" sz="1200" dirty="0"/>
              <a:t>Probably</a:t>
            </a:r>
          </a:p>
          <a:p>
            <a:r>
              <a:rPr lang="en-US" sz="1200" dirty="0"/>
              <a:t>Definitely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D3FA538A-A9E0-0D49-C0C8-C512ED376ECA}"/>
              </a:ext>
            </a:extLst>
          </p:cNvPr>
          <p:cNvGraphicFramePr>
            <a:graphicFrameLocks noGrp="1"/>
          </p:cNvGraphicFramePr>
          <p:nvPr/>
        </p:nvGraphicFramePr>
        <p:xfrm>
          <a:off x="10635613" y="3744796"/>
          <a:ext cx="416560" cy="3137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82160886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448552543"/>
                    </a:ext>
                  </a:extLst>
                </a:gridCol>
              </a:tblGrid>
              <a:tr h="156899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5657153"/>
                  </a:ext>
                </a:extLst>
              </a:tr>
              <a:tr h="156899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01798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5880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3">
            <a:extLst>
              <a:ext uri="{FF2B5EF4-FFF2-40B4-BE49-F238E27FC236}">
                <a16:creationId xmlns:a16="http://schemas.microsoft.com/office/drawing/2014/main" id="{BA9C9320-C8A7-2166-BD9F-3A86125677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54438226"/>
              </p:ext>
            </p:extLst>
          </p:nvPr>
        </p:nvGraphicFramePr>
        <p:xfrm>
          <a:off x="2032000" y="2209800"/>
          <a:ext cx="8128000" cy="3928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CBF4A55-1156-556D-8360-1C8F8B359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1107996"/>
          </a:xfrm>
        </p:spPr>
        <p:txBody>
          <a:bodyPr/>
          <a:lstStyle/>
          <a:p>
            <a:r>
              <a:rPr lang="en-US" dirty="0"/>
              <a:t>48</a:t>
            </a:r>
            <a:r>
              <a:rPr lang="en-US" b="0" dirty="0"/>
              <a:t>% of Hispanics Not Completely Certain About Their Vote for Senator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854E8F-41F1-7092-D96A-BCEEEEFFB3C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How certain are you that this is the right choice of candidate for you?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6B0ACF-D66C-C020-2ACF-D3E5007AF26F}"/>
              </a:ext>
            </a:extLst>
          </p:cNvPr>
          <p:cNvSpPr txBox="1"/>
          <p:nvPr/>
        </p:nvSpPr>
        <p:spPr>
          <a:xfrm>
            <a:off x="3836276" y="1991783"/>
            <a:ext cx="4519448" cy="74351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Senate Vote Certainty</a:t>
            </a:r>
          </a:p>
        </p:txBody>
      </p:sp>
    </p:spTree>
    <p:extLst>
      <p:ext uri="{BB962C8B-B14F-4D97-AF65-F5344CB8AC3E}">
        <p14:creationId xmlns:p14="http://schemas.microsoft.com/office/powerpoint/2010/main" val="4012803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31D4535-D7E5-398C-B9F5-817FA647B3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553998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b="0" dirty="0"/>
              <a:t>Willingness to Vote for Candidates in </a:t>
            </a:r>
            <a:r>
              <a:rPr lang="en-US" b="0"/>
              <a:t>General Election</a:t>
            </a:r>
            <a:endParaRPr lang="en-US" b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1962BF-B3B6-4691-1678-2A3E8E21BCB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1682496"/>
            <a:ext cx="10069513" cy="184666"/>
          </a:xfrm>
        </p:spPr>
        <p:txBody>
          <a:bodyPr/>
          <a:lstStyle/>
          <a:p>
            <a:r>
              <a:rPr lang="en-US" dirty="0"/>
              <a:t>For the candidates listed below, please indicate how willing or unwilling you would be to vote for them in the general election.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BD8063D6-4EB9-626F-66BF-5B69F8B94B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95955375"/>
              </p:ext>
            </p:extLst>
          </p:nvPr>
        </p:nvGraphicFramePr>
        <p:xfrm>
          <a:off x="3240841" y="2532407"/>
          <a:ext cx="5649423" cy="35758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2A88590F-3679-578E-FE9E-12145B210F78}"/>
              </a:ext>
            </a:extLst>
          </p:cNvPr>
          <p:cNvSpPr txBox="1"/>
          <p:nvPr/>
        </p:nvSpPr>
        <p:spPr>
          <a:xfrm>
            <a:off x="3836276" y="1765417"/>
            <a:ext cx="4519448" cy="52550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Senate Willingness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645B32F0-CF54-4392-A695-DC8C10D3FC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79386040"/>
              </p:ext>
            </p:extLst>
          </p:nvPr>
        </p:nvGraphicFramePr>
        <p:xfrm>
          <a:off x="446571" y="2115685"/>
          <a:ext cx="5649423" cy="35758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70D31BB7-EE8E-68A0-46FA-D35D43DDAE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01047519"/>
              </p:ext>
            </p:extLst>
          </p:nvPr>
        </p:nvGraphicFramePr>
        <p:xfrm>
          <a:off x="6095994" y="2114205"/>
          <a:ext cx="5649423" cy="35758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047289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CBF4A55-1156-556D-8360-1C8F8B359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1107996"/>
          </a:xfrm>
        </p:spPr>
        <p:txBody>
          <a:bodyPr/>
          <a:lstStyle/>
          <a:p>
            <a:r>
              <a:rPr lang="en-US" dirty="0"/>
              <a:t>Hispanics More Likely than Non-Hispanics to be Crossover Voters This Election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854E8F-41F1-7092-D96A-BCEEEEFFB3C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199" y="1645920"/>
            <a:ext cx="10972800" cy="369332"/>
          </a:xfrm>
        </p:spPr>
        <p:txBody>
          <a:bodyPr/>
          <a:lstStyle/>
          <a:p>
            <a:r>
              <a:rPr lang="en-US" dirty="0"/>
              <a:t>In the upcoming general election in November, how likely or unlikely are you to vote for a candidate from a political party that you typically have not voted for in the past?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6B0ACF-D66C-C020-2ACF-D3E5007AF26F}"/>
              </a:ext>
            </a:extLst>
          </p:cNvPr>
          <p:cNvSpPr txBox="1"/>
          <p:nvPr/>
        </p:nvSpPr>
        <p:spPr>
          <a:xfrm>
            <a:off x="3836276" y="1991783"/>
            <a:ext cx="4519448" cy="74351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u="sng" kern="0" dirty="0">
                <a:solidFill>
                  <a:srgbClr val="000000"/>
                </a:solidFill>
              </a:rPr>
              <a:t>Switching Party Vote</a:t>
            </a:r>
            <a:endParaRPr kumimoji="0" lang="en-US" sz="1600" b="0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graphicFrame>
        <p:nvGraphicFramePr>
          <p:cNvPr id="6" name="Chart 3">
            <a:extLst>
              <a:ext uri="{FF2B5EF4-FFF2-40B4-BE49-F238E27FC236}">
                <a16:creationId xmlns:a16="http://schemas.microsoft.com/office/drawing/2014/main" id="{BA9C9320-C8A7-2166-BD9F-3A86125677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93783058"/>
              </p:ext>
            </p:extLst>
          </p:nvPr>
        </p:nvGraphicFramePr>
        <p:xfrm>
          <a:off x="2032000" y="2209800"/>
          <a:ext cx="8128000" cy="3928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96CEA582-FB1D-DD4E-A457-DD42EF16B77D}"/>
              </a:ext>
            </a:extLst>
          </p:cNvPr>
          <p:cNvGrpSpPr/>
          <p:nvPr/>
        </p:nvGrpSpPr>
        <p:grpSpPr>
          <a:xfrm>
            <a:off x="3614161" y="3424110"/>
            <a:ext cx="2480722" cy="360167"/>
            <a:chOff x="3127763" y="3567215"/>
            <a:chExt cx="2845750" cy="312903"/>
          </a:xfrm>
        </p:grpSpPr>
        <p:sp>
          <p:nvSpPr>
            <p:cNvPr id="7" name="Left Brace 6">
              <a:extLst>
                <a:ext uri="{FF2B5EF4-FFF2-40B4-BE49-F238E27FC236}">
                  <a16:creationId xmlns:a16="http://schemas.microsoft.com/office/drawing/2014/main" id="{C97E2323-AF78-C65E-ED73-747C82C1DC3B}"/>
                </a:ext>
              </a:extLst>
            </p:cNvPr>
            <p:cNvSpPr/>
            <p:nvPr/>
          </p:nvSpPr>
          <p:spPr>
            <a:xfrm rot="16200000">
              <a:off x="4501172" y="2193806"/>
              <a:ext cx="98931" cy="2845750"/>
            </a:xfrm>
            <a:prstGeom prst="leftBrac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5FF871F-D2A1-DD92-E082-30CB600A2942}"/>
                </a:ext>
              </a:extLst>
            </p:cNvPr>
            <p:cNvSpPr txBox="1"/>
            <p:nvPr/>
          </p:nvSpPr>
          <p:spPr>
            <a:xfrm>
              <a:off x="4245243" y="3639469"/>
              <a:ext cx="591583" cy="2406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/>
                <a:t>45%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74FB127-25AE-FBB5-3441-B8F89E55FD46}"/>
              </a:ext>
            </a:extLst>
          </p:cNvPr>
          <p:cNvGrpSpPr/>
          <p:nvPr/>
        </p:nvGrpSpPr>
        <p:grpSpPr>
          <a:xfrm>
            <a:off x="3127599" y="4959297"/>
            <a:ext cx="2040019" cy="360167"/>
            <a:chOff x="3127763" y="3567215"/>
            <a:chExt cx="2845750" cy="312903"/>
          </a:xfrm>
        </p:grpSpPr>
        <p:sp>
          <p:nvSpPr>
            <p:cNvPr id="10" name="Left Brace 9">
              <a:extLst>
                <a:ext uri="{FF2B5EF4-FFF2-40B4-BE49-F238E27FC236}">
                  <a16:creationId xmlns:a16="http://schemas.microsoft.com/office/drawing/2014/main" id="{805A93F2-44A6-5420-13F3-02D7AA4DC408}"/>
                </a:ext>
              </a:extLst>
            </p:cNvPr>
            <p:cNvSpPr/>
            <p:nvPr/>
          </p:nvSpPr>
          <p:spPr>
            <a:xfrm rot="16200000">
              <a:off x="4501172" y="2193806"/>
              <a:ext cx="98931" cy="2845750"/>
            </a:xfrm>
            <a:prstGeom prst="leftBrac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C103DAF-13C8-E513-F7DF-C5FA58C82F85}"/>
                </a:ext>
              </a:extLst>
            </p:cNvPr>
            <p:cNvSpPr txBox="1"/>
            <p:nvPr/>
          </p:nvSpPr>
          <p:spPr>
            <a:xfrm>
              <a:off x="4245242" y="3639469"/>
              <a:ext cx="686764" cy="2406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/>
                <a:t>31%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74949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36D37BA3-6946-D348-24D9-02FEE69739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553998"/>
          </a:xfrm>
        </p:spPr>
        <p:txBody>
          <a:bodyPr vert="horz" lIns="0" tIns="0" rIns="0" bIns="0" rtlCol="0" anchor="t">
            <a:spAutoFit/>
          </a:bodyPr>
          <a:lstStyle/>
          <a:p>
            <a:pPr>
              <a:spcBef>
                <a:spcPts val="0"/>
              </a:spcBef>
            </a:pPr>
            <a:r>
              <a:rPr lang="en-US" sz="3600" b="0" dirty="0"/>
              <a:t>Nevada’s Hispanic Community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DF65E93-7663-5A67-4F4E-CE605B700B62}"/>
              </a:ext>
            </a:extLst>
          </p:cNvPr>
          <p:cNvGrpSpPr/>
          <p:nvPr/>
        </p:nvGrpSpPr>
        <p:grpSpPr>
          <a:xfrm>
            <a:off x="2436827" y="1475172"/>
            <a:ext cx="2401408" cy="3907656"/>
            <a:chOff x="79898" y="1454457"/>
            <a:chExt cx="2982897" cy="3907656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C994D51-9021-7D58-A42A-F94E7AED60AA}"/>
                </a:ext>
              </a:extLst>
            </p:cNvPr>
            <p:cNvSpPr/>
            <p:nvPr/>
          </p:nvSpPr>
          <p:spPr>
            <a:xfrm>
              <a:off x="79898" y="1454457"/>
              <a:ext cx="2982897" cy="3907656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19" name="TextBox 9">
              <a:extLst>
                <a:ext uri="{FF2B5EF4-FFF2-40B4-BE49-F238E27FC236}">
                  <a16:creationId xmlns:a16="http://schemas.microsoft.com/office/drawing/2014/main" id="{23DC547A-A2E3-761A-4E1C-FDC948392868}"/>
                </a:ext>
              </a:extLst>
            </p:cNvPr>
            <p:cNvSpPr txBox="1"/>
            <p:nvPr/>
          </p:nvSpPr>
          <p:spPr>
            <a:xfrm>
              <a:off x="131816" y="2290146"/>
              <a:ext cx="28790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Lower Hispanic Median Household Income</a:t>
              </a:r>
            </a:p>
          </p:txBody>
        </p:sp>
        <p:sp>
          <p:nvSpPr>
            <p:cNvPr id="20" name="TextBox 11">
              <a:extLst>
                <a:ext uri="{FF2B5EF4-FFF2-40B4-BE49-F238E27FC236}">
                  <a16:creationId xmlns:a16="http://schemas.microsoft.com/office/drawing/2014/main" id="{D7B1B5B9-3226-8D88-7C37-EDE8706B02DB}"/>
                </a:ext>
              </a:extLst>
            </p:cNvPr>
            <p:cNvSpPr txBox="1"/>
            <p:nvPr/>
          </p:nvSpPr>
          <p:spPr>
            <a:xfrm>
              <a:off x="190193" y="3269202"/>
              <a:ext cx="278517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$69,159K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vs $</a:t>
              </a:r>
              <a:r>
                <a:rPr lang="en-US" sz="1400" b="1" dirty="0">
                  <a:solidFill>
                    <a:srgbClr val="FFFFFF"/>
                  </a:solidFill>
                  <a:latin typeface="Century Gothic" panose="020B0502020202020204" pitchFamily="34" charset="0"/>
                </a:rPr>
                <a:t>77,463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K for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Non-Hispanic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2D359238-E87C-C73F-17B6-7E42DE86E365}"/>
              </a:ext>
            </a:extLst>
          </p:cNvPr>
          <p:cNvGrpSpPr/>
          <p:nvPr/>
        </p:nvGrpSpPr>
        <p:grpSpPr>
          <a:xfrm>
            <a:off x="4882533" y="1475172"/>
            <a:ext cx="2401408" cy="3907656"/>
            <a:chOff x="3096334" y="1454457"/>
            <a:chExt cx="2982897" cy="3907656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F176AEC-740C-1B25-94E7-D24A2EA238AA}"/>
                </a:ext>
              </a:extLst>
            </p:cNvPr>
            <p:cNvSpPr/>
            <p:nvPr/>
          </p:nvSpPr>
          <p:spPr>
            <a:xfrm>
              <a:off x="3096334" y="1454457"/>
              <a:ext cx="2982897" cy="390765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F7B5FB0-A0B9-63B2-E17A-8A3580734459}"/>
                </a:ext>
              </a:extLst>
            </p:cNvPr>
            <p:cNvSpPr txBox="1"/>
            <p:nvPr/>
          </p:nvSpPr>
          <p:spPr>
            <a:xfrm>
              <a:off x="3148252" y="2290146"/>
              <a:ext cx="28790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Larger Hispanic Households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D404724-A00F-37CF-1396-0E7F22E9ECF1}"/>
                </a:ext>
              </a:extLst>
            </p:cNvPr>
            <p:cNvSpPr txBox="1"/>
            <p:nvPr/>
          </p:nvSpPr>
          <p:spPr>
            <a:xfrm>
              <a:off x="3096334" y="3269202"/>
              <a:ext cx="2982896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4.5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 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Median Persons per HH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vs 2.7 for Non-Hispanic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4CF3D646-3F31-270D-2241-E5F90B61CB22}"/>
              </a:ext>
            </a:extLst>
          </p:cNvPr>
          <p:cNvGrpSpPr/>
          <p:nvPr/>
        </p:nvGrpSpPr>
        <p:grpSpPr>
          <a:xfrm>
            <a:off x="-8879" y="1475172"/>
            <a:ext cx="2401408" cy="3907656"/>
            <a:chOff x="6112770" y="1454457"/>
            <a:chExt cx="2982897" cy="390765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DDDBCC7-FB0F-9058-36B1-640620C259A0}"/>
                </a:ext>
              </a:extLst>
            </p:cNvPr>
            <p:cNvSpPr/>
            <p:nvPr/>
          </p:nvSpPr>
          <p:spPr>
            <a:xfrm>
              <a:off x="6112770" y="1454457"/>
              <a:ext cx="2982897" cy="3907656"/>
            </a:xfrm>
            <a:prstGeom prst="rect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13" name="TextBox 17">
              <a:extLst>
                <a:ext uri="{FF2B5EF4-FFF2-40B4-BE49-F238E27FC236}">
                  <a16:creationId xmlns:a16="http://schemas.microsoft.com/office/drawing/2014/main" id="{3C61A037-39E9-6C70-4318-802CE89DF73D}"/>
                </a:ext>
              </a:extLst>
            </p:cNvPr>
            <p:cNvSpPr txBox="1"/>
            <p:nvPr/>
          </p:nvSpPr>
          <p:spPr>
            <a:xfrm>
              <a:off x="6164688" y="2290146"/>
              <a:ext cx="28790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NV Hispanics Are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YOUNGER</a:t>
              </a:r>
            </a:p>
          </p:txBody>
        </p:sp>
        <p:sp>
          <p:nvSpPr>
            <p:cNvPr id="14" name="TextBox 18">
              <a:extLst>
                <a:ext uri="{FF2B5EF4-FFF2-40B4-BE49-F238E27FC236}">
                  <a16:creationId xmlns:a16="http://schemas.microsoft.com/office/drawing/2014/main" id="{DA40E8BD-6396-3248-97C8-04E72FE26CF4}"/>
                </a:ext>
              </a:extLst>
            </p:cNvPr>
            <p:cNvSpPr txBox="1"/>
            <p:nvPr/>
          </p:nvSpPr>
          <p:spPr>
            <a:xfrm>
              <a:off x="6258578" y="3291427"/>
              <a:ext cx="2691280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37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 Hispanic median age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vs 53 for Non-Hispanic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FD96F44A-8F57-17F1-8C7A-86ADBBEA5E6B}"/>
              </a:ext>
            </a:extLst>
          </p:cNvPr>
          <p:cNvGrpSpPr/>
          <p:nvPr/>
        </p:nvGrpSpPr>
        <p:grpSpPr>
          <a:xfrm>
            <a:off x="7328239" y="1475172"/>
            <a:ext cx="2401408" cy="3907656"/>
            <a:chOff x="9129205" y="1454457"/>
            <a:chExt cx="2982897" cy="3907656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5E0DF87-BCBC-CCF7-876A-39E6E699F2D0}"/>
                </a:ext>
              </a:extLst>
            </p:cNvPr>
            <p:cNvSpPr/>
            <p:nvPr/>
          </p:nvSpPr>
          <p:spPr>
            <a:xfrm>
              <a:off x="9129205" y="1454457"/>
              <a:ext cx="2982897" cy="3907656"/>
            </a:xfrm>
            <a:prstGeom prst="rect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8" name="TextBox 19">
              <a:extLst>
                <a:ext uri="{FF2B5EF4-FFF2-40B4-BE49-F238E27FC236}">
                  <a16:creationId xmlns:a16="http://schemas.microsoft.com/office/drawing/2014/main" id="{75F1DC37-CC51-4EB7-CFCB-881E7F032F2B}"/>
                </a:ext>
              </a:extLst>
            </p:cNvPr>
            <p:cNvSpPr txBox="1"/>
            <p:nvPr/>
          </p:nvSpPr>
          <p:spPr>
            <a:xfrm>
              <a:off x="9181123" y="2290146"/>
              <a:ext cx="28790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More Likely to Have Children in Household</a:t>
              </a:r>
            </a:p>
          </p:txBody>
        </p:sp>
        <p:sp>
          <p:nvSpPr>
            <p:cNvPr id="10" name="TextBox 20">
              <a:extLst>
                <a:ext uri="{FF2B5EF4-FFF2-40B4-BE49-F238E27FC236}">
                  <a16:creationId xmlns:a16="http://schemas.microsoft.com/office/drawing/2014/main" id="{DD632A81-4A08-B8FA-6AB2-3576CCA81643}"/>
                </a:ext>
              </a:extLst>
            </p:cNvPr>
            <p:cNvSpPr txBox="1"/>
            <p:nvPr/>
          </p:nvSpPr>
          <p:spPr>
            <a:xfrm>
              <a:off x="9129205" y="3238574"/>
              <a:ext cx="2982896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67% 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Kids &lt;18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 in HH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vs </a:t>
              </a:r>
              <a:r>
                <a:rPr lang="en-US" sz="1400" b="1" dirty="0">
                  <a:solidFill>
                    <a:srgbClr val="FFFFFF"/>
                  </a:solidFill>
                  <a:latin typeface="Century Gothic" panose="020B0502020202020204" pitchFamily="34" charset="0"/>
                </a:rPr>
                <a:t>30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% for Non-Hispanic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54B74EC9-22C9-F2B3-993B-08948A954164}"/>
              </a:ext>
            </a:extLst>
          </p:cNvPr>
          <p:cNvSpPr txBox="1"/>
          <p:nvPr/>
        </p:nvSpPr>
        <p:spPr>
          <a:xfrm>
            <a:off x="131815" y="6559550"/>
            <a:ext cx="570748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Source: 2023 Fall MRI-Simmons USA, A18+ living in </a:t>
            </a:r>
            <a:r>
              <a:rPr lang="en-US" sz="600" i="1" dirty="0">
                <a:solidFill>
                  <a:srgbClr val="000000"/>
                </a:solidFill>
                <a:latin typeface="Franklin Gothic Book" panose="020B0503020102020204"/>
              </a:rPr>
              <a:t>Nevada</a:t>
            </a:r>
            <a:r>
              <a:rPr kumimoji="0" lang="en-US" sz="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, weighted to Population (000)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E210D80-C38A-2691-3277-8EE667742082}"/>
              </a:ext>
            </a:extLst>
          </p:cNvPr>
          <p:cNvGrpSpPr/>
          <p:nvPr/>
        </p:nvGrpSpPr>
        <p:grpSpPr>
          <a:xfrm>
            <a:off x="9773945" y="1475172"/>
            <a:ext cx="2401408" cy="3907656"/>
            <a:chOff x="9129205" y="1454457"/>
            <a:chExt cx="2982897" cy="3907656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6B20CB8-757F-262A-79CF-A35677EF1CBA}"/>
                </a:ext>
              </a:extLst>
            </p:cNvPr>
            <p:cNvSpPr/>
            <p:nvPr/>
          </p:nvSpPr>
          <p:spPr>
            <a:xfrm>
              <a:off x="9129205" y="1454457"/>
              <a:ext cx="2982897" cy="3907656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22" name="TextBox 19">
              <a:extLst>
                <a:ext uri="{FF2B5EF4-FFF2-40B4-BE49-F238E27FC236}">
                  <a16:creationId xmlns:a16="http://schemas.microsoft.com/office/drawing/2014/main" id="{34D0A864-C9B2-7194-39D3-A46AEAEE1E98}"/>
                </a:ext>
              </a:extLst>
            </p:cNvPr>
            <p:cNvSpPr txBox="1"/>
            <p:nvPr/>
          </p:nvSpPr>
          <p:spPr>
            <a:xfrm>
              <a:off x="9181123" y="2290146"/>
              <a:ext cx="28790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Renting Their Homes</a:t>
              </a:r>
            </a:p>
          </p:txBody>
        </p:sp>
        <p:sp>
          <p:nvSpPr>
            <p:cNvPr id="23" name="TextBox 20">
              <a:extLst>
                <a:ext uri="{FF2B5EF4-FFF2-40B4-BE49-F238E27FC236}">
                  <a16:creationId xmlns:a16="http://schemas.microsoft.com/office/drawing/2014/main" id="{80E834A5-87FC-9B91-4621-C7C83CC7012E}"/>
                </a:ext>
              </a:extLst>
            </p:cNvPr>
            <p:cNvSpPr txBox="1"/>
            <p:nvPr/>
          </p:nvSpPr>
          <p:spPr>
            <a:xfrm>
              <a:off x="9129205" y="3238574"/>
              <a:ext cx="2982896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47% 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Rent where they live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vs </a:t>
              </a:r>
              <a:r>
                <a:rPr lang="en-US" sz="1400" b="1" dirty="0">
                  <a:solidFill>
                    <a:srgbClr val="FFFFFF"/>
                  </a:solidFill>
                  <a:latin typeface="Century Gothic" panose="020B0502020202020204" pitchFamily="34" charset="0"/>
                </a:rPr>
                <a:t>31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% for Non-Hispanic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99767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CBF4A55-1156-556D-8360-1C8F8B359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1107996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Medium" panose="020B0603020102020204"/>
                <a:ea typeface="+mn-ea"/>
                <a:cs typeface="+mn-cs"/>
              </a:rPr>
              <a:t>Nevada Right to Reproductive Freedom Amendment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Medium" panose="020B0603020102020204"/>
                <a:ea typeface="+mn-ea"/>
                <a:cs typeface="+mn-cs"/>
              </a:rPr>
              <a:t>- AFTER READING A SUMMARY OF THE INITIATIVE, 35% OF HISPANICS &amp; 35% OF NON-HISPANICS WOULD DEFINITELY VOTE YES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854E8F-41F1-7092-D96A-BCEEEEFFB3C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199" y="1645920"/>
            <a:ext cx="10972800" cy="184666"/>
          </a:xfrm>
        </p:spPr>
        <p:txBody>
          <a:bodyPr/>
          <a:lstStyle/>
          <a:p>
            <a:r>
              <a:rPr lang="en-US" dirty="0"/>
              <a:t>If the election were held today and this measure were on the ballot, would you vote yes or no?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53A4247C-97FF-6C19-325C-BBB3424C15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86816391"/>
              </p:ext>
            </p:extLst>
          </p:nvPr>
        </p:nvGraphicFramePr>
        <p:xfrm>
          <a:off x="2032000" y="2209800"/>
          <a:ext cx="8128000" cy="3928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0127A6D9-4240-EC1E-E269-9CF0F483C707}"/>
              </a:ext>
            </a:extLst>
          </p:cNvPr>
          <p:cNvSpPr txBox="1"/>
          <p:nvPr/>
        </p:nvSpPr>
        <p:spPr>
          <a:xfrm>
            <a:off x="3836276" y="1991783"/>
            <a:ext cx="4519448" cy="74351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u="sng" kern="0" dirty="0">
                <a:solidFill>
                  <a:srgbClr val="000000"/>
                </a:solidFill>
              </a:rPr>
              <a:t>Nevada Right to Reproductive Freedom Amendment Initiative</a:t>
            </a:r>
            <a:endParaRPr kumimoji="0" lang="en-US" sz="1600" b="0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164243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D32D74-C5AF-B359-ACCD-0E7913E1FD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4341D9C-492C-A2A0-5A2F-4208446156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2954" y="2858014"/>
            <a:ext cx="4724045" cy="1354217"/>
          </a:xfrm>
        </p:spPr>
        <p:txBody>
          <a:bodyPr/>
          <a:lstStyle/>
          <a:p>
            <a:r>
              <a:rPr lang="en-US" dirty="0"/>
              <a:t>Favorability &amp; Job Approval</a:t>
            </a:r>
          </a:p>
        </p:txBody>
      </p:sp>
    </p:spTree>
    <p:extLst>
      <p:ext uri="{BB962C8B-B14F-4D97-AF65-F5344CB8AC3E}">
        <p14:creationId xmlns:p14="http://schemas.microsoft.com/office/powerpoint/2010/main" val="2755234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7DCD310-6AA9-E796-9467-D571615B152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553998"/>
          </a:xfrm>
        </p:spPr>
        <p:txBody>
          <a:bodyPr/>
          <a:lstStyle/>
          <a:p>
            <a:r>
              <a:rPr lang="en-US" dirty="0"/>
              <a:t>Favorability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28FFDF-D88B-EC0C-5A37-4C1238CBA29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1645920"/>
            <a:ext cx="10069513" cy="184666"/>
          </a:xfrm>
        </p:spPr>
        <p:txBody>
          <a:bodyPr/>
          <a:lstStyle/>
          <a:p>
            <a:r>
              <a:rPr lang="en-US" sz="1200" i="1" dirty="0"/>
              <a:t>For each individual or institution listed below, please indicate if you have a favorable or unfavorable opinion of them.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3AEE42-5BCF-25B2-CBD7-7BC6E81248F5}"/>
              </a:ext>
            </a:extLst>
          </p:cNvPr>
          <p:cNvSpPr txBox="1"/>
          <p:nvPr/>
        </p:nvSpPr>
        <p:spPr>
          <a:xfrm>
            <a:off x="3836276" y="1866900"/>
            <a:ext cx="4519448" cy="52550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Favorability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6439C9BD-200B-DFD6-A240-0D0AB907A9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46322181"/>
              </p:ext>
            </p:extLst>
          </p:nvPr>
        </p:nvGraphicFramePr>
        <p:xfrm>
          <a:off x="3240841" y="2622460"/>
          <a:ext cx="5649423" cy="35758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98AF01C7-5840-FD36-3A07-CE8AA12CDF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24134365"/>
              </p:ext>
            </p:extLst>
          </p:nvPr>
        </p:nvGraphicFramePr>
        <p:xfrm>
          <a:off x="446571" y="2208117"/>
          <a:ext cx="5649423" cy="35758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15530047-A897-645E-F71A-652AFDA496A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82807471"/>
              </p:ext>
            </p:extLst>
          </p:nvPr>
        </p:nvGraphicFramePr>
        <p:xfrm>
          <a:off x="6095994" y="2208117"/>
          <a:ext cx="5649423" cy="35758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4D97AEA-7D4D-05EC-B76B-6C3193B3C947}"/>
              </a:ext>
            </a:extLst>
          </p:cNvPr>
          <p:cNvCxnSpPr>
            <a:cxnSpLocks/>
          </p:cNvCxnSpPr>
          <p:nvPr/>
        </p:nvCxnSpPr>
        <p:spPr>
          <a:xfrm flipV="1">
            <a:off x="6095994" y="2569295"/>
            <a:ext cx="0" cy="2970839"/>
          </a:xfrm>
          <a:prstGeom prst="line">
            <a:avLst/>
          </a:prstGeom>
          <a:noFill/>
          <a:ln w="6350" cap="flat" cmpd="sng" algn="ctr">
            <a:solidFill>
              <a:srgbClr val="000000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371725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7DCD310-6AA9-E796-9467-D571615B152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553998"/>
          </a:xfrm>
        </p:spPr>
        <p:txBody>
          <a:bodyPr/>
          <a:lstStyle/>
          <a:p>
            <a:r>
              <a:rPr lang="en-US" dirty="0"/>
              <a:t>Job Approval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28FFDF-D88B-EC0C-5A37-4C1238CBA29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1645920"/>
            <a:ext cx="10069513" cy="184666"/>
          </a:xfrm>
        </p:spPr>
        <p:txBody>
          <a:bodyPr/>
          <a:lstStyle/>
          <a:p>
            <a:r>
              <a:rPr lang="en-US" sz="1200" i="1" dirty="0"/>
              <a:t>Do you approve or disapprove of the way [x] is handling their job?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CD7E2D9E-EA78-EBD6-EEFF-017F81F2E8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67459746"/>
              </p:ext>
            </p:extLst>
          </p:nvPr>
        </p:nvGraphicFramePr>
        <p:xfrm>
          <a:off x="3240841" y="2622460"/>
          <a:ext cx="5649423" cy="35758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39EA3F77-0758-3871-F06E-613525469B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39946928"/>
              </p:ext>
            </p:extLst>
          </p:nvPr>
        </p:nvGraphicFramePr>
        <p:xfrm>
          <a:off x="446571" y="2208117"/>
          <a:ext cx="5649423" cy="35758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25DF1EEF-776F-591E-958F-AB107DC09F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23101448"/>
              </p:ext>
            </p:extLst>
          </p:nvPr>
        </p:nvGraphicFramePr>
        <p:xfrm>
          <a:off x="6095994" y="2208117"/>
          <a:ext cx="5649423" cy="35758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3F65269-9713-B791-9C33-F3E5C62E04B6}"/>
              </a:ext>
            </a:extLst>
          </p:cNvPr>
          <p:cNvCxnSpPr>
            <a:cxnSpLocks/>
          </p:cNvCxnSpPr>
          <p:nvPr/>
        </p:nvCxnSpPr>
        <p:spPr>
          <a:xfrm flipV="1">
            <a:off x="6095994" y="2569295"/>
            <a:ext cx="0" cy="2970839"/>
          </a:xfrm>
          <a:prstGeom prst="line">
            <a:avLst/>
          </a:prstGeom>
          <a:noFill/>
          <a:ln w="6350" cap="flat" cmpd="sng" algn="ctr">
            <a:solidFill>
              <a:srgbClr val="000000"/>
            </a:solidFill>
            <a:prstDash val="solid"/>
            <a:miter lim="800000"/>
          </a:ln>
          <a:effectLst/>
        </p:spPr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E7C49A4F-27F1-5908-B30A-F0AD5E8D676F}"/>
              </a:ext>
            </a:extLst>
          </p:cNvPr>
          <p:cNvSpPr txBox="1"/>
          <p:nvPr/>
        </p:nvSpPr>
        <p:spPr>
          <a:xfrm>
            <a:off x="3836276" y="1866900"/>
            <a:ext cx="4519448" cy="52550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Job Approval</a:t>
            </a:r>
          </a:p>
        </p:txBody>
      </p:sp>
    </p:spTree>
    <p:extLst>
      <p:ext uri="{BB962C8B-B14F-4D97-AF65-F5344CB8AC3E}">
        <p14:creationId xmlns:p14="http://schemas.microsoft.com/office/powerpoint/2010/main" val="3740791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21C320-849F-E28E-B1F0-3BB4C19F45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FE33211-2132-9B39-AB19-7181E697E3A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2954" y="2858014"/>
            <a:ext cx="4724045" cy="677108"/>
          </a:xfrm>
        </p:spPr>
        <p:txBody>
          <a:bodyPr/>
          <a:lstStyle/>
          <a:p>
            <a:r>
              <a:rPr lang="en-US" dirty="0"/>
              <a:t>The Issues</a:t>
            </a:r>
          </a:p>
        </p:txBody>
      </p:sp>
    </p:spTree>
    <p:extLst>
      <p:ext uri="{BB962C8B-B14F-4D97-AF65-F5344CB8AC3E}">
        <p14:creationId xmlns:p14="http://schemas.microsoft.com/office/powerpoint/2010/main" val="961490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E928008-AFAA-C5A8-2651-08C3A528F7A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105503"/>
            <a:ext cx="10972800" cy="1384995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Cost of Living, Inflation, Economy/Jobs Top Issues </a:t>
            </a:r>
          </a:p>
          <a:p>
            <a:pPr>
              <a:spcBef>
                <a:spcPts val="0"/>
              </a:spcBef>
            </a:pPr>
            <a:r>
              <a:rPr lang="en-US" dirty="0"/>
              <a:t>for All Voters</a:t>
            </a:r>
            <a:br>
              <a:rPr lang="en-US" dirty="0"/>
            </a:br>
            <a:r>
              <a:rPr lang="en-US" sz="1800" b="0" dirty="0"/>
              <a:t>- EDUCATION OF GREATER CONCERN TO HISPANICS</a:t>
            </a:r>
            <a:endParaRPr lang="en-US" b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F7BD8F-9F48-E442-4911-EC4F0485DC3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1536863"/>
            <a:ext cx="10069513" cy="184666"/>
          </a:xfrm>
        </p:spPr>
        <p:txBody>
          <a:bodyPr/>
          <a:lstStyle/>
          <a:p>
            <a:r>
              <a:rPr lang="en-US" sz="1200" i="1" dirty="0"/>
              <a:t>Thinking about the issues, how important are the following issues to you?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03E4CC-AAE1-7711-5A1F-752C4F702844}"/>
              </a:ext>
            </a:extLst>
          </p:cNvPr>
          <p:cNvSpPr txBox="1"/>
          <p:nvPr/>
        </p:nvSpPr>
        <p:spPr>
          <a:xfrm>
            <a:off x="3704556" y="1647350"/>
            <a:ext cx="4782871" cy="4416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Issue Importance TopBox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BAAEC83-F8EE-1DD8-FB3A-29AEA9C15A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501089"/>
              </p:ext>
            </p:extLst>
          </p:nvPr>
        </p:nvGraphicFramePr>
        <p:xfrm>
          <a:off x="609592" y="2088984"/>
          <a:ext cx="10972800" cy="4296802"/>
        </p:xfrm>
        <a:graphic>
          <a:graphicData uri="http://schemas.openxmlformats.org/drawingml/2006/table">
            <a:tbl>
              <a:tblPr firstRow="1" bandRow="1"/>
              <a:tblGrid>
                <a:gridCol w="2743200">
                  <a:extLst>
                    <a:ext uri="{9D8B030D-6E8A-4147-A177-3AD203B41FA5}">
                      <a16:colId xmlns:a16="http://schemas.microsoft.com/office/drawing/2014/main" val="207506666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127687174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350550287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1083178957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129509578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1275862371"/>
                    </a:ext>
                  </a:extLst>
                </a:gridCol>
              </a:tblGrid>
              <a:tr h="2388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endParaRPr lang="en-US" sz="1600" b="0" noProof="0"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noProof="0">
                          <a:latin typeface="+mn-lt"/>
                        </a:rPr>
                        <a:t>Hispanic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noProof="0">
                          <a:latin typeface="+mn-lt"/>
                        </a:rPr>
                        <a:t>Non-Hispanic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endParaRPr lang="en-US" sz="1600" b="0" noProof="0"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noProof="0">
                          <a:latin typeface="+mn-lt"/>
                        </a:rPr>
                        <a:t>Hispanic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noProof="0">
                          <a:latin typeface="+mn-lt"/>
                        </a:rPr>
                        <a:t>Non-Hispanic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925960"/>
                  </a:ext>
                </a:extLst>
              </a:tr>
              <a:tr h="24507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Cost of living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76%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78%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Energy policy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8721237"/>
                  </a:ext>
                </a:extLst>
              </a:tr>
              <a:tr h="24507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Inflation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73%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74%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Defense / military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0501429"/>
                  </a:ext>
                </a:extLst>
              </a:tr>
              <a:tr h="27832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Economy / jobs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72%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Strengthening law enforcement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8773992"/>
                  </a:ext>
                </a:extLst>
              </a:tr>
              <a:tr h="24507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Affordable housing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Climate change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9833274"/>
                  </a:ext>
                </a:extLst>
              </a:tr>
              <a:tr h="36450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Healthcare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Entitlements / social services reform (Medicare, welfare, etc.)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9915450"/>
                  </a:ext>
                </a:extLst>
              </a:tr>
              <a:tr h="24507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Education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Abortion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1905228"/>
                  </a:ext>
                </a:extLst>
              </a:tr>
              <a:tr h="24507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Taxes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Israel/Hamas War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8304608"/>
                  </a:ext>
                </a:extLst>
              </a:tr>
              <a:tr h="36450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Crime and public safety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Infrastructure, such as roads and public transportation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4650008"/>
                  </a:ext>
                </a:extLst>
              </a:tr>
              <a:tr h="24507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Government spending / deficit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U.S. relationship with China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0144406"/>
                  </a:ext>
                </a:extLst>
              </a:tr>
              <a:tr h="24507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Immigration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Foreign policy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8907607"/>
                  </a:ext>
                </a:extLst>
              </a:tr>
              <a:tr h="24507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Opioids / drug abuse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Race relations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2184191"/>
                  </a:ext>
                </a:extLst>
              </a:tr>
              <a:tr h="27832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Social security / Medicare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Russia / Ukraine war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6884520"/>
                  </a:ext>
                </a:extLst>
              </a:tr>
              <a:tr h="24507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Gun rights / 2nd amendment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Police reform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167509"/>
                  </a:ext>
                </a:extLst>
              </a:tr>
              <a:tr h="24507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Border security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Culture wars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2858162"/>
                  </a:ext>
                </a:extLst>
              </a:tr>
              <a:tr h="24507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Gun control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LGBTQ rights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74178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467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8FCE404-F9BC-EACE-F9C0-C719875ED5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553998"/>
          </a:xfrm>
        </p:spPr>
        <p:txBody>
          <a:bodyPr/>
          <a:lstStyle/>
          <a:p>
            <a:r>
              <a:rPr lang="en-US" dirty="0"/>
              <a:t>Top Issues by Hispanic Voter Type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A83C36-E629-8EE9-2D69-F7E3EF46EC9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1343916"/>
            <a:ext cx="10069513" cy="184666"/>
          </a:xfrm>
        </p:spPr>
        <p:txBody>
          <a:bodyPr/>
          <a:lstStyle/>
          <a:p>
            <a:r>
              <a:rPr lang="en-US" i="1" dirty="0"/>
              <a:t>Thinking about the issues, how important are the following issues to you?</a:t>
            </a:r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34408B90-922E-3FAF-660A-9D9DC9C7D9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943138"/>
              </p:ext>
            </p:extLst>
          </p:nvPr>
        </p:nvGraphicFramePr>
        <p:xfrm>
          <a:off x="457200" y="1622729"/>
          <a:ext cx="3623946" cy="445898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654631">
                  <a:extLst>
                    <a:ext uri="{9D8B030D-6E8A-4147-A177-3AD203B41FA5}">
                      <a16:colId xmlns:a16="http://schemas.microsoft.com/office/drawing/2014/main" val="2894434694"/>
                    </a:ext>
                  </a:extLst>
                </a:gridCol>
                <a:gridCol w="969315">
                  <a:extLst>
                    <a:ext uri="{9D8B030D-6E8A-4147-A177-3AD203B41FA5}">
                      <a16:colId xmlns:a16="http://schemas.microsoft.com/office/drawing/2014/main" val="1385257733"/>
                    </a:ext>
                  </a:extLst>
                </a:gridCol>
              </a:tblGrid>
              <a:tr h="607541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n-lt"/>
                        </a:rPr>
                        <a:t>Top 10 Issues Among Definitely</a:t>
                      </a:r>
                    </a:p>
                    <a:p>
                      <a:r>
                        <a:rPr lang="en-US" sz="1400" u="sng" dirty="0">
                          <a:latin typeface="+mn-lt"/>
                        </a:rPr>
                        <a:t>Biden</a:t>
                      </a:r>
                      <a:r>
                        <a:rPr lang="en-US" sz="1400" dirty="0">
                          <a:latin typeface="+mn-lt"/>
                        </a:rPr>
                        <a:t> Voters</a:t>
                      </a:r>
                    </a:p>
                  </a:txBody>
                  <a:tcPr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</a:rPr>
                        <a:t>% Hispanic</a:t>
                      </a:r>
                    </a:p>
                    <a:p>
                      <a:pPr algn="ctr"/>
                      <a:r>
                        <a:rPr lang="en-US" sz="1400" dirty="0">
                          <a:latin typeface="+mn-lt"/>
                        </a:rPr>
                        <a:t>Top Box</a:t>
                      </a:r>
                    </a:p>
                  </a:txBody>
                  <a:tcPr anchor="b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1855253"/>
                  </a:ext>
                </a:extLst>
              </a:tr>
              <a:tr h="37274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Cost of living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79%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341251004"/>
                  </a:ext>
                </a:extLst>
              </a:tr>
              <a:tr h="37274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Economy / jobs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74%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81322815"/>
                  </a:ext>
                </a:extLst>
              </a:tr>
              <a:tr h="37274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Inflation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73%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620793992"/>
                  </a:ext>
                </a:extLst>
              </a:tr>
              <a:tr h="37274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Education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67%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040583339"/>
                  </a:ext>
                </a:extLst>
              </a:tr>
              <a:tr h="37274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Affordable housing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66%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890440642"/>
                  </a:ext>
                </a:extLst>
              </a:tr>
              <a:tr h="37274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Healthcare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66%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559742128"/>
                  </a:ext>
                </a:extLst>
              </a:tr>
              <a:tr h="37274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Crime and public safety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57%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991506572"/>
                  </a:ext>
                </a:extLst>
              </a:tr>
              <a:tr h="37274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Climate change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54%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360857444"/>
                  </a:ext>
                </a:extLst>
              </a:tr>
              <a:tr h="37274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Gun control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51%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86841804"/>
                  </a:ext>
                </a:extLst>
              </a:tr>
              <a:tr h="37274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Social security / Medicare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48%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486022745"/>
                  </a:ext>
                </a:extLst>
              </a:tr>
            </a:tbl>
          </a:graphicData>
        </a:graphic>
      </p:graphicFrame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17E48EFA-929D-7D2D-EB89-265570862D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7495542"/>
              </p:ext>
            </p:extLst>
          </p:nvPr>
        </p:nvGraphicFramePr>
        <p:xfrm>
          <a:off x="4278630" y="1622729"/>
          <a:ext cx="3623946" cy="4458978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654631">
                  <a:extLst>
                    <a:ext uri="{9D8B030D-6E8A-4147-A177-3AD203B41FA5}">
                      <a16:colId xmlns:a16="http://schemas.microsoft.com/office/drawing/2014/main" val="2894434694"/>
                    </a:ext>
                  </a:extLst>
                </a:gridCol>
                <a:gridCol w="969315">
                  <a:extLst>
                    <a:ext uri="{9D8B030D-6E8A-4147-A177-3AD203B41FA5}">
                      <a16:colId xmlns:a16="http://schemas.microsoft.com/office/drawing/2014/main" val="1385257733"/>
                    </a:ext>
                  </a:extLst>
                </a:gridCol>
              </a:tblGrid>
              <a:tr h="742646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n-lt"/>
                        </a:rPr>
                        <a:t>Top 10 Issues Among Unsure/Not-Definite Voters</a:t>
                      </a:r>
                    </a:p>
                  </a:txBody>
                  <a:tcPr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</a:rPr>
                        <a:t>% Hispanic</a:t>
                      </a:r>
                    </a:p>
                    <a:p>
                      <a:pPr algn="ctr"/>
                      <a:r>
                        <a:rPr lang="en-US" sz="1400" dirty="0">
                          <a:latin typeface="+mn-lt"/>
                        </a:rPr>
                        <a:t>Top Box</a:t>
                      </a:r>
                    </a:p>
                  </a:txBody>
                  <a:tcPr anchor="b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1855253"/>
                  </a:ext>
                </a:extLst>
              </a:tr>
              <a:tr h="36407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Cost of living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454545"/>
                          </a:solidFill>
                          <a:effectLst/>
                          <a:latin typeface="Franklin Gothic Book" panose="020B0503020102020204" pitchFamily="34" charset="0"/>
                        </a:rPr>
                        <a:t>69%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341251004"/>
                  </a:ext>
                </a:extLst>
              </a:tr>
              <a:tr h="36407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Affordable housing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454545"/>
                          </a:solidFill>
                          <a:effectLst/>
                          <a:latin typeface="Franklin Gothic Book" panose="020B0503020102020204" pitchFamily="34" charset="0"/>
                        </a:rPr>
                        <a:t>66%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81322815"/>
                  </a:ext>
                </a:extLst>
              </a:tr>
              <a:tr h="36407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Inflation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454545"/>
                          </a:solidFill>
                          <a:effectLst/>
                          <a:latin typeface="Franklin Gothic Book" panose="020B0503020102020204" pitchFamily="34" charset="0"/>
                        </a:rPr>
                        <a:t>66%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620793992"/>
                  </a:ext>
                </a:extLst>
              </a:tr>
              <a:tr h="36407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Economy / jobs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454545"/>
                          </a:solidFill>
                          <a:effectLst/>
                          <a:latin typeface="Franklin Gothic Book" panose="020B0503020102020204" pitchFamily="34" charset="0"/>
                        </a:rPr>
                        <a:t>64%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040583339"/>
                  </a:ext>
                </a:extLst>
              </a:tr>
              <a:tr h="36407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Healthcare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454545"/>
                          </a:solidFill>
                          <a:effectLst/>
                          <a:latin typeface="Franklin Gothic Book" panose="020B0503020102020204" pitchFamily="34" charset="0"/>
                        </a:rPr>
                        <a:t>60%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890440642"/>
                  </a:ext>
                </a:extLst>
              </a:tr>
              <a:tr h="36407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Taxes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454545"/>
                          </a:solidFill>
                          <a:effectLst/>
                          <a:latin typeface="Franklin Gothic Book" panose="020B0503020102020204" pitchFamily="34" charset="0"/>
                        </a:rPr>
                        <a:t>58%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559742128"/>
                  </a:ext>
                </a:extLst>
              </a:tr>
              <a:tr h="36407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Education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454545"/>
                          </a:solidFill>
                          <a:effectLst/>
                          <a:latin typeface="Franklin Gothic Book" panose="020B0503020102020204" pitchFamily="34" charset="0"/>
                        </a:rPr>
                        <a:t>54%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991506572"/>
                  </a:ext>
                </a:extLst>
              </a:tr>
              <a:tr h="36407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Government spending / deficit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454545"/>
                          </a:solidFill>
                          <a:effectLst/>
                          <a:latin typeface="Franklin Gothic Book" panose="020B0503020102020204" pitchFamily="34" charset="0"/>
                        </a:rPr>
                        <a:t>50%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360857444"/>
                  </a:ext>
                </a:extLst>
              </a:tr>
              <a:tr h="439657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Crime and public safety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454545"/>
                          </a:solidFill>
                          <a:effectLst/>
                          <a:latin typeface="Franklin Gothic Book" panose="020B0503020102020204" pitchFamily="34" charset="0"/>
                        </a:rPr>
                        <a:t>49%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86841804"/>
                  </a:ext>
                </a:extLst>
              </a:tr>
              <a:tr h="36407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Social security / Medicare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454545"/>
                          </a:solidFill>
                          <a:effectLst/>
                          <a:latin typeface="Franklin Gothic Book" panose="020B0503020102020204" pitchFamily="34" charset="0"/>
                        </a:rPr>
                        <a:t>44%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486022745"/>
                  </a:ext>
                </a:extLst>
              </a:tr>
            </a:tbl>
          </a:graphicData>
        </a:graphic>
      </p:graphicFrame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53B43DC8-794A-2B46-C001-A0C6372DD8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3410356"/>
              </p:ext>
            </p:extLst>
          </p:nvPr>
        </p:nvGraphicFramePr>
        <p:xfrm>
          <a:off x="8100060" y="1622730"/>
          <a:ext cx="3623946" cy="4459646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654631">
                  <a:extLst>
                    <a:ext uri="{9D8B030D-6E8A-4147-A177-3AD203B41FA5}">
                      <a16:colId xmlns:a16="http://schemas.microsoft.com/office/drawing/2014/main" val="2894434694"/>
                    </a:ext>
                  </a:extLst>
                </a:gridCol>
                <a:gridCol w="969315">
                  <a:extLst>
                    <a:ext uri="{9D8B030D-6E8A-4147-A177-3AD203B41FA5}">
                      <a16:colId xmlns:a16="http://schemas.microsoft.com/office/drawing/2014/main" val="1385257733"/>
                    </a:ext>
                  </a:extLst>
                </a:gridCol>
              </a:tblGrid>
              <a:tr h="730856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n-lt"/>
                        </a:rPr>
                        <a:t>Top 10 Issues Among Definitely</a:t>
                      </a:r>
                    </a:p>
                    <a:p>
                      <a:r>
                        <a:rPr lang="en-US" sz="1400" u="sng" dirty="0">
                          <a:latin typeface="+mn-lt"/>
                        </a:rPr>
                        <a:t>Trump</a:t>
                      </a:r>
                      <a:r>
                        <a:rPr lang="en-US" sz="1400" dirty="0">
                          <a:latin typeface="+mn-lt"/>
                        </a:rPr>
                        <a:t> Voters</a:t>
                      </a:r>
                    </a:p>
                  </a:txBody>
                  <a:tcPr anchor="b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</a:rPr>
                        <a:t>% Hispanic</a:t>
                      </a:r>
                    </a:p>
                    <a:p>
                      <a:pPr algn="ctr"/>
                      <a:r>
                        <a:rPr lang="en-US" sz="1400" dirty="0">
                          <a:latin typeface="+mn-lt"/>
                        </a:rPr>
                        <a:t>Top Box</a:t>
                      </a:r>
                    </a:p>
                  </a:txBody>
                  <a:tcPr anchor="b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1855253"/>
                  </a:ext>
                </a:extLst>
              </a:tr>
              <a:tr h="36616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Inflation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84%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341251004"/>
                  </a:ext>
                </a:extLst>
              </a:tr>
              <a:tr h="36616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Economy / jobs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80%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81322815"/>
                  </a:ext>
                </a:extLst>
              </a:tr>
              <a:tr h="36616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Cost of living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79%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620793992"/>
                  </a:ext>
                </a:extLst>
              </a:tr>
              <a:tr h="36616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Gun rights / 2nd amendment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75%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040583339"/>
                  </a:ext>
                </a:extLst>
              </a:tr>
              <a:tr h="36616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Government spending / deficit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72%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890440642"/>
                  </a:ext>
                </a:extLst>
              </a:tr>
              <a:tr h="36616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Border security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72%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559742128"/>
                  </a:ext>
                </a:extLst>
              </a:tr>
              <a:tr h="36616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Affordable housing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71%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991506572"/>
                  </a:ext>
                </a:extLst>
              </a:tr>
              <a:tr h="36616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Immigration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70%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360857444"/>
                  </a:ext>
                </a:extLst>
              </a:tr>
              <a:tr h="36616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Taxes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69%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86841804"/>
                  </a:ext>
                </a:extLst>
              </a:tr>
              <a:tr h="432677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Defense / military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68%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4860227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477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2A83011-686F-66C4-335B-BAEB011AD2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298450"/>
            <a:ext cx="10972800" cy="1107996"/>
          </a:xfrm>
        </p:spPr>
        <p:txBody>
          <a:bodyPr/>
          <a:lstStyle/>
          <a:p>
            <a:r>
              <a:rPr lang="en-US" dirty="0"/>
              <a:t>48% of All Hispanics Said There Was One Specific Issue That Will Determine Who They Vote For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A45A80-45D1-78FD-D11E-1BB6CBE8038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1645920"/>
            <a:ext cx="10069513" cy="184666"/>
          </a:xfrm>
        </p:spPr>
        <p:txBody>
          <a:bodyPr/>
          <a:lstStyle/>
          <a:p>
            <a:r>
              <a:rPr lang="en-US" dirty="0"/>
              <a:t>Thinking again about the issues, is there one specific issue that will determine who you will vote for?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8509B687-2B7A-2DA6-F46B-6B0783A7AA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17241768"/>
              </p:ext>
            </p:extLst>
          </p:nvPr>
        </p:nvGraphicFramePr>
        <p:xfrm>
          <a:off x="6585108" y="2806230"/>
          <a:ext cx="4311509" cy="2904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2C8C8C4B-A3C5-EED5-220A-4EF4A8064CC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36039961"/>
              </p:ext>
            </p:extLst>
          </p:nvPr>
        </p:nvGraphicFramePr>
        <p:xfrm>
          <a:off x="1295385" y="2806230"/>
          <a:ext cx="4311509" cy="2904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19380246-E450-4C72-A0A4-33194819DADF}"/>
              </a:ext>
            </a:extLst>
          </p:cNvPr>
          <p:cNvSpPr txBox="1"/>
          <p:nvPr/>
        </p:nvSpPr>
        <p:spPr>
          <a:xfrm>
            <a:off x="3836277" y="2200940"/>
            <a:ext cx="4519448" cy="60529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Determining Issue</a:t>
            </a:r>
          </a:p>
        </p:txBody>
      </p:sp>
    </p:spTree>
    <p:extLst>
      <p:ext uri="{BB962C8B-B14F-4D97-AF65-F5344CB8AC3E}">
        <p14:creationId xmlns:p14="http://schemas.microsoft.com/office/powerpoint/2010/main" val="3278105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415CB2E-EB4B-4884-7886-396A283E58F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830997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Issues That Will Determine Who They Vote For</a:t>
            </a:r>
          </a:p>
          <a:p>
            <a:pPr>
              <a:spcBef>
                <a:spcPts val="0"/>
              </a:spcBef>
            </a:pPr>
            <a:r>
              <a:rPr lang="en-US" sz="1800" b="0" dirty="0"/>
              <a:t>- INFLATION MOST IMPORTANT TO HISPANICS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B5E604-6A3D-AE07-A933-C8CB79C7430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1645920"/>
            <a:ext cx="10069513" cy="184666"/>
          </a:xfrm>
        </p:spPr>
        <p:txBody>
          <a:bodyPr/>
          <a:lstStyle/>
          <a:p>
            <a:r>
              <a:rPr lang="en-US" dirty="0"/>
              <a:t>Please indicate which of the following issues will determine who you vote for.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E8F92C-C127-A9B5-4E8D-C5243EF87A23}"/>
              </a:ext>
            </a:extLst>
          </p:cNvPr>
          <p:cNvSpPr txBox="1"/>
          <p:nvPr/>
        </p:nvSpPr>
        <p:spPr>
          <a:xfrm>
            <a:off x="3836277" y="2200940"/>
            <a:ext cx="4519448" cy="60529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Top 10 Determining Issues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6C3640D-BE6A-09E2-02FA-70B2540048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2472"/>
              </p:ext>
            </p:extLst>
          </p:nvPr>
        </p:nvGraphicFramePr>
        <p:xfrm>
          <a:off x="3255831" y="2572862"/>
          <a:ext cx="4974041" cy="3530675"/>
        </p:xfrm>
        <a:graphic>
          <a:graphicData uri="http://schemas.openxmlformats.org/drawingml/2006/table">
            <a:tbl>
              <a:tblPr firstRow="1" bandRow="1"/>
              <a:tblGrid>
                <a:gridCol w="2450815">
                  <a:extLst>
                    <a:ext uri="{9D8B030D-6E8A-4147-A177-3AD203B41FA5}">
                      <a16:colId xmlns:a16="http://schemas.microsoft.com/office/drawing/2014/main" val="3406514329"/>
                    </a:ext>
                  </a:extLst>
                </a:gridCol>
                <a:gridCol w="1261613">
                  <a:extLst>
                    <a:ext uri="{9D8B030D-6E8A-4147-A177-3AD203B41FA5}">
                      <a16:colId xmlns:a16="http://schemas.microsoft.com/office/drawing/2014/main" val="1276871743"/>
                    </a:ext>
                  </a:extLst>
                </a:gridCol>
                <a:gridCol w="1261613">
                  <a:extLst>
                    <a:ext uri="{9D8B030D-6E8A-4147-A177-3AD203B41FA5}">
                      <a16:colId xmlns:a16="http://schemas.microsoft.com/office/drawing/2014/main" val="2350550287"/>
                    </a:ext>
                  </a:extLst>
                </a:gridCol>
              </a:tblGrid>
              <a:tr h="2866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endParaRPr lang="en-US" sz="1600" b="1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Hispanic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Non-Hispanic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925960"/>
                  </a:ext>
                </a:extLst>
              </a:tr>
              <a:tr h="28660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Inflation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8721237"/>
                  </a:ext>
                </a:extLst>
              </a:tr>
              <a:tr h="28660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Immigration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7280098"/>
                  </a:ext>
                </a:extLst>
              </a:tr>
              <a:tr h="28660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Abortion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2049130"/>
                  </a:ext>
                </a:extLst>
              </a:tr>
              <a:tr h="28660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Healthcare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218013"/>
                  </a:ext>
                </a:extLst>
              </a:tr>
              <a:tr h="28660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Cost of living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3278740"/>
                  </a:ext>
                </a:extLst>
              </a:tr>
              <a:tr h="28660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Economy / jobs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6638173"/>
                  </a:ext>
                </a:extLst>
              </a:tr>
              <a:tr h="28660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Affordable housing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0435840"/>
                  </a:ext>
                </a:extLst>
              </a:tr>
              <a:tr h="28660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Border security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5379871"/>
                  </a:ext>
                </a:extLst>
              </a:tr>
              <a:tr h="28660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Gun control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8907607"/>
                  </a:ext>
                </a:extLst>
              </a:tr>
              <a:tr h="28660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Entitlements / social services reform (Medicare, welfare, etc.)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21841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5365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30B2FC4-4924-C16D-4C19-61815F228B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298450"/>
            <a:ext cx="10972800" cy="553998"/>
          </a:xfrm>
        </p:spPr>
        <p:txBody>
          <a:bodyPr/>
          <a:lstStyle/>
          <a:p>
            <a:r>
              <a:rPr lang="en-US" b="0" dirty="0"/>
              <a:t>Party Better Able to Handle Issues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A1C345-BE0F-39B7-CD6B-66F47294026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199" y="1645920"/>
            <a:ext cx="10972800" cy="369332"/>
          </a:xfrm>
        </p:spPr>
        <p:txBody>
          <a:bodyPr/>
          <a:lstStyle/>
          <a:p>
            <a:r>
              <a:rPr lang="en-US" i="1" dirty="0"/>
              <a:t>Thinking again about the issues, which party do you think would do a better job of handling each of the following issues, the Democratic Party or the Republican Party?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7A48145-A8B7-AB08-255B-234DD8A5F3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2415673"/>
              </p:ext>
            </p:extLst>
          </p:nvPr>
        </p:nvGraphicFramePr>
        <p:xfrm>
          <a:off x="2127885" y="2015252"/>
          <a:ext cx="7631429" cy="4048437"/>
        </p:xfrm>
        <a:graphic>
          <a:graphicData uri="http://schemas.openxmlformats.org/drawingml/2006/table">
            <a:tbl>
              <a:tblPr firstRow="1" bandRow="1"/>
              <a:tblGrid>
                <a:gridCol w="1830129">
                  <a:extLst>
                    <a:ext uri="{9D8B030D-6E8A-4147-A177-3AD203B41FA5}">
                      <a16:colId xmlns:a16="http://schemas.microsoft.com/office/drawing/2014/main" val="2075066661"/>
                    </a:ext>
                  </a:extLst>
                </a:gridCol>
                <a:gridCol w="1450325">
                  <a:extLst>
                    <a:ext uri="{9D8B030D-6E8A-4147-A177-3AD203B41FA5}">
                      <a16:colId xmlns:a16="http://schemas.microsoft.com/office/drawing/2014/main" val="1276871743"/>
                    </a:ext>
                  </a:extLst>
                </a:gridCol>
                <a:gridCol w="1450325">
                  <a:extLst>
                    <a:ext uri="{9D8B030D-6E8A-4147-A177-3AD203B41FA5}">
                      <a16:colId xmlns:a16="http://schemas.microsoft.com/office/drawing/2014/main" val="2350550287"/>
                    </a:ext>
                  </a:extLst>
                </a:gridCol>
                <a:gridCol w="1450325">
                  <a:extLst>
                    <a:ext uri="{9D8B030D-6E8A-4147-A177-3AD203B41FA5}">
                      <a16:colId xmlns:a16="http://schemas.microsoft.com/office/drawing/2014/main" val="2129509578"/>
                    </a:ext>
                  </a:extLst>
                </a:gridCol>
                <a:gridCol w="1450325">
                  <a:extLst>
                    <a:ext uri="{9D8B030D-6E8A-4147-A177-3AD203B41FA5}">
                      <a16:colId xmlns:a16="http://schemas.microsoft.com/office/drawing/2014/main" val="1275862371"/>
                    </a:ext>
                  </a:extLst>
                </a:gridCol>
              </a:tblGrid>
              <a:tr h="565620"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Hispanic</a:t>
                      </a:r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Non-Hispanic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8052145"/>
                  </a:ext>
                </a:extLst>
              </a:tr>
              <a:tr h="5656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endParaRPr lang="en-US" sz="1600" b="0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Democrat </a:t>
                      </a:r>
                      <a:r>
                        <a:rPr lang="en-US" sz="1200" b="0" dirty="0">
                          <a:latin typeface="+mn-lt"/>
                        </a:rPr>
                        <a:t>Top2Box</a:t>
                      </a:r>
                      <a:endParaRPr lang="en-US" sz="1600" b="0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Republican </a:t>
                      </a:r>
                      <a:r>
                        <a:rPr lang="en-US" sz="1200" b="0" dirty="0">
                          <a:latin typeface="+mn-lt"/>
                        </a:rPr>
                        <a:t>Top2Box</a:t>
                      </a:r>
                      <a:endParaRPr lang="en-US" sz="1600" b="0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Democrat </a:t>
                      </a:r>
                      <a:r>
                        <a:rPr lang="en-US" sz="1200" b="0" dirty="0">
                          <a:latin typeface="+mn-lt"/>
                        </a:rPr>
                        <a:t>Top2Box</a:t>
                      </a:r>
                      <a:endParaRPr lang="en-US" sz="1600" b="0" dirty="0">
                        <a:latin typeface="+mn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Republican </a:t>
                      </a:r>
                      <a:r>
                        <a:rPr lang="en-US" sz="1200" b="0" dirty="0">
                          <a:latin typeface="+mn-lt"/>
                        </a:rPr>
                        <a:t>Top2Box</a:t>
                      </a:r>
                      <a:endParaRPr lang="en-US" sz="1600" b="0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925960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Abortion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46%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8721237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Healthcare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42%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6814661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Climate Change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45%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107860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Energy Policy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40%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3584248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Education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39%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8907607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Entitlements Reform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43%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2184191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Social Security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44%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6884520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Cost of Living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33%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167509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Taxes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36%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28581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4721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F228153-CCDF-C257-642D-6A8380A577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D18A1C2-4062-B5CE-6AE4-1A9D8F88C3A8}"/>
              </a:ext>
            </a:extLst>
          </p:cNvPr>
          <p:cNvSpPr/>
          <p:nvPr/>
        </p:nvSpPr>
        <p:spPr>
          <a:xfrm>
            <a:off x="282575" y="3819525"/>
            <a:ext cx="5126635" cy="2820988"/>
          </a:xfrm>
          <a:prstGeom prst="rect">
            <a:avLst/>
          </a:prstGeom>
          <a:solidFill>
            <a:srgbClr val="00000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spcBef>
                <a:spcPct val="0"/>
              </a:spcBef>
            </a:pPr>
            <a:endParaRPr lang="en-US" altLang="en-MX" sz="1800" b="1" dirty="0">
              <a:solidFill>
                <a:srgbClr val="FFFFFF"/>
              </a:solidFill>
              <a:latin typeface="Franklin Gothic Medium" panose="020B0603020102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MX" sz="2000" b="1" dirty="0">
                <a:solidFill>
                  <a:srgbClr val="FFFFFF"/>
                </a:solidFill>
                <a:latin typeface="Franklin Gothic Medium" panose="020B0603020102020204" pitchFamily="34" charset="0"/>
              </a:rPr>
              <a:t>TU &amp; Media Predict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MX" sz="3200" b="1" dirty="0">
                <a:solidFill>
                  <a:srgbClr val="FFFFFF"/>
                </a:solidFill>
                <a:latin typeface="Franklin Gothic Medium" panose="020B0603020102020204" pitchFamily="34" charset="0"/>
              </a:rPr>
              <a:t>2024 Presidential Tracker</a:t>
            </a:r>
          </a:p>
          <a:p>
            <a:pPr eaLnBrk="1" hangingPunct="1">
              <a:spcBef>
                <a:spcPct val="0"/>
              </a:spcBef>
            </a:pPr>
            <a:endParaRPr lang="en-US" altLang="en-MX" sz="1400" b="1" dirty="0">
              <a:solidFill>
                <a:srgbClr val="FFFFFF"/>
              </a:solidFill>
              <a:latin typeface="Franklin Gothic Medium" panose="020B0603020102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MX" sz="2000" b="1" dirty="0">
                <a:solidFill>
                  <a:srgbClr val="FFFFFF"/>
                </a:solidFill>
                <a:latin typeface="Franklin Gothic Medium" panose="020B0603020102020204" pitchFamily="34" charset="0"/>
              </a:rPr>
              <a:t>Nevada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MX" sz="2000" b="1" dirty="0">
                <a:solidFill>
                  <a:srgbClr val="FFFFFF"/>
                </a:solidFill>
                <a:latin typeface="Franklin Gothic Medium" panose="020B0603020102020204" pitchFamily="34" charset="0"/>
              </a:rPr>
              <a:t>June 2024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6" name="Picture 9" descr="A close-up of a black background&#10;&#10;Description automatically generated">
            <a:extLst>
              <a:ext uri="{FF2B5EF4-FFF2-40B4-BE49-F238E27FC236}">
                <a16:creationId xmlns:a16="http://schemas.microsoft.com/office/drawing/2014/main" id="{1782611A-B15B-9F10-39EF-CD87DF45B1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8" y="5919788"/>
            <a:ext cx="3160712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649F2B9B-EECA-3084-07D5-EC10057D9CDB}"/>
              </a:ext>
            </a:extLst>
          </p:cNvPr>
          <p:cNvGrpSpPr/>
          <p:nvPr/>
        </p:nvGrpSpPr>
        <p:grpSpPr>
          <a:xfrm>
            <a:off x="3758802" y="5956910"/>
            <a:ext cx="950968" cy="443944"/>
            <a:chOff x="1540215" y="5932484"/>
            <a:chExt cx="950968" cy="443944"/>
          </a:xfrm>
          <a:noFill/>
        </p:grpSpPr>
        <p:pic>
          <p:nvPicPr>
            <p:cNvPr id="11" name="Imagen 9">
              <a:extLst>
                <a:ext uri="{FF2B5EF4-FFF2-40B4-BE49-F238E27FC236}">
                  <a16:creationId xmlns:a16="http://schemas.microsoft.com/office/drawing/2014/main" id="{C3AC3A81-8D01-9EBF-4749-A446A469BD5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biLevel thresh="25000"/>
            </a:blip>
            <a:srcRect t="26201" b="26046"/>
            <a:stretch/>
          </p:blipFill>
          <p:spPr>
            <a:xfrm>
              <a:off x="1626516" y="5948009"/>
              <a:ext cx="864667" cy="412896"/>
            </a:xfrm>
            <a:prstGeom prst="rect">
              <a:avLst/>
            </a:prstGeom>
            <a:grpFill/>
          </p:spPr>
        </p:pic>
        <p:cxnSp>
          <p:nvCxnSpPr>
            <p:cNvPr id="12" name="Conector recto 11">
              <a:extLst>
                <a:ext uri="{FF2B5EF4-FFF2-40B4-BE49-F238E27FC236}">
                  <a16:creationId xmlns:a16="http://schemas.microsoft.com/office/drawing/2014/main" id="{14438A72-510C-531B-E5AA-1F1D5FA4EAB6}"/>
                </a:ext>
              </a:extLst>
            </p:cNvPr>
            <p:cNvCxnSpPr>
              <a:cxnSpLocks/>
            </p:cNvCxnSpPr>
            <p:nvPr/>
          </p:nvCxnSpPr>
          <p:spPr>
            <a:xfrm>
              <a:off x="1540215" y="5932484"/>
              <a:ext cx="0" cy="443944"/>
            </a:xfrm>
            <a:prstGeom prst="line">
              <a:avLst/>
            </a:prstGeom>
            <a:grpFill/>
            <a:ln>
              <a:solidFill>
                <a:srgbClr val="0432FF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0836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30B2FC4-4924-C16D-4C19-61815F228B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298450"/>
            <a:ext cx="10972800" cy="553998"/>
          </a:xfrm>
        </p:spPr>
        <p:txBody>
          <a:bodyPr/>
          <a:lstStyle/>
          <a:p>
            <a:r>
              <a:rPr lang="en-US" b="0" dirty="0"/>
              <a:t>Party Better Able to </a:t>
            </a:r>
            <a:r>
              <a:rPr lang="en-US" b="0"/>
              <a:t>Handle Issues</a:t>
            </a:r>
            <a:endParaRPr lang="en-US" b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A1C345-BE0F-39B7-CD6B-66F47294026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199" y="1645920"/>
            <a:ext cx="10972800" cy="369332"/>
          </a:xfrm>
        </p:spPr>
        <p:txBody>
          <a:bodyPr/>
          <a:lstStyle/>
          <a:p>
            <a:r>
              <a:rPr lang="en-US" i="1" dirty="0"/>
              <a:t>Thinking again about the issues, which party do you think would do a better job of handling each of the following issues, the Democratic Party or the Republican Party?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8234720-6CCD-2F1F-8256-B5787525E5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2336348"/>
              </p:ext>
            </p:extLst>
          </p:nvPr>
        </p:nvGraphicFramePr>
        <p:xfrm>
          <a:off x="2127885" y="2015252"/>
          <a:ext cx="7631429" cy="4372570"/>
        </p:xfrm>
        <a:graphic>
          <a:graphicData uri="http://schemas.openxmlformats.org/drawingml/2006/table">
            <a:tbl>
              <a:tblPr firstRow="1" bandRow="1"/>
              <a:tblGrid>
                <a:gridCol w="1830129">
                  <a:extLst>
                    <a:ext uri="{9D8B030D-6E8A-4147-A177-3AD203B41FA5}">
                      <a16:colId xmlns:a16="http://schemas.microsoft.com/office/drawing/2014/main" val="2075066661"/>
                    </a:ext>
                  </a:extLst>
                </a:gridCol>
                <a:gridCol w="1450325">
                  <a:extLst>
                    <a:ext uri="{9D8B030D-6E8A-4147-A177-3AD203B41FA5}">
                      <a16:colId xmlns:a16="http://schemas.microsoft.com/office/drawing/2014/main" val="1276871743"/>
                    </a:ext>
                  </a:extLst>
                </a:gridCol>
                <a:gridCol w="1450325">
                  <a:extLst>
                    <a:ext uri="{9D8B030D-6E8A-4147-A177-3AD203B41FA5}">
                      <a16:colId xmlns:a16="http://schemas.microsoft.com/office/drawing/2014/main" val="2350550287"/>
                    </a:ext>
                  </a:extLst>
                </a:gridCol>
                <a:gridCol w="1450325">
                  <a:extLst>
                    <a:ext uri="{9D8B030D-6E8A-4147-A177-3AD203B41FA5}">
                      <a16:colId xmlns:a16="http://schemas.microsoft.com/office/drawing/2014/main" val="2129509578"/>
                    </a:ext>
                  </a:extLst>
                </a:gridCol>
                <a:gridCol w="1450325">
                  <a:extLst>
                    <a:ext uri="{9D8B030D-6E8A-4147-A177-3AD203B41FA5}">
                      <a16:colId xmlns:a16="http://schemas.microsoft.com/office/drawing/2014/main" val="1275862371"/>
                    </a:ext>
                  </a:extLst>
                </a:gridCol>
              </a:tblGrid>
              <a:tr h="565620"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Hispanic</a:t>
                      </a:r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Non-Hispanic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8052145"/>
                  </a:ext>
                </a:extLst>
              </a:tr>
              <a:tr h="5656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endParaRPr lang="en-US" sz="1600" b="0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Democrat </a:t>
                      </a:r>
                      <a:r>
                        <a:rPr lang="en-US" sz="1200" b="0" dirty="0">
                          <a:latin typeface="+mn-lt"/>
                        </a:rPr>
                        <a:t>Top2Box</a:t>
                      </a:r>
                      <a:endParaRPr lang="en-US" sz="1600" b="0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Republican </a:t>
                      </a:r>
                      <a:r>
                        <a:rPr lang="en-US" sz="1200" b="0" dirty="0">
                          <a:latin typeface="+mn-lt"/>
                        </a:rPr>
                        <a:t>Top2Box</a:t>
                      </a:r>
                      <a:endParaRPr lang="en-US" sz="1600" b="0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Democrat </a:t>
                      </a:r>
                      <a:r>
                        <a:rPr lang="en-US" sz="1200" b="0" dirty="0">
                          <a:latin typeface="+mn-lt"/>
                        </a:rPr>
                        <a:t>Top2Box</a:t>
                      </a:r>
                      <a:endParaRPr lang="en-US" sz="1600" b="0" dirty="0">
                        <a:latin typeface="+mn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Republican </a:t>
                      </a:r>
                      <a:r>
                        <a:rPr lang="en-US" sz="1200" b="0" dirty="0">
                          <a:latin typeface="+mn-lt"/>
                        </a:rPr>
                        <a:t>Top2Box</a:t>
                      </a:r>
                      <a:endParaRPr lang="en-US" sz="1600" b="0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925960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Economy / jobs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35%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8721237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Immigration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29%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57%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6940798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Gov spending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30%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6814661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Inflation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31%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107860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Foreign policy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32%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3584248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Opioids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35%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8907607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Crime and public safety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33%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50%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2184191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Border Security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28%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55%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6884520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National Security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32%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52%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167509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Defense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28%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32%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52%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28581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1124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30B2FC4-4924-C16D-4C19-61815F228B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298450"/>
            <a:ext cx="10972800" cy="553998"/>
          </a:xfrm>
        </p:spPr>
        <p:txBody>
          <a:bodyPr/>
          <a:lstStyle/>
          <a:p>
            <a:r>
              <a:rPr lang="en-US" b="0" dirty="0"/>
              <a:t>Candidate Better Able to Handle Issues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A1C345-BE0F-39B7-CD6B-66F47294026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1645920"/>
            <a:ext cx="10069513" cy="184666"/>
          </a:xfrm>
        </p:spPr>
        <p:txBody>
          <a:bodyPr/>
          <a:lstStyle/>
          <a:p>
            <a:r>
              <a:rPr lang="en-US" i="1" dirty="0"/>
              <a:t>Thinking again about the issues, which candidate do you think would do a better job of handling each of the following issues, Joe Biden or Donald Trump?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5F8FB28-576D-E03A-B723-D67E6A50ED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8769771"/>
              </p:ext>
            </p:extLst>
          </p:nvPr>
        </p:nvGraphicFramePr>
        <p:xfrm>
          <a:off x="2127885" y="2015252"/>
          <a:ext cx="7631429" cy="4048437"/>
        </p:xfrm>
        <a:graphic>
          <a:graphicData uri="http://schemas.openxmlformats.org/drawingml/2006/table">
            <a:tbl>
              <a:tblPr firstRow="1" bandRow="1"/>
              <a:tblGrid>
                <a:gridCol w="1830129">
                  <a:extLst>
                    <a:ext uri="{9D8B030D-6E8A-4147-A177-3AD203B41FA5}">
                      <a16:colId xmlns:a16="http://schemas.microsoft.com/office/drawing/2014/main" val="2075066661"/>
                    </a:ext>
                  </a:extLst>
                </a:gridCol>
                <a:gridCol w="1450325">
                  <a:extLst>
                    <a:ext uri="{9D8B030D-6E8A-4147-A177-3AD203B41FA5}">
                      <a16:colId xmlns:a16="http://schemas.microsoft.com/office/drawing/2014/main" val="1276871743"/>
                    </a:ext>
                  </a:extLst>
                </a:gridCol>
                <a:gridCol w="1450325">
                  <a:extLst>
                    <a:ext uri="{9D8B030D-6E8A-4147-A177-3AD203B41FA5}">
                      <a16:colId xmlns:a16="http://schemas.microsoft.com/office/drawing/2014/main" val="2350550287"/>
                    </a:ext>
                  </a:extLst>
                </a:gridCol>
                <a:gridCol w="1450325">
                  <a:extLst>
                    <a:ext uri="{9D8B030D-6E8A-4147-A177-3AD203B41FA5}">
                      <a16:colId xmlns:a16="http://schemas.microsoft.com/office/drawing/2014/main" val="2129509578"/>
                    </a:ext>
                  </a:extLst>
                </a:gridCol>
                <a:gridCol w="1450325">
                  <a:extLst>
                    <a:ext uri="{9D8B030D-6E8A-4147-A177-3AD203B41FA5}">
                      <a16:colId xmlns:a16="http://schemas.microsoft.com/office/drawing/2014/main" val="1275862371"/>
                    </a:ext>
                  </a:extLst>
                </a:gridCol>
              </a:tblGrid>
              <a:tr h="565620"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Hispanic</a:t>
                      </a:r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Non-Hispanic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8052145"/>
                  </a:ext>
                </a:extLst>
              </a:tr>
              <a:tr h="5656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endParaRPr lang="en-US" sz="1600" b="0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Biden </a:t>
                      </a:r>
                    </a:p>
                    <a:p>
                      <a:pPr algn="ctr"/>
                      <a:r>
                        <a:rPr lang="en-US" sz="1200" b="0" dirty="0">
                          <a:latin typeface="+mn-lt"/>
                        </a:rPr>
                        <a:t>Top2Box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Trump </a:t>
                      </a:r>
                    </a:p>
                    <a:p>
                      <a:pPr algn="ctr"/>
                      <a:r>
                        <a:rPr lang="en-US" sz="1200" b="0" dirty="0">
                          <a:latin typeface="+mn-lt"/>
                        </a:rPr>
                        <a:t>Top2Box</a:t>
                      </a:r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Biden </a:t>
                      </a:r>
                    </a:p>
                    <a:p>
                      <a:pPr algn="ctr"/>
                      <a:r>
                        <a:rPr lang="en-US" sz="1200" b="0" dirty="0">
                          <a:latin typeface="+mn-lt"/>
                        </a:rPr>
                        <a:t>Top2Box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Trump </a:t>
                      </a:r>
                    </a:p>
                    <a:p>
                      <a:pPr algn="ctr"/>
                      <a:r>
                        <a:rPr lang="en-US" sz="1200" b="0" dirty="0">
                          <a:latin typeface="+mn-lt"/>
                        </a:rPr>
                        <a:t>Top2Box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925960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Energy Policy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39%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8721237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Healthcare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45%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6814661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Social Security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44%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107860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Climate Change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46%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3584248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Abortion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46%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8907607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Entitlements Reform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44%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2184191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Education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40%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6884520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Foreign policy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33%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52%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167509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Economy / jobs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35%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53%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28581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4167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30B2FC4-4924-C16D-4C19-61815F228B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298450"/>
            <a:ext cx="10972800" cy="553998"/>
          </a:xfrm>
        </p:spPr>
        <p:txBody>
          <a:bodyPr/>
          <a:lstStyle/>
          <a:p>
            <a:r>
              <a:rPr lang="en-US" b="0" dirty="0"/>
              <a:t>Candidate Better Able to Handle Issues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A1C345-BE0F-39B7-CD6B-66F47294026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1645920"/>
            <a:ext cx="10069513" cy="184666"/>
          </a:xfrm>
        </p:spPr>
        <p:txBody>
          <a:bodyPr/>
          <a:lstStyle/>
          <a:p>
            <a:r>
              <a:rPr lang="en-US" i="1" dirty="0"/>
              <a:t>Thinking again about the issues, which candidate do you think would do a better job of handling each of the following issues, Joe Biden or Donald Trump?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E59FCA1-4805-846F-71D9-64F37B0EE2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6372602"/>
              </p:ext>
            </p:extLst>
          </p:nvPr>
        </p:nvGraphicFramePr>
        <p:xfrm>
          <a:off x="2127885" y="2015252"/>
          <a:ext cx="7631429" cy="4372570"/>
        </p:xfrm>
        <a:graphic>
          <a:graphicData uri="http://schemas.openxmlformats.org/drawingml/2006/table">
            <a:tbl>
              <a:tblPr firstRow="1" bandRow="1"/>
              <a:tblGrid>
                <a:gridCol w="1830129">
                  <a:extLst>
                    <a:ext uri="{9D8B030D-6E8A-4147-A177-3AD203B41FA5}">
                      <a16:colId xmlns:a16="http://schemas.microsoft.com/office/drawing/2014/main" val="2075066661"/>
                    </a:ext>
                  </a:extLst>
                </a:gridCol>
                <a:gridCol w="1450325">
                  <a:extLst>
                    <a:ext uri="{9D8B030D-6E8A-4147-A177-3AD203B41FA5}">
                      <a16:colId xmlns:a16="http://schemas.microsoft.com/office/drawing/2014/main" val="1276871743"/>
                    </a:ext>
                  </a:extLst>
                </a:gridCol>
                <a:gridCol w="1450325">
                  <a:extLst>
                    <a:ext uri="{9D8B030D-6E8A-4147-A177-3AD203B41FA5}">
                      <a16:colId xmlns:a16="http://schemas.microsoft.com/office/drawing/2014/main" val="2350550287"/>
                    </a:ext>
                  </a:extLst>
                </a:gridCol>
                <a:gridCol w="1450325">
                  <a:extLst>
                    <a:ext uri="{9D8B030D-6E8A-4147-A177-3AD203B41FA5}">
                      <a16:colId xmlns:a16="http://schemas.microsoft.com/office/drawing/2014/main" val="2129509578"/>
                    </a:ext>
                  </a:extLst>
                </a:gridCol>
                <a:gridCol w="1450325">
                  <a:extLst>
                    <a:ext uri="{9D8B030D-6E8A-4147-A177-3AD203B41FA5}">
                      <a16:colId xmlns:a16="http://schemas.microsoft.com/office/drawing/2014/main" val="1275862371"/>
                    </a:ext>
                  </a:extLst>
                </a:gridCol>
              </a:tblGrid>
              <a:tr h="565620"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Hispanic</a:t>
                      </a:r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Non-Hispanic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8052145"/>
                  </a:ext>
                </a:extLst>
              </a:tr>
              <a:tr h="5656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endParaRPr lang="en-US" sz="1600" b="0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Biden </a:t>
                      </a:r>
                    </a:p>
                    <a:p>
                      <a:pPr algn="ctr"/>
                      <a:r>
                        <a:rPr lang="en-US" sz="1200" b="0" dirty="0">
                          <a:latin typeface="+mn-lt"/>
                        </a:rPr>
                        <a:t>Top2Box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Trump </a:t>
                      </a:r>
                    </a:p>
                    <a:p>
                      <a:pPr algn="ctr"/>
                      <a:r>
                        <a:rPr lang="en-US" sz="1200" b="0" dirty="0">
                          <a:latin typeface="+mn-lt"/>
                        </a:rPr>
                        <a:t>Top2Box</a:t>
                      </a:r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Biden </a:t>
                      </a:r>
                    </a:p>
                    <a:p>
                      <a:pPr algn="ctr"/>
                      <a:r>
                        <a:rPr lang="en-US" sz="1200" b="0" dirty="0">
                          <a:latin typeface="+mn-lt"/>
                        </a:rPr>
                        <a:t>Top2Box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Trump </a:t>
                      </a:r>
                    </a:p>
                    <a:p>
                      <a:pPr algn="ctr"/>
                      <a:r>
                        <a:rPr lang="en-US" sz="1200" b="0" dirty="0">
                          <a:latin typeface="+mn-lt"/>
                        </a:rPr>
                        <a:t>Top2Box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925960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Crime and public safety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34%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51%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8721237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Taxes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37%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50%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1022975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Immigration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29%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60%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6814661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Gov spending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31%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107860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Cost of Living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33%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53%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3584248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Inflation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32%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54%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8907607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Opioids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34%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2184191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National Security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33%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56%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6884520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Border Security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51%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26%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61%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167509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Defense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34%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54%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28581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7936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D77303-895B-6A25-05D2-A4F90DEAF8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0D574C8-EAC7-628C-EC23-E341D6D25F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Economy</a:t>
            </a:r>
          </a:p>
        </p:txBody>
      </p:sp>
    </p:spTree>
    <p:extLst>
      <p:ext uri="{BB962C8B-B14F-4D97-AF65-F5344CB8AC3E}">
        <p14:creationId xmlns:p14="http://schemas.microsoft.com/office/powerpoint/2010/main" val="707604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C7B48AD-CE55-5627-14A1-50AE61F922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1107996"/>
          </a:xfrm>
        </p:spPr>
        <p:txBody>
          <a:bodyPr/>
          <a:lstStyle/>
          <a:p>
            <a:r>
              <a:rPr lang="en-US" dirty="0"/>
              <a:t>77% of Hispanics Rate the Economy in Their State Right Now as Fair or Poor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677BD3-4BA7-BCDB-AFB0-00825B3FF86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1645920"/>
            <a:ext cx="10069513" cy="184666"/>
          </a:xfrm>
        </p:spPr>
        <p:txBody>
          <a:bodyPr/>
          <a:lstStyle/>
          <a:p>
            <a:r>
              <a:rPr lang="en-US" dirty="0"/>
              <a:t>How would you rate the economy in your state right now?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9228881-7078-DB63-29E4-97F990A907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14930991"/>
              </p:ext>
            </p:extLst>
          </p:nvPr>
        </p:nvGraphicFramePr>
        <p:xfrm>
          <a:off x="2032000" y="2209800"/>
          <a:ext cx="8128000" cy="3928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50B68D79-A543-E11B-B8EF-9B21491187C4}"/>
              </a:ext>
            </a:extLst>
          </p:cNvPr>
          <p:cNvSpPr txBox="1"/>
          <p:nvPr/>
        </p:nvSpPr>
        <p:spPr>
          <a:xfrm>
            <a:off x="3836276" y="1991783"/>
            <a:ext cx="4519448" cy="74351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State of the Economy</a:t>
            </a:r>
          </a:p>
        </p:txBody>
      </p:sp>
    </p:spTree>
    <p:extLst>
      <p:ext uri="{BB962C8B-B14F-4D97-AF65-F5344CB8AC3E}">
        <p14:creationId xmlns:p14="http://schemas.microsoft.com/office/powerpoint/2010/main" val="1185548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77B7D35-8CB3-DF35-6849-79212A20D63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1107996"/>
          </a:xfrm>
        </p:spPr>
        <p:txBody>
          <a:bodyPr/>
          <a:lstStyle/>
          <a:p>
            <a:r>
              <a:rPr lang="en-US" dirty="0"/>
              <a:t>40% of Hispanic Voters Believe the Economy Will </a:t>
            </a:r>
          </a:p>
          <a:p>
            <a:r>
              <a:rPr lang="en-US" dirty="0"/>
              <a:t>Get Worse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3D4F3C-676B-5E3C-5632-DCBFDA21420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1645920"/>
            <a:ext cx="10069513" cy="184666"/>
          </a:xfrm>
        </p:spPr>
        <p:txBody>
          <a:bodyPr/>
          <a:lstStyle/>
          <a:p>
            <a:r>
              <a:rPr lang="en-US" dirty="0"/>
              <a:t>Thinking ahead to a few months from now… Do you believe the economy in your state will get better, get worse, or stay about the same as it is now?</a:t>
            </a:r>
          </a:p>
        </p:txBody>
      </p:sp>
      <p:graphicFrame>
        <p:nvGraphicFramePr>
          <p:cNvPr id="6" name="Chart 3">
            <a:extLst>
              <a:ext uri="{FF2B5EF4-FFF2-40B4-BE49-F238E27FC236}">
                <a16:creationId xmlns:a16="http://schemas.microsoft.com/office/drawing/2014/main" id="{3C66C4EA-5AD9-D74A-2148-3CF4C68D2D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6450016"/>
              </p:ext>
            </p:extLst>
          </p:nvPr>
        </p:nvGraphicFramePr>
        <p:xfrm>
          <a:off x="2032000" y="2209800"/>
          <a:ext cx="8128000" cy="3928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8C13874-70B9-339E-4EE6-32221D8214DD}"/>
              </a:ext>
            </a:extLst>
          </p:cNvPr>
          <p:cNvSpPr txBox="1"/>
          <p:nvPr/>
        </p:nvSpPr>
        <p:spPr>
          <a:xfrm>
            <a:off x="3836276" y="2042897"/>
            <a:ext cx="4519448" cy="60934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Future of the Economy</a:t>
            </a:r>
          </a:p>
        </p:txBody>
      </p:sp>
    </p:spTree>
    <p:extLst>
      <p:ext uri="{BB962C8B-B14F-4D97-AF65-F5344CB8AC3E}">
        <p14:creationId xmlns:p14="http://schemas.microsoft.com/office/powerpoint/2010/main" val="2192400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BBAFEC0-A8F9-65D5-29EF-D6B41AEC8E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298450"/>
            <a:ext cx="10972800" cy="553998"/>
          </a:xfrm>
        </p:spPr>
        <p:txBody>
          <a:bodyPr/>
          <a:lstStyle/>
          <a:p>
            <a:r>
              <a:rPr lang="en-US" dirty="0"/>
              <a:t>Economy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A86EDBE-1557-73CF-6D01-3CBCD7A7EB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9534504"/>
              </p:ext>
            </p:extLst>
          </p:nvPr>
        </p:nvGraphicFramePr>
        <p:xfrm>
          <a:off x="609599" y="1228316"/>
          <a:ext cx="10972797" cy="4679513"/>
        </p:xfrm>
        <a:graphic>
          <a:graphicData uri="http://schemas.openxmlformats.org/drawingml/2006/table">
            <a:tbl>
              <a:tblPr firstRow="1" bandRow="1"/>
              <a:tblGrid>
                <a:gridCol w="7156173">
                  <a:extLst>
                    <a:ext uri="{9D8B030D-6E8A-4147-A177-3AD203B41FA5}">
                      <a16:colId xmlns:a16="http://schemas.microsoft.com/office/drawing/2014/main" val="2075066661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1276871743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2350550287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2129509578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1275862371"/>
                    </a:ext>
                  </a:extLst>
                </a:gridCol>
              </a:tblGrid>
              <a:tr h="3713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l"/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+mn-lt"/>
                        </a:rPr>
                        <a:t>How much do you agree or disagree with the following statements? [</a:t>
                      </a:r>
                      <a:r>
                        <a:rPr lang="en-US" sz="1000" b="0" i="1" dirty="0">
                          <a:solidFill>
                            <a:schemeClr val="bg1"/>
                          </a:solidFill>
                          <a:latin typeface="+mn-lt"/>
                        </a:rPr>
                        <a:t>Economy</a:t>
                      </a:r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+mn-lt"/>
                        </a:rPr>
                        <a:t>]</a:t>
                      </a:r>
                      <a:endParaRPr lang="en-US" sz="1000" b="0" i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Hispanic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+mj-lt"/>
                        </a:rPr>
                        <a:t>Non-Hispanic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Non-Hispanic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solidFill>
                        <a:srgbClr val="000000"/>
                      </a:solidFill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+mj-lt"/>
                        </a:rPr>
                        <a:t>Non-Hispanic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925960"/>
                  </a:ext>
                </a:extLst>
              </a:tr>
              <a:tr h="2291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r"/>
                      <a:endParaRPr lang="en-US" sz="1000" b="0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 dirty="0">
                          <a:solidFill>
                            <a:srgbClr val="EA5101"/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rgbClr val="EA5101"/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1500048"/>
                  </a:ext>
                </a:extLst>
              </a:tr>
              <a:tr h="371311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 feel that it is increasingly difficult for middle class families to prosper in the United States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80%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82%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8721237"/>
                  </a:ext>
                </a:extLst>
              </a:tr>
              <a:tr h="371311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Inflation is putting a significant strain on my budget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79%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79%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2413108"/>
                  </a:ext>
                </a:extLst>
              </a:tr>
              <a:tr h="371311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Corporations and financial firms are buying up single-family homes and apartment buildings and driving up housing prices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71%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74%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7881414"/>
                  </a:ext>
                </a:extLst>
              </a:tr>
              <a:tr h="371311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 am concerned about the U.S. federal government’s spending and deficit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70%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76%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9024018"/>
                  </a:ext>
                </a:extLst>
              </a:tr>
              <a:tr h="371311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The price of gas is putting a strain on my finances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5735486"/>
                  </a:ext>
                </a:extLst>
              </a:tr>
              <a:tr h="371311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My personal economic situation has become worse in the last year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8907607"/>
                  </a:ext>
                </a:extLst>
              </a:tr>
              <a:tr h="371311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Someone in my household has taken, or is considering taking, a second job in order to maintain our standard of living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2184191"/>
                  </a:ext>
                </a:extLst>
              </a:tr>
              <a:tr h="349654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 have taken, or am considering taking, a second job in order to maintain my standard of living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6884520"/>
                  </a:ext>
                </a:extLst>
              </a:tr>
              <a:tr h="371311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 expect my personal economic situation to get better in the next few years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67509"/>
                  </a:ext>
                </a:extLst>
              </a:tr>
              <a:tr h="371311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Home ownership is still within reach for most people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2858162"/>
                  </a:ext>
                </a:extLst>
              </a:tr>
              <a:tr h="371311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 feel that jobs are getting easier to find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74178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2260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D77303-895B-6A25-05D2-A4F90DEAF8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0D574C8-EAC7-628C-EC23-E341D6D25F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5917" y="2691335"/>
            <a:ext cx="10560166" cy="1744067"/>
          </a:xfrm>
        </p:spPr>
        <p:txBody>
          <a:bodyPr/>
          <a:lstStyle/>
          <a:p>
            <a:r>
              <a:rPr lang="en-US" dirty="0"/>
              <a:t>Public Health &amp; Healthcare</a:t>
            </a:r>
          </a:p>
        </p:txBody>
      </p:sp>
    </p:spTree>
    <p:extLst>
      <p:ext uri="{BB962C8B-B14F-4D97-AF65-F5344CB8AC3E}">
        <p14:creationId xmlns:p14="http://schemas.microsoft.com/office/powerpoint/2010/main" val="333662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C39FB89-7E5C-0F7E-474C-A3261E1C86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553998"/>
          </a:xfrm>
        </p:spPr>
        <p:txBody>
          <a:bodyPr/>
          <a:lstStyle/>
          <a:p>
            <a:r>
              <a:rPr lang="en-US" dirty="0"/>
              <a:t>Public Health &amp; Healthcare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17F6A1C-2568-9647-8FFF-55C97E349D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4225352"/>
              </p:ext>
            </p:extLst>
          </p:nvPr>
        </p:nvGraphicFramePr>
        <p:xfrm>
          <a:off x="609599" y="1228316"/>
          <a:ext cx="10972802" cy="2972054"/>
        </p:xfrm>
        <a:graphic>
          <a:graphicData uri="http://schemas.openxmlformats.org/drawingml/2006/table">
            <a:tbl>
              <a:tblPr firstRow="1" bandRow="1"/>
              <a:tblGrid>
                <a:gridCol w="7156174">
                  <a:extLst>
                    <a:ext uri="{9D8B030D-6E8A-4147-A177-3AD203B41FA5}">
                      <a16:colId xmlns:a16="http://schemas.microsoft.com/office/drawing/2014/main" val="2075066661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1276871743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2350550287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2129509578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1275862371"/>
                    </a:ext>
                  </a:extLst>
                </a:gridCol>
              </a:tblGrid>
              <a:tr h="3951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l"/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+mn-lt"/>
                        </a:rPr>
                        <a:t>How much do you agree or disagree with the following statements? [</a:t>
                      </a:r>
                      <a:r>
                        <a:rPr lang="en-US" sz="1000" b="0" i="1" dirty="0">
                          <a:solidFill>
                            <a:schemeClr val="bg1"/>
                          </a:solidFill>
                          <a:latin typeface="+mn-lt"/>
                        </a:rPr>
                        <a:t>Public Health &amp; Healthcare</a:t>
                      </a:r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+mn-lt"/>
                        </a:rPr>
                        <a:t>]</a:t>
                      </a:r>
                      <a:endParaRPr lang="en-US" sz="1000" b="0" i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Hispanic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+mj-lt"/>
                        </a:rPr>
                        <a:t>Non-Hispanic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Non-Hispanic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solidFill>
                        <a:srgbClr val="000000"/>
                      </a:solidFill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+mj-lt"/>
                        </a:rPr>
                        <a:t>Non-Hispanic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925960"/>
                  </a:ext>
                </a:extLst>
              </a:tr>
              <a:tr h="2329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r"/>
                      <a:endParaRPr lang="en-US" sz="1000" b="0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 dirty="0">
                          <a:solidFill>
                            <a:srgbClr val="EA5101"/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rgbClr val="EA5101"/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1500048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Mental health issues are a growing problem for people in the United States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81%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84%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5735486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Drug abuse is a serious public health issue in the United States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78%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85%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2805146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 am generally satisfied with my healthcare coverage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8907607"/>
                  </a:ext>
                </a:extLst>
              </a:tr>
              <a:tr h="357266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The cost of prescription drugs is a financial problem for me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6884520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The cost of my health care and insurance is reasonable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2858162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Medicaid and Medicare are working well now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98365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2189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6FEA80E-35CD-7B96-F5B8-06769F034DD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553998"/>
          </a:xfrm>
        </p:spPr>
        <p:txBody>
          <a:bodyPr/>
          <a:lstStyle/>
          <a:p>
            <a:r>
              <a:rPr lang="en-US" dirty="0"/>
              <a:t>Abortion</a:t>
            </a: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A2B26ED5-8B51-C891-77BC-A454FBB01F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5023416"/>
              </p:ext>
            </p:extLst>
          </p:nvPr>
        </p:nvGraphicFramePr>
        <p:xfrm>
          <a:off x="609600" y="2596471"/>
          <a:ext cx="10972800" cy="3650250"/>
        </p:xfrm>
        <a:graphic>
          <a:graphicData uri="http://schemas.openxmlformats.org/drawingml/2006/table">
            <a:tbl>
              <a:tblPr firstRow="1" bandRow="1"/>
              <a:tblGrid>
                <a:gridCol w="8110330">
                  <a:extLst>
                    <a:ext uri="{9D8B030D-6E8A-4147-A177-3AD203B41FA5}">
                      <a16:colId xmlns:a16="http://schemas.microsoft.com/office/drawing/2014/main" val="2075066661"/>
                    </a:ext>
                  </a:extLst>
                </a:gridCol>
                <a:gridCol w="1431235">
                  <a:extLst>
                    <a:ext uri="{9D8B030D-6E8A-4147-A177-3AD203B41FA5}">
                      <a16:colId xmlns:a16="http://schemas.microsoft.com/office/drawing/2014/main" val="1276871743"/>
                    </a:ext>
                  </a:extLst>
                </a:gridCol>
                <a:gridCol w="1431235">
                  <a:extLst>
                    <a:ext uri="{9D8B030D-6E8A-4147-A177-3AD203B41FA5}">
                      <a16:colId xmlns:a16="http://schemas.microsoft.com/office/drawing/2014/main" val="2129509578"/>
                    </a:ext>
                  </a:extLst>
                </a:gridCol>
              </a:tblGrid>
              <a:tr h="40965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l"/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+mn-lt"/>
                        </a:rPr>
                        <a:t>Abortion Policy</a:t>
                      </a:r>
                    </a:p>
                    <a:p>
                      <a:pPr algn="l"/>
                      <a:r>
                        <a:rPr lang="en-US" sz="1000" b="0" i="1" dirty="0">
                          <a:solidFill>
                            <a:schemeClr val="bg1"/>
                          </a:solidFill>
                          <a:latin typeface="+mn-lt"/>
                        </a:rPr>
                        <a:t>Thinking about abortion policy and laws, which of the following comes closest to your view?</a:t>
                      </a:r>
                    </a:p>
                  </a:txBody>
                  <a:tcPr anchor="b">
                    <a:lnL w="12700" cmpd="sng">
                      <a:solidFill>
                        <a:srgbClr val="000000"/>
                      </a:solidFill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Hispanic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Non-Hispanic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solidFill>
                        <a:srgbClr val="000000"/>
                      </a:solidFill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925960"/>
                  </a:ext>
                </a:extLst>
              </a:tr>
              <a:tr h="35518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Abortion should be legal only in the case of rape, incest or when the mother’s life is in danger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8721237"/>
                  </a:ext>
                </a:extLst>
              </a:tr>
              <a:tr h="35518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Abortion should be legal at any time during pregnancy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8907607"/>
                  </a:ext>
                </a:extLst>
              </a:tr>
              <a:tr h="35518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Abortion should be illegal in all cases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2184191"/>
                  </a:ext>
                </a:extLst>
              </a:tr>
              <a:tr h="35518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Abortion should be legal only in the first 15 weeks of pregnancy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9362928"/>
                  </a:ext>
                </a:extLst>
              </a:tr>
              <a:tr h="321122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Abortion should be legal until the fetus can survive outside the womb (approximately the 24th week of pregnancy)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6884520"/>
                  </a:ext>
                </a:extLst>
              </a:tr>
              <a:tr h="35518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Abortion should be legal only before a fetal heartbeat is detected (at approximately the first 6 weeks of pregnancy)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2858162"/>
                  </a:ext>
                </a:extLst>
              </a:tr>
              <a:tr h="35518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Abortion should be legal only in the first trimester (approximately the first 13 weeks) of pregnancy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7417878"/>
                  </a:ext>
                </a:extLst>
              </a:tr>
              <a:tr h="35518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Other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9195118"/>
                  </a:ext>
                </a:extLst>
              </a:tr>
              <a:tr h="35518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Unsure/I don’t know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8533275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6B3B468-64E2-FFE4-E08C-203AE31CF3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3304076"/>
              </p:ext>
            </p:extLst>
          </p:nvPr>
        </p:nvGraphicFramePr>
        <p:xfrm>
          <a:off x="609599" y="1025869"/>
          <a:ext cx="10972802" cy="1429314"/>
        </p:xfrm>
        <a:graphic>
          <a:graphicData uri="http://schemas.openxmlformats.org/drawingml/2006/table">
            <a:tbl>
              <a:tblPr firstRow="1" bandRow="1"/>
              <a:tblGrid>
                <a:gridCol w="7156174">
                  <a:extLst>
                    <a:ext uri="{9D8B030D-6E8A-4147-A177-3AD203B41FA5}">
                      <a16:colId xmlns:a16="http://schemas.microsoft.com/office/drawing/2014/main" val="2075066661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1276871743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2350550287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2129509578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1275862371"/>
                    </a:ext>
                  </a:extLst>
                </a:gridCol>
              </a:tblGrid>
              <a:tr h="3951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l"/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+mn-lt"/>
                        </a:rPr>
                        <a:t>How much do you agree or disagree with the following statements? [</a:t>
                      </a:r>
                      <a:r>
                        <a:rPr lang="en-US" sz="1000" b="0" i="1" dirty="0">
                          <a:solidFill>
                            <a:schemeClr val="bg1"/>
                          </a:solidFill>
                          <a:latin typeface="+mn-lt"/>
                        </a:rPr>
                        <a:t>Public Health &amp; Healthcare</a:t>
                      </a:r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+mn-lt"/>
                        </a:rPr>
                        <a:t>]</a:t>
                      </a:r>
                      <a:endParaRPr lang="en-US" sz="1000" b="0" i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Hispanic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+mj-lt"/>
                        </a:rPr>
                        <a:t>Non-Hispanic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Non-Hispanic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solidFill>
                        <a:srgbClr val="000000"/>
                      </a:solidFill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+mj-lt"/>
                        </a:rPr>
                        <a:t>Non-Hispanic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925960"/>
                  </a:ext>
                </a:extLst>
              </a:tr>
              <a:tr h="2329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r"/>
                      <a:endParaRPr lang="en-US" sz="1000" b="0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 dirty="0">
                          <a:solidFill>
                            <a:srgbClr val="EA5101"/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rgbClr val="EA5101"/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1500048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 would not vote for a political candidate whose views on abortion were at odds with mine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2184191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Abortion laws should be created by state governments, not by the federal government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10396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4363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7BF9F55E-340D-ABBF-430B-28A0E13E99AA}"/>
              </a:ext>
            </a:extLst>
          </p:cNvPr>
          <p:cNvSpPr txBox="1">
            <a:spLocks/>
          </p:cNvSpPr>
          <p:nvPr/>
        </p:nvSpPr>
        <p:spPr>
          <a:xfrm>
            <a:off x="377852" y="97193"/>
            <a:ext cx="5486400" cy="853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Medium" panose="020B0603020102020204"/>
                <a:ea typeface="+mj-ea"/>
                <a:cs typeface="+mj-cs"/>
              </a:rPr>
              <a:t>Objectives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F445DB21-F175-129D-25A0-F83AE0913480}"/>
              </a:ext>
            </a:extLst>
          </p:cNvPr>
          <p:cNvSpPr txBox="1">
            <a:spLocks/>
          </p:cNvSpPr>
          <p:nvPr/>
        </p:nvSpPr>
        <p:spPr>
          <a:xfrm>
            <a:off x="317399" y="1173480"/>
            <a:ext cx="5486400" cy="451104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304792" indent="-304792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Clr>
                <a:schemeClr val="tx2"/>
              </a:buClr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Clr>
                <a:schemeClr val="tx2"/>
              </a:buClr>
              <a:buFont typeface="System Font Regular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4792" marR="0" lvl="0" indent="-304792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Measure current landscape of the 2024 Primary and General Elections</a:t>
            </a:r>
          </a:p>
          <a:p>
            <a:pPr marL="304792" marR="0" lvl="0" indent="-304792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Assess voter sentiment towards current candidates and government bodies</a:t>
            </a:r>
          </a:p>
          <a:p>
            <a:pPr marL="304792" marR="0" lvl="0" indent="-304792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Understand key issues and their degree of importance as motivators to vote</a:t>
            </a:r>
          </a:p>
          <a:p>
            <a:pPr marL="304792" marR="0" lvl="0" indent="-304792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Compare and contrast Hispanic and Non-Hispanic voters</a:t>
            </a:r>
          </a:p>
        </p:txBody>
      </p:sp>
      <p:sp>
        <p:nvSpPr>
          <p:cNvPr id="20" name="Rechteck">
            <a:extLst>
              <a:ext uri="{FF2B5EF4-FFF2-40B4-BE49-F238E27FC236}">
                <a16:creationId xmlns:a16="http://schemas.microsoft.com/office/drawing/2014/main" id="{E80E3284-D72B-721F-D5D5-AF7E60F12EE9}"/>
              </a:ext>
            </a:extLst>
          </p:cNvPr>
          <p:cNvSpPr/>
          <p:nvPr/>
        </p:nvSpPr>
        <p:spPr>
          <a:xfrm>
            <a:off x="6096001" y="0"/>
            <a:ext cx="6096000" cy="6858000"/>
          </a:xfrm>
          <a:prstGeom prst="rect">
            <a:avLst/>
          </a:prstGeom>
          <a:solidFill>
            <a:srgbClr val="A4A8AB">
              <a:lumMod val="20000"/>
              <a:lumOff val="80000"/>
            </a:srgbClr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marL="0" marR="0" lvl="0" indent="0" algn="ctr" defTabSz="41274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rgbClr val="FFFFFF"/>
                </a:solidFill>
              </a:defRPr>
            </a:pP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95000"/>
                </a:srgbClr>
              </a:solidFill>
              <a:effectLst/>
              <a:uLnTx/>
              <a:uFillTx/>
              <a:latin typeface="Century Gothic" panose="020B0502020202020204" pitchFamily="34" charset="0"/>
              <a:sym typeface="Helvetica Light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69B5E0EC-05F8-210B-770C-48DDBACDE3F4}"/>
              </a:ext>
            </a:extLst>
          </p:cNvPr>
          <p:cNvSpPr txBox="1">
            <a:spLocks/>
          </p:cNvSpPr>
          <p:nvPr/>
        </p:nvSpPr>
        <p:spPr>
          <a:xfrm>
            <a:off x="6559500" y="97193"/>
            <a:ext cx="5486400" cy="853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7733" tIns="67733" rIns="67733" bIns="67733" anchor="ctr">
            <a:noAutofit/>
          </a:bodyPr>
          <a:lstStyle>
            <a:lvl1pPr marL="0" marR="0" indent="0" algn="l" defTabSz="309563" eaLnBrk="1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all" spc="0" baseline="0">
                <a:ln>
                  <a:noFill/>
                </a:ln>
                <a:solidFill>
                  <a:schemeClr val="tx2"/>
                </a:solidFill>
                <a:uFillTx/>
                <a:latin typeface="+mj-lt"/>
                <a:ea typeface="+mj-ea"/>
                <a:cs typeface="+mj-cs"/>
                <a:sym typeface="Montserrat Bold"/>
              </a:defRPr>
            </a:lvl1pPr>
            <a:lvl2pPr marL="0" marR="0" indent="85725" algn="l" defTabSz="309563" eaLnBrk="1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270" baseline="0">
                <a:ln>
                  <a:noFill/>
                </a:ln>
                <a:solidFill>
                  <a:srgbClr val="151314"/>
                </a:solidFill>
                <a:uFillTx/>
                <a:latin typeface="+mj-lt"/>
                <a:ea typeface="+mj-ea"/>
                <a:cs typeface="+mj-cs"/>
                <a:sym typeface="Montserrat Bold"/>
              </a:defRPr>
            </a:lvl2pPr>
            <a:lvl3pPr marL="0" marR="0" indent="171450" algn="l" defTabSz="309563" eaLnBrk="1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270" baseline="0">
                <a:ln>
                  <a:noFill/>
                </a:ln>
                <a:solidFill>
                  <a:srgbClr val="151314"/>
                </a:solidFill>
                <a:uFillTx/>
                <a:latin typeface="+mj-lt"/>
                <a:ea typeface="+mj-ea"/>
                <a:cs typeface="+mj-cs"/>
                <a:sym typeface="Montserrat Bold"/>
              </a:defRPr>
            </a:lvl3pPr>
            <a:lvl4pPr marL="0" marR="0" indent="257175" algn="l" defTabSz="309563" eaLnBrk="1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270" baseline="0">
                <a:ln>
                  <a:noFill/>
                </a:ln>
                <a:solidFill>
                  <a:srgbClr val="151314"/>
                </a:solidFill>
                <a:uFillTx/>
                <a:latin typeface="+mj-lt"/>
                <a:ea typeface="+mj-ea"/>
                <a:cs typeface="+mj-cs"/>
                <a:sym typeface="Montserrat Bold"/>
              </a:defRPr>
            </a:lvl4pPr>
            <a:lvl5pPr marL="0" marR="0" indent="342900" algn="l" defTabSz="309563" eaLnBrk="1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270" baseline="0">
                <a:ln>
                  <a:noFill/>
                </a:ln>
                <a:solidFill>
                  <a:srgbClr val="151314"/>
                </a:solidFill>
                <a:uFillTx/>
                <a:latin typeface="+mj-lt"/>
                <a:ea typeface="+mj-ea"/>
                <a:cs typeface="+mj-cs"/>
                <a:sym typeface="Montserrat Bold"/>
              </a:defRPr>
            </a:lvl5pPr>
            <a:lvl6pPr marL="0" marR="0" indent="428625" algn="l" defTabSz="309563" eaLnBrk="1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270" baseline="0">
                <a:ln>
                  <a:noFill/>
                </a:ln>
                <a:solidFill>
                  <a:srgbClr val="151314"/>
                </a:solidFill>
                <a:uFillTx/>
                <a:latin typeface="+mj-lt"/>
                <a:ea typeface="+mj-ea"/>
                <a:cs typeface="+mj-cs"/>
                <a:sym typeface="Montserrat Bold"/>
              </a:defRPr>
            </a:lvl6pPr>
            <a:lvl7pPr marL="0" marR="0" indent="514350" algn="l" defTabSz="309563" eaLnBrk="1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270" baseline="0">
                <a:ln>
                  <a:noFill/>
                </a:ln>
                <a:solidFill>
                  <a:srgbClr val="151314"/>
                </a:solidFill>
                <a:uFillTx/>
                <a:latin typeface="+mj-lt"/>
                <a:ea typeface="+mj-ea"/>
                <a:cs typeface="+mj-cs"/>
                <a:sym typeface="Montserrat Bold"/>
              </a:defRPr>
            </a:lvl7pPr>
            <a:lvl8pPr marL="0" marR="0" indent="600075" algn="l" defTabSz="309563" eaLnBrk="1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270" baseline="0">
                <a:ln>
                  <a:noFill/>
                </a:ln>
                <a:solidFill>
                  <a:srgbClr val="151314"/>
                </a:solidFill>
                <a:uFillTx/>
                <a:latin typeface="+mj-lt"/>
                <a:ea typeface="+mj-ea"/>
                <a:cs typeface="+mj-cs"/>
                <a:sym typeface="Montserrat Bold"/>
              </a:defRPr>
            </a:lvl8pPr>
            <a:lvl9pPr marL="0" marR="0" indent="685800" algn="l" defTabSz="309563" eaLnBrk="1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270" baseline="0">
                <a:ln>
                  <a:noFill/>
                </a:ln>
                <a:solidFill>
                  <a:srgbClr val="151314"/>
                </a:solidFill>
                <a:uFillTx/>
                <a:latin typeface="+mj-lt"/>
                <a:ea typeface="+mj-ea"/>
                <a:cs typeface="+mj-cs"/>
                <a:sym typeface="Montserrat Bold"/>
              </a:defRPr>
            </a:lvl9pPr>
          </a:lstStyle>
          <a:p>
            <a:pPr marL="0" marR="0" lvl="0" indent="0" algn="l" defTabSz="41274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Medium" panose="020B0603020102020204"/>
                <a:ea typeface="+mj-ea"/>
                <a:cs typeface="+mj-cs"/>
                <a:sym typeface="Montserrat Bold"/>
              </a:rPr>
              <a:t>Methodology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3132F75D-DF03-297C-C8CF-72DA30480E89}"/>
              </a:ext>
            </a:extLst>
          </p:cNvPr>
          <p:cNvSpPr txBox="1">
            <a:spLocks/>
          </p:cNvSpPr>
          <p:nvPr/>
        </p:nvSpPr>
        <p:spPr>
          <a:xfrm>
            <a:off x="6254701" y="3265026"/>
            <a:ext cx="5486400" cy="33363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7733" tIns="67733" rIns="67733" bIns="67733" anchor="t">
            <a:noAutofit/>
          </a:bodyPr>
          <a:lstStyle>
            <a:lvl1pPr marL="238125" marR="0" indent="-238125" algn="l" defTabSz="309563" eaLnBrk="1" latinLnBrk="0" hangingPunct="1">
              <a:lnSpc>
                <a:spcPct val="100000"/>
              </a:lnSpc>
              <a:spcBef>
                <a:spcPts val="1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476250" marR="0" indent="-238125" algn="l" defTabSz="309563" eaLnBrk="1" latinLnBrk="0" hangingPunct="1">
              <a:lnSpc>
                <a:spcPct val="100000"/>
              </a:lnSpc>
              <a:spcBef>
                <a:spcPts val="1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714375" marR="0" indent="-238125" algn="l" defTabSz="309563" eaLnBrk="1" latinLnBrk="0" hangingPunct="1">
              <a:lnSpc>
                <a:spcPct val="100000"/>
              </a:lnSpc>
              <a:spcBef>
                <a:spcPts val="1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952500" marR="0" indent="-238125" algn="l" defTabSz="309563" eaLnBrk="1" latinLnBrk="0" hangingPunct="1">
              <a:lnSpc>
                <a:spcPct val="100000"/>
              </a:lnSpc>
              <a:spcBef>
                <a:spcPts val="1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1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1190625" marR="0" indent="-238125" algn="l" defTabSz="309563" eaLnBrk="1" latinLnBrk="0" hangingPunct="1">
              <a:lnSpc>
                <a:spcPct val="100000"/>
              </a:lnSpc>
              <a:spcBef>
                <a:spcPts val="1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1428750" marR="0" indent="-238125" algn="l" defTabSz="309563" eaLnBrk="1" latinLnBrk="0" hangingPunct="1">
              <a:lnSpc>
                <a:spcPct val="100000"/>
              </a:lnSpc>
              <a:spcBef>
                <a:spcPts val="1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9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1666875" marR="0" indent="-238125" algn="l" defTabSz="309563" eaLnBrk="1" latinLnBrk="0" hangingPunct="1">
              <a:lnSpc>
                <a:spcPct val="100000"/>
              </a:lnSpc>
              <a:spcBef>
                <a:spcPts val="1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9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1905000" marR="0" indent="-238125" algn="l" defTabSz="309563" eaLnBrk="1" latinLnBrk="0" hangingPunct="1">
              <a:lnSpc>
                <a:spcPct val="100000"/>
              </a:lnSpc>
              <a:spcBef>
                <a:spcPts val="1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9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2143125" marR="0" indent="-238125" algn="l" defTabSz="309563" eaLnBrk="1" latinLnBrk="0" hangingPunct="1">
              <a:lnSpc>
                <a:spcPct val="100000"/>
              </a:lnSpc>
              <a:spcBef>
                <a:spcPts val="1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9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317492" marR="0" lvl="0" indent="-317492" algn="l" defTabSz="4127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  <a:sym typeface="Helvetica Light"/>
              </a:rPr>
              <a:t>In field 6</a:t>
            </a:r>
            <a:r>
              <a:rPr lang="en-US" sz="2000" kern="0" dirty="0">
                <a:latin typeface="Franklin Gothic Book" panose="020B0503020102020204"/>
              </a:rPr>
              <a:t>/12/2024 – 6/24/2024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  <a:sym typeface="Helvetica Light"/>
            </a:endParaRPr>
          </a:p>
          <a:p>
            <a:pPr marL="317492" marR="0" lvl="0" indent="-317492" algn="l" defTabSz="4127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  <a:sym typeface="Helvetica Light"/>
            </a:endParaRPr>
          </a:p>
          <a:p>
            <a:pPr marL="317492" marR="0" lvl="0" indent="-317492" algn="l" defTabSz="4127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  <a:sym typeface="Helvetica Light"/>
              </a:rPr>
              <a:t>Weighted to the registered voter universe by age, gender, education, and political party affiliation. Results from full survey have a margin of error of plus or minus </a:t>
            </a:r>
            <a:r>
              <a:rPr kumimoji="0" lang="en-US" sz="2000" u="none" strike="noStrike" kern="0" cap="none" normalizeH="0" noProof="0" dirty="0">
                <a:uLnTx/>
                <a:uFillTx/>
                <a:latin typeface="Franklin Gothic Book" panose="020B0503020102020204" pitchFamily="34" charset="0"/>
                <a:sym typeface="Helvetica Light"/>
              </a:rPr>
              <a:t>5</a:t>
            </a:r>
            <a:r>
              <a:rPr lang="en-US" sz="2000" b="0" i="0" spc="0" baseline="0" dirty="0">
                <a:ln>
                  <a:noFill/>
                </a:ln>
                <a:solidFill>
                  <a:srgbClr val="000000"/>
                </a:solidFill>
                <a:effectLst/>
                <a:latin typeface="Franklin Gothic Book" panose="020B0503020102020204" pitchFamily="34" charset="0"/>
                <a:ea typeface="+mn-ea"/>
                <a:cs typeface="+mn-cs"/>
              </a:rPr>
              <a:t>.1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  <a:sym typeface="Helvetica Light"/>
              </a:rPr>
              <a:t>% for Hispanics and 4.3% for Non-Hispanics.</a:t>
            </a:r>
          </a:p>
          <a:p>
            <a:pPr marL="317492" marR="0" lvl="0" indent="-317492" algn="l" defTabSz="4127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  <a:sym typeface="Helvetica Light"/>
            </a:endParaRPr>
          </a:p>
          <a:p>
            <a:pPr marL="317492" marR="0" lvl="0" indent="-317492" algn="l" defTabSz="4127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  <a:sym typeface="Helvetica Light"/>
              </a:rPr>
              <a:t>This Report:  Hispanic SpanDom/Bilingual vs Non-Hispanic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  <a:sym typeface="Helvetica Light"/>
            </a:endParaRPr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E3CE5F36-07AB-A344-8B42-D66D14D0DA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6852001"/>
              </p:ext>
            </p:extLst>
          </p:nvPr>
        </p:nvGraphicFramePr>
        <p:xfrm>
          <a:off x="7380215" y="1534657"/>
          <a:ext cx="3527571" cy="1584960"/>
        </p:xfrm>
        <a:graphic>
          <a:graphicData uri="http://schemas.openxmlformats.org/drawingml/2006/table">
            <a:tbl>
              <a:tblPr firstRow="1" bandRow="1"/>
              <a:tblGrid>
                <a:gridCol w="3527571">
                  <a:extLst>
                    <a:ext uri="{9D8B030D-6E8A-4147-A177-3AD203B41FA5}">
                      <a16:colId xmlns:a16="http://schemas.microsoft.com/office/drawing/2014/main" val="1782852617"/>
                    </a:ext>
                  </a:extLst>
                </a:gridCol>
              </a:tblGrid>
              <a:tr h="39383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2000" b="0" u="sng" dirty="0">
                          <a:latin typeface="+mn-lt"/>
                        </a:rPr>
                        <a:t>A18+</a:t>
                      </a:r>
                    </a:p>
                  </a:txBody>
                  <a:tcPr marL="121920" marR="121920" marT="60960" marB="6096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77889"/>
                  </a:ext>
                </a:extLst>
              </a:tr>
              <a:tr h="5283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marL="0" marR="0" indent="0" algn="ctr" defTabSz="309563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+mn-lt"/>
                        </a:rPr>
                        <a:t>389 Hispanic</a:t>
                      </a:r>
                    </a:p>
                    <a:p>
                      <a:pPr marL="0" marR="0" indent="0" algn="ctr" defTabSz="309563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+mn-lt"/>
                        </a:rPr>
                        <a:t>(226 SpanDom/Bilingual)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5963505"/>
                  </a:ext>
                </a:extLst>
              </a:tr>
              <a:tr h="39383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marL="0" marR="0" indent="0" algn="ctr" defTabSz="309563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latin typeface="+mn-lt"/>
                        </a:rPr>
                        <a:t>546 Non-Hispanic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6510931"/>
                  </a:ext>
                </a:extLst>
              </a:tr>
            </a:tbl>
          </a:graphicData>
        </a:graphic>
      </p:graphicFrame>
      <p:sp>
        <p:nvSpPr>
          <p:cNvPr id="24" name="Rectangle 23">
            <a:extLst>
              <a:ext uri="{FF2B5EF4-FFF2-40B4-BE49-F238E27FC236}">
                <a16:creationId xmlns:a16="http://schemas.microsoft.com/office/drawing/2014/main" id="{8EB83F19-3035-F7A1-5649-E6A8369D2D11}"/>
              </a:ext>
            </a:extLst>
          </p:cNvPr>
          <p:cNvSpPr/>
          <p:nvPr/>
        </p:nvSpPr>
        <p:spPr>
          <a:xfrm>
            <a:off x="6334051" y="796323"/>
            <a:ext cx="56199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marR="0" lvl="0" indent="-316984" defTabSz="41274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Helvetica Light"/>
              </a:rPr>
              <a:t>Online survey of </a:t>
            </a:r>
            <a:r>
              <a:rPr lang="en-US" sz="2000" b="0" kern="0" dirty="0">
                <a:solidFill>
                  <a:srgbClr val="000000"/>
                </a:solidFill>
                <a:sym typeface="Helvetica Light"/>
              </a:rPr>
              <a:t>935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Helvetica Light"/>
              </a:rPr>
              <a:t> likely voters ages 18+</a:t>
            </a:r>
          </a:p>
        </p:txBody>
      </p:sp>
      <p:pic>
        <p:nvPicPr>
          <p:cNvPr id="2" name="Picture 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D5A5C173-AE31-D90C-E1BA-18A4E9E221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1716" y="6506915"/>
            <a:ext cx="1974850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5317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D77303-895B-6A25-05D2-A4F90DEAF8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0D574C8-EAC7-628C-EC23-E341D6D25F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5917" y="2691335"/>
            <a:ext cx="10560166" cy="1744067"/>
          </a:xfrm>
        </p:spPr>
        <p:txBody>
          <a:bodyPr/>
          <a:lstStyle/>
          <a:p>
            <a:r>
              <a:rPr lang="en-US" dirty="0"/>
              <a:t>Crime &amp; Public Safety</a:t>
            </a:r>
          </a:p>
        </p:txBody>
      </p:sp>
    </p:spTree>
    <p:extLst>
      <p:ext uri="{BB962C8B-B14F-4D97-AF65-F5344CB8AC3E}">
        <p14:creationId xmlns:p14="http://schemas.microsoft.com/office/powerpoint/2010/main" val="682504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D03F893-2DA5-46D6-02B5-0770EBD148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298800"/>
            <a:ext cx="10972800" cy="553998"/>
          </a:xfrm>
        </p:spPr>
        <p:txBody>
          <a:bodyPr/>
          <a:lstStyle/>
          <a:p>
            <a:r>
              <a:rPr lang="en-US" dirty="0"/>
              <a:t>Crime &amp; Public Safety</a:t>
            </a: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8B712D3E-C8F0-7DCA-CD54-D2EBBD214D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516086"/>
              </p:ext>
            </p:extLst>
          </p:nvPr>
        </p:nvGraphicFramePr>
        <p:xfrm>
          <a:off x="609600" y="1228316"/>
          <a:ext cx="10972802" cy="3405104"/>
        </p:xfrm>
        <a:graphic>
          <a:graphicData uri="http://schemas.openxmlformats.org/drawingml/2006/table">
            <a:tbl>
              <a:tblPr firstRow="1" bandRow="1"/>
              <a:tblGrid>
                <a:gridCol w="7156174">
                  <a:extLst>
                    <a:ext uri="{9D8B030D-6E8A-4147-A177-3AD203B41FA5}">
                      <a16:colId xmlns:a16="http://schemas.microsoft.com/office/drawing/2014/main" val="2075066661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1276871743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2350550287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2129509578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1275862371"/>
                    </a:ext>
                  </a:extLst>
                </a:gridCol>
              </a:tblGrid>
              <a:tr h="3951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l"/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+mn-lt"/>
                        </a:rPr>
                        <a:t>How much do you agree or disagree with the following statements? [</a:t>
                      </a:r>
                      <a:r>
                        <a:rPr lang="en-US" sz="1000" b="0" i="1" dirty="0">
                          <a:solidFill>
                            <a:schemeClr val="bg1"/>
                          </a:solidFill>
                          <a:latin typeface="+mn-lt"/>
                        </a:rPr>
                        <a:t>Crime &amp; Public Safety</a:t>
                      </a:r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+mn-lt"/>
                        </a:rPr>
                        <a:t>]</a:t>
                      </a:r>
                      <a:endParaRPr lang="en-US" sz="1000" b="0" i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Hispanic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+mj-lt"/>
                        </a:rPr>
                        <a:t>Non-Hispanic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Non-Hispanic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solidFill>
                        <a:srgbClr val="000000"/>
                      </a:solidFill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+mj-lt"/>
                        </a:rPr>
                        <a:t>Non-Hispanic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925960"/>
                  </a:ext>
                </a:extLst>
              </a:tr>
              <a:tr h="2329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r"/>
                      <a:endParaRPr lang="en-US" sz="1000" b="0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 dirty="0">
                          <a:solidFill>
                            <a:srgbClr val="EA5101"/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rgbClr val="EA5101"/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1500048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Homelessness is a serious problem in the United States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84%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90%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8721237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Crime is a growing problem in the United States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72%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79%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9024018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 support second amendment gun rights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5735486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Homelessness is a serious problem in my neighborhood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8907607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Government authorities have become too lenient on criminals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2184191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Crime is a growing problem where I live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2858162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Police departments in the United States are understaffed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74178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0227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D03F893-2DA5-46D6-02B5-0770EBD148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298450"/>
            <a:ext cx="10972800" cy="553998"/>
          </a:xfrm>
        </p:spPr>
        <p:txBody>
          <a:bodyPr/>
          <a:lstStyle/>
          <a:p>
            <a:r>
              <a:rPr lang="en-US" dirty="0"/>
              <a:t>Crime &amp; Public Safety</a:t>
            </a:r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F6D8A544-711D-00F4-5C68-B614E99F45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530023"/>
              </p:ext>
            </p:extLst>
          </p:nvPr>
        </p:nvGraphicFramePr>
        <p:xfrm>
          <a:off x="609600" y="1228316"/>
          <a:ext cx="10972802" cy="3405104"/>
        </p:xfrm>
        <a:graphic>
          <a:graphicData uri="http://schemas.openxmlformats.org/drawingml/2006/table">
            <a:tbl>
              <a:tblPr firstRow="1" bandRow="1"/>
              <a:tblGrid>
                <a:gridCol w="7156174">
                  <a:extLst>
                    <a:ext uri="{9D8B030D-6E8A-4147-A177-3AD203B41FA5}">
                      <a16:colId xmlns:a16="http://schemas.microsoft.com/office/drawing/2014/main" val="2075066661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1276871743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2350550287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2129509578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1275862371"/>
                    </a:ext>
                  </a:extLst>
                </a:gridCol>
              </a:tblGrid>
              <a:tr h="3951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l"/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+mn-lt"/>
                        </a:rPr>
                        <a:t>How much do you agree or disagree with the following statements? [</a:t>
                      </a:r>
                      <a:r>
                        <a:rPr lang="en-US" sz="1000" b="0" i="1" dirty="0">
                          <a:solidFill>
                            <a:schemeClr val="bg1"/>
                          </a:solidFill>
                          <a:latin typeface="+mn-lt"/>
                        </a:rPr>
                        <a:t>Crime &amp; Public Safety</a:t>
                      </a:r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+mn-lt"/>
                        </a:rPr>
                        <a:t>]</a:t>
                      </a:r>
                      <a:endParaRPr lang="en-US" sz="1000" b="0" i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Hispanic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+mj-lt"/>
                        </a:rPr>
                        <a:t>Non-Hispanic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Non-Hispanic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solidFill>
                        <a:srgbClr val="000000"/>
                      </a:solidFill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+mj-lt"/>
                        </a:rPr>
                        <a:t>Non-Hispanic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925960"/>
                  </a:ext>
                </a:extLst>
              </a:tr>
              <a:tr h="2329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r"/>
                      <a:endParaRPr lang="en-US" sz="1000" b="0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 dirty="0">
                          <a:solidFill>
                            <a:srgbClr val="EA5101"/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rgbClr val="EA5101"/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1500048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 feel less safe in my everyday life than I did a year ago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8721237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 believe that stricter gun control laws would reduce crime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9024018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My Police Department is understaffed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5735486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Children in my community are generally safe at the schools they attend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8907607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Government authorities are doing a good job protecting businesses near where I live and shop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2184191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Government authorities are doing a good job combating crime in my neighborhood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2858162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My local government should significantly reduce the resources and budgets for police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74178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4303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D77303-895B-6A25-05D2-A4F90DEAF8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0D574C8-EAC7-628C-EC23-E341D6D25F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5917" y="2691335"/>
            <a:ext cx="10560166" cy="1744067"/>
          </a:xfrm>
        </p:spPr>
        <p:txBody>
          <a:bodyPr/>
          <a:lstStyle/>
          <a:p>
            <a:r>
              <a:rPr lang="en-US" dirty="0"/>
              <a:t>Immigration &amp; Border Security</a:t>
            </a:r>
          </a:p>
        </p:txBody>
      </p:sp>
    </p:spTree>
    <p:extLst>
      <p:ext uri="{BB962C8B-B14F-4D97-AF65-F5344CB8AC3E}">
        <p14:creationId xmlns:p14="http://schemas.microsoft.com/office/powerpoint/2010/main" val="2786514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5B8A3F4-3DAF-D11E-AAF3-2700D5630D6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553998"/>
          </a:xfrm>
        </p:spPr>
        <p:txBody>
          <a:bodyPr/>
          <a:lstStyle/>
          <a:p>
            <a:r>
              <a:rPr lang="en-US" dirty="0"/>
              <a:t>Immigration &amp; Border Security</a:t>
            </a: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F1CAA97E-A8B6-6BF8-9597-D5CBDA1D89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6393446"/>
              </p:ext>
            </p:extLst>
          </p:nvPr>
        </p:nvGraphicFramePr>
        <p:xfrm>
          <a:off x="609599" y="1228316"/>
          <a:ext cx="10972797" cy="4567530"/>
        </p:xfrm>
        <a:graphic>
          <a:graphicData uri="http://schemas.openxmlformats.org/drawingml/2006/table">
            <a:tbl>
              <a:tblPr firstRow="1" bandRow="1"/>
              <a:tblGrid>
                <a:gridCol w="7156173">
                  <a:extLst>
                    <a:ext uri="{9D8B030D-6E8A-4147-A177-3AD203B41FA5}">
                      <a16:colId xmlns:a16="http://schemas.microsoft.com/office/drawing/2014/main" val="2075066661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1276871743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2350550287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2129509578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1275862371"/>
                    </a:ext>
                  </a:extLst>
                </a:gridCol>
              </a:tblGrid>
              <a:tr h="3951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l"/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+mn-lt"/>
                        </a:rPr>
                        <a:t>How much do you agree or disagree with the following statements? [</a:t>
                      </a:r>
                      <a:r>
                        <a:rPr lang="en-US" sz="1000" b="0" i="1" dirty="0">
                          <a:solidFill>
                            <a:schemeClr val="bg1"/>
                          </a:solidFill>
                          <a:latin typeface="+mn-lt"/>
                        </a:rPr>
                        <a:t>Immigration &amp; Border Security</a:t>
                      </a:r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+mn-lt"/>
                        </a:rPr>
                        <a:t>]</a:t>
                      </a:r>
                      <a:endParaRPr lang="en-US" sz="1000" b="0" i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Hispanic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+mj-lt"/>
                        </a:rPr>
                        <a:t>Non-Hispanic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Non-Hispanic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solidFill>
                        <a:srgbClr val="000000"/>
                      </a:solidFill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+mj-lt"/>
                        </a:rPr>
                        <a:t>Non-Hispanic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925960"/>
                  </a:ext>
                </a:extLst>
              </a:tr>
              <a:tr h="2329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r"/>
                      <a:endParaRPr lang="en-US" sz="1000" b="0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 dirty="0">
                          <a:solidFill>
                            <a:srgbClr val="EA5101"/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rgbClr val="EA5101"/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1500048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We should provide a pathway to legal status (including citizenship) for undocumented immigrants who have been in the U.S. and have not committed a serious crime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8721237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All migrants who want to enter the United States should be fully vetted first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77%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5237790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Securing our southern border is an important step toward stopping the flow of illegal drugs and sex trafficking into the United States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75%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7183376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We should reform immigration laws to give higher priority to people with needed skills and education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9024018"/>
                  </a:ext>
                </a:extLst>
              </a:tr>
              <a:tr h="357266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United States taxpayers cannot afford to pay for all the costs associated with the undocumented migrants in the U.S.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77%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6884520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It is not fair that migrants get free housing, food, and healthcare when so many longtime Americans struggle to pay for those things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75%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67509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There are too many undocumented immigrants crossing the border into the United States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77%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2858162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The situation at the southern border could be largely solved if the U.S. enforced its current immigration laws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7417878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The Biden Administration must take the steps necessary to immediately stop undocumented migrants from entering the United States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72%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6863558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The United States military should be used to secure the southern border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34300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1551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5B8A3F4-3DAF-D11E-AAF3-2700D5630D6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553998"/>
          </a:xfrm>
        </p:spPr>
        <p:txBody>
          <a:bodyPr/>
          <a:lstStyle/>
          <a:p>
            <a:r>
              <a:rPr lang="en-US" dirty="0"/>
              <a:t>Immigration &amp; Border Security</a:t>
            </a:r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9059CC70-4CA7-67B1-8110-FC5569C9C9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9708513"/>
              </p:ext>
            </p:extLst>
          </p:nvPr>
        </p:nvGraphicFramePr>
        <p:xfrm>
          <a:off x="609599" y="1228316"/>
          <a:ext cx="10972797" cy="4552686"/>
        </p:xfrm>
        <a:graphic>
          <a:graphicData uri="http://schemas.openxmlformats.org/drawingml/2006/table">
            <a:tbl>
              <a:tblPr firstRow="1" bandRow="1"/>
              <a:tblGrid>
                <a:gridCol w="7156173">
                  <a:extLst>
                    <a:ext uri="{9D8B030D-6E8A-4147-A177-3AD203B41FA5}">
                      <a16:colId xmlns:a16="http://schemas.microsoft.com/office/drawing/2014/main" val="2075066661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1276871743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2350550287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2129509578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1275862371"/>
                    </a:ext>
                  </a:extLst>
                </a:gridCol>
              </a:tblGrid>
              <a:tr h="3951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l"/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+mn-lt"/>
                        </a:rPr>
                        <a:t>How much do you agree or disagree with the following statements? [</a:t>
                      </a:r>
                      <a:r>
                        <a:rPr lang="en-US" sz="1000" b="0" i="1" dirty="0">
                          <a:solidFill>
                            <a:schemeClr val="bg1"/>
                          </a:solidFill>
                          <a:latin typeface="+mn-lt"/>
                        </a:rPr>
                        <a:t>Immigration &amp; Border Security</a:t>
                      </a:r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+mn-lt"/>
                        </a:rPr>
                        <a:t>]</a:t>
                      </a:r>
                      <a:endParaRPr lang="en-US" sz="1000" b="0" i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Hispanic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+mj-lt"/>
                        </a:rPr>
                        <a:t>Non-Hispanic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Non-Hispanic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solidFill>
                        <a:srgbClr val="000000"/>
                      </a:solidFill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+mj-lt"/>
                        </a:rPr>
                        <a:t>Non-Hispanic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925960"/>
                  </a:ext>
                </a:extLst>
              </a:tr>
              <a:tr h="2329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r"/>
                      <a:endParaRPr lang="en-US" sz="1000" b="0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 dirty="0">
                          <a:solidFill>
                            <a:srgbClr val="EA5101"/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rgbClr val="EA5101"/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1500048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The Biden administration is primarily responsible for the situation at the southern border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8721237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It feels like migrants are being treated better than most Americans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5237790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The rules that I have to live by don’t seem to apply to migrants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7183376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Local law enforcement should be able to detain undocumented migrants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72%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9024018"/>
                  </a:ext>
                </a:extLst>
              </a:tr>
              <a:tr h="357266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Most undocumented migrants who entered the U.S. over the last few years should be deported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6884520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The arrival of migrants has made the affordable housing problem worse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67509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Undocumented migrants will take jobs away from poorer and working-class Americans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2858162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The U.S. should complete the construction of a wall on the southern border of the U.S.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7417878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My feelings about the migrant issue make it more likely I will vote for Republican candidates in the next election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6863558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There are too many undocumented migrants coming to my state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34300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4812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5B8A3F4-3DAF-D11E-AAF3-2700D5630D6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553998"/>
          </a:xfrm>
        </p:spPr>
        <p:txBody>
          <a:bodyPr/>
          <a:lstStyle/>
          <a:p>
            <a:r>
              <a:rPr lang="en-US" dirty="0"/>
              <a:t>Immigration &amp; Border Security</a:t>
            </a:r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C0D047AF-9524-13B9-346F-A041FE3F39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274490"/>
              </p:ext>
            </p:extLst>
          </p:nvPr>
        </p:nvGraphicFramePr>
        <p:xfrm>
          <a:off x="609599" y="1228316"/>
          <a:ext cx="10972797" cy="3762370"/>
        </p:xfrm>
        <a:graphic>
          <a:graphicData uri="http://schemas.openxmlformats.org/drawingml/2006/table">
            <a:tbl>
              <a:tblPr firstRow="1" bandRow="1"/>
              <a:tblGrid>
                <a:gridCol w="7156173">
                  <a:extLst>
                    <a:ext uri="{9D8B030D-6E8A-4147-A177-3AD203B41FA5}">
                      <a16:colId xmlns:a16="http://schemas.microsoft.com/office/drawing/2014/main" val="2075066661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1276871743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2350550287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2129509578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1275862371"/>
                    </a:ext>
                  </a:extLst>
                </a:gridCol>
              </a:tblGrid>
              <a:tr h="3951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l"/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+mn-lt"/>
                        </a:rPr>
                        <a:t>How much do you agree or disagree with the following statements? [</a:t>
                      </a:r>
                      <a:r>
                        <a:rPr lang="en-US" sz="1000" b="0" i="1" dirty="0">
                          <a:solidFill>
                            <a:schemeClr val="bg1"/>
                          </a:solidFill>
                          <a:latin typeface="+mn-lt"/>
                        </a:rPr>
                        <a:t>Immigration &amp; Border Security</a:t>
                      </a:r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+mn-lt"/>
                        </a:rPr>
                        <a:t>]</a:t>
                      </a:r>
                      <a:endParaRPr lang="en-US" sz="1000" b="0" i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Hispanic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+mj-lt"/>
                        </a:rPr>
                        <a:t>Non-Hispanic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Non-Hispanic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solidFill>
                        <a:srgbClr val="000000"/>
                      </a:solidFill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+mj-lt"/>
                        </a:rPr>
                        <a:t>Non-Hispanic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925960"/>
                  </a:ext>
                </a:extLst>
              </a:tr>
              <a:tr h="2329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r"/>
                      <a:endParaRPr lang="en-US" sz="1000" b="0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 dirty="0">
                          <a:solidFill>
                            <a:srgbClr val="EA5101"/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rgbClr val="EA5101"/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1500048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Undocumented migrants have increased crime in my state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8721237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The resettling of all the migrants will, in the long-run, benefit the United States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5237790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My feelings about the migrant issue make it more likely I will vote for Democratic candidates in the next election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7183376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 am confident that the Biden administration has a plan to effectively deal with the undocumented migrant issue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9024018"/>
                  </a:ext>
                </a:extLst>
              </a:tr>
              <a:tr h="357266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 support the way the Biden Administration is managing the southern border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6884520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Government benefits like healthcare should be provided to undocumented immigrants free of cost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67509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Undocumented immigrants arriving across the southern border should be transported by the government throughout the United States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2858162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 support the way my state and local officials are handling the migrant issue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74178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2949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D77303-895B-6A25-05D2-A4F90DEAF8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0D574C8-EAC7-628C-EC23-E341D6D25F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5917" y="2691335"/>
            <a:ext cx="10560166" cy="1744067"/>
          </a:xfrm>
        </p:spPr>
        <p:txBody>
          <a:bodyPr/>
          <a:lstStyle/>
          <a:p>
            <a:r>
              <a:rPr lang="en-US" dirty="0"/>
              <a:t>Climate Change &amp; Energy Policy</a:t>
            </a:r>
          </a:p>
        </p:txBody>
      </p:sp>
    </p:spTree>
    <p:extLst>
      <p:ext uri="{BB962C8B-B14F-4D97-AF65-F5344CB8AC3E}">
        <p14:creationId xmlns:p14="http://schemas.microsoft.com/office/powerpoint/2010/main" val="3182877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C68CECD-181A-612B-7204-CCC5F086C54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553998"/>
          </a:xfrm>
        </p:spPr>
        <p:txBody>
          <a:bodyPr/>
          <a:lstStyle/>
          <a:p>
            <a:r>
              <a:rPr lang="en-US" dirty="0"/>
              <a:t>Climate Change &amp; Energy Policy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8795E8F-7A7C-EE38-A75E-F5E416E3B9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807734"/>
              </p:ext>
            </p:extLst>
          </p:nvPr>
        </p:nvGraphicFramePr>
        <p:xfrm>
          <a:off x="609600" y="1228316"/>
          <a:ext cx="10972802" cy="3367212"/>
        </p:xfrm>
        <a:graphic>
          <a:graphicData uri="http://schemas.openxmlformats.org/drawingml/2006/table">
            <a:tbl>
              <a:tblPr firstRow="1" bandRow="1"/>
              <a:tblGrid>
                <a:gridCol w="7156174">
                  <a:extLst>
                    <a:ext uri="{9D8B030D-6E8A-4147-A177-3AD203B41FA5}">
                      <a16:colId xmlns:a16="http://schemas.microsoft.com/office/drawing/2014/main" val="2075066661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1276871743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2350550287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2129509578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1275862371"/>
                    </a:ext>
                  </a:extLst>
                </a:gridCol>
              </a:tblGrid>
              <a:tr h="3951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l"/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+mn-lt"/>
                        </a:rPr>
                        <a:t>How much do you agree or disagree with the following statements? [</a:t>
                      </a:r>
                      <a:r>
                        <a:rPr lang="en-US" sz="1000" b="0" i="1" dirty="0">
                          <a:solidFill>
                            <a:schemeClr val="bg1"/>
                          </a:solidFill>
                          <a:latin typeface="+mn-lt"/>
                        </a:rPr>
                        <a:t>Climate Change &amp; Energy Policy</a:t>
                      </a:r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+mn-lt"/>
                        </a:rPr>
                        <a:t>]</a:t>
                      </a:r>
                      <a:endParaRPr lang="en-US" sz="1000" b="0" i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Hispanic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+mj-lt"/>
                        </a:rPr>
                        <a:t>Non-Hispanic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Non-Hispanic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solidFill>
                        <a:srgbClr val="000000"/>
                      </a:solidFill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+mj-lt"/>
                        </a:rPr>
                        <a:t>Non-Hispanic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925960"/>
                  </a:ext>
                </a:extLst>
              </a:tr>
              <a:tr h="2329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r"/>
                      <a:endParaRPr lang="en-US" sz="1000" b="0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 dirty="0">
                          <a:solidFill>
                            <a:srgbClr val="EA5101"/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rgbClr val="EA5101"/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1500048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Climate change is a result of human activity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5735486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Climate change is a very big threat to the planet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8907607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Governments should create policies that encourage oil and gas production in the U.S.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2184191"/>
                  </a:ext>
                </a:extLst>
              </a:tr>
              <a:tr h="357266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Government regulation and action on climate change is hurting the economy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6884520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The United States should eliminate fossil fuels as a source of energy for its electric power grid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67509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Action should be taken on climate change even if it means significant restrictions on my use of cars, trucks, and planes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2858162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Action should be taken on climate change even if it means a significant increase in my taxes or in my gas and electricity expenses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74178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479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D77303-895B-6A25-05D2-A4F90DEAF8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0D574C8-EAC7-628C-EC23-E341D6D25F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5917" y="3122222"/>
            <a:ext cx="10560166" cy="882293"/>
          </a:xfrm>
        </p:spPr>
        <p:txBody>
          <a:bodyPr/>
          <a:lstStyle/>
          <a:p>
            <a:r>
              <a:rPr lang="en-US" dirty="0"/>
              <a:t>Government</a:t>
            </a:r>
          </a:p>
        </p:txBody>
      </p:sp>
    </p:spTree>
    <p:extLst>
      <p:ext uri="{BB962C8B-B14F-4D97-AF65-F5344CB8AC3E}">
        <p14:creationId xmlns:p14="http://schemas.microsoft.com/office/powerpoint/2010/main" val="3973591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4C38664-4C40-6939-62EB-13E3860E39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1107996"/>
          </a:xfrm>
        </p:spPr>
        <p:txBody>
          <a:bodyPr/>
          <a:lstStyle/>
          <a:p>
            <a:r>
              <a:rPr lang="en-US" dirty="0"/>
              <a:t>Only 29</a:t>
            </a:r>
            <a:r>
              <a:rPr lang="en-US" b="0" dirty="0"/>
              <a:t>% of Hispanics Believe U.S. is Headed in the Right Direction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1E6976-9E23-B8EF-7000-6FAE94A6841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1645920"/>
            <a:ext cx="10069513" cy="184666"/>
          </a:xfrm>
        </p:spPr>
        <p:txBody>
          <a:bodyPr/>
          <a:lstStyle/>
          <a:p>
            <a:r>
              <a:rPr lang="en-US" dirty="0"/>
              <a:t>In general, do you believe that the United States is headed in the right direction, or has it gone off on the wrong track?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ABE89E1E-EF5B-56C8-56DA-A7034ABC27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9077006"/>
              </p:ext>
            </p:extLst>
          </p:nvPr>
        </p:nvGraphicFramePr>
        <p:xfrm>
          <a:off x="6585108" y="2806230"/>
          <a:ext cx="4311509" cy="2904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4249D416-32A2-D77C-C5B0-4B85B8BA20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16406555"/>
              </p:ext>
            </p:extLst>
          </p:nvPr>
        </p:nvGraphicFramePr>
        <p:xfrm>
          <a:off x="1295385" y="2806230"/>
          <a:ext cx="4311509" cy="2904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A33E58C-329C-A33B-34E3-9642EAF6DDAC}"/>
              </a:ext>
            </a:extLst>
          </p:cNvPr>
          <p:cNvSpPr txBox="1"/>
          <p:nvPr/>
        </p:nvSpPr>
        <p:spPr>
          <a:xfrm>
            <a:off x="3836277" y="2200940"/>
            <a:ext cx="4519448" cy="60529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US Right or Wrong Track</a:t>
            </a:r>
          </a:p>
        </p:txBody>
      </p:sp>
    </p:spTree>
    <p:extLst>
      <p:ext uri="{BB962C8B-B14F-4D97-AF65-F5344CB8AC3E}">
        <p14:creationId xmlns:p14="http://schemas.microsoft.com/office/powerpoint/2010/main" val="37840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81FE590-DFE3-3919-DD50-DE198CF864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553998"/>
          </a:xfrm>
        </p:spPr>
        <p:txBody>
          <a:bodyPr/>
          <a:lstStyle/>
          <a:p>
            <a:r>
              <a:rPr lang="en-US" dirty="0"/>
              <a:t>Government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9FB8EE8-4119-BB02-4975-03BAAA7EC7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8405540"/>
              </p:ext>
            </p:extLst>
          </p:nvPr>
        </p:nvGraphicFramePr>
        <p:xfrm>
          <a:off x="609600" y="1228316"/>
          <a:ext cx="10972802" cy="3367212"/>
        </p:xfrm>
        <a:graphic>
          <a:graphicData uri="http://schemas.openxmlformats.org/drawingml/2006/table">
            <a:tbl>
              <a:tblPr firstRow="1" bandRow="1"/>
              <a:tblGrid>
                <a:gridCol w="7156174">
                  <a:extLst>
                    <a:ext uri="{9D8B030D-6E8A-4147-A177-3AD203B41FA5}">
                      <a16:colId xmlns:a16="http://schemas.microsoft.com/office/drawing/2014/main" val="2075066661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1276871743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2350550287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2129509578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1275862371"/>
                    </a:ext>
                  </a:extLst>
                </a:gridCol>
              </a:tblGrid>
              <a:tr h="3951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l"/>
                      <a:r>
                        <a:rPr lang="en-US" sz="1000" b="0" noProof="0" dirty="0">
                          <a:solidFill>
                            <a:schemeClr val="bg1"/>
                          </a:solidFill>
                          <a:latin typeface="+mn-lt"/>
                        </a:rPr>
                        <a:t>How much do you agree or disagree with the following statements? [</a:t>
                      </a:r>
                      <a:r>
                        <a:rPr lang="en-US" sz="1000" b="0" i="1" noProof="0" dirty="0">
                          <a:solidFill>
                            <a:schemeClr val="bg1"/>
                          </a:solidFill>
                          <a:latin typeface="+mn-lt"/>
                        </a:rPr>
                        <a:t>Government</a:t>
                      </a:r>
                      <a:r>
                        <a:rPr lang="en-US" sz="1000" b="0" noProof="0" dirty="0">
                          <a:solidFill>
                            <a:schemeClr val="bg1"/>
                          </a:solidFill>
                          <a:latin typeface="+mn-lt"/>
                        </a:rPr>
                        <a:t>]</a:t>
                      </a:r>
                      <a:endParaRPr lang="en-US" sz="1000" b="0" i="1" noProof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noProof="0">
                          <a:solidFill>
                            <a:schemeClr val="bg1"/>
                          </a:solidFill>
                          <a:latin typeface="+mn-lt"/>
                        </a:rPr>
                        <a:t>Hispanic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+mj-lt"/>
                        </a:rPr>
                        <a:t>Non-Hispanic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noProof="0" dirty="0">
                          <a:solidFill>
                            <a:schemeClr val="bg1"/>
                          </a:solidFill>
                          <a:latin typeface="+mn-lt"/>
                        </a:rPr>
                        <a:t>Non-Hispanic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solidFill>
                        <a:srgbClr val="000000"/>
                      </a:solidFill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+mj-lt"/>
                        </a:rPr>
                        <a:t>Non-Hispanic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925960"/>
                  </a:ext>
                </a:extLst>
              </a:tr>
              <a:tr h="2329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r"/>
                      <a:endParaRPr lang="en-US" sz="1000" b="0" noProof="0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 noProof="0" dirty="0">
                          <a:solidFill>
                            <a:srgbClr val="EA5101"/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 noProof="0" dirty="0">
                          <a:solidFill>
                            <a:srgbClr val="EA5101"/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1500048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The federal government of the United States has become too intrusive in the lives of Americans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517591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The federal government of the United States is too big and powerful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8907607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The United States Justice Department has become politicized in its prosecutions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2184191"/>
                  </a:ext>
                </a:extLst>
              </a:tr>
              <a:tr h="357266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The FBI has become politicized in its investigations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6884520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 want the next president to shrink the size of the federal government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67509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The voting in the 2020 election was free and fair and the vote-counting was done accurately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2858162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 am confident that Social Security and Medicare benefits, that are similar to those of current retirees, will be available in the future to younger generations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74178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2745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D77303-895B-6A25-05D2-A4F90DEAF8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0D574C8-EAC7-628C-EC23-E341D6D25F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5917" y="3122222"/>
            <a:ext cx="10560166" cy="882293"/>
          </a:xfrm>
        </p:spPr>
        <p:txBody>
          <a:bodyPr/>
          <a:lstStyle/>
          <a:p>
            <a:r>
              <a:rPr lang="en-US" dirty="0"/>
              <a:t>Government Policy</a:t>
            </a:r>
          </a:p>
        </p:txBody>
      </p:sp>
    </p:spTree>
    <p:extLst>
      <p:ext uri="{BB962C8B-B14F-4D97-AF65-F5344CB8AC3E}">
        <p14:creationId xmlns:p14="http://schemas.microsoft.com/office/powerpoint/2010/main" val="3553679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01FFC25-E6B5-D030-9C08-185524DB52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298450"/>
            <a:ext cx="10972800" cy="553998"/>
          </a:xfrm>
        </p:spPr>
        <p:txBody>
          <a:bodyPr/>
          <a:lstStyle/>
          <a:p>
            <a:r>
              <a:rPr lang="en-US" dirty="0"/>
              <a:t>Government Policy</a:t>
            </a: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6B0612A7-75C2-2A59-C391-7BD9488228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8751705"/>
              </p:ext>
            </p:extLst>
          </p:nvPr>
        </p:nvGraphicFramePr>
        <p:xfrm>
          <a:off x="609600" y="1146020"/>
          <a:ext cx="10972802" cy="5073512"/>
        </p:xfrm>
        <a:graphic>
          <a:graphicData uri="http://schemas.openxmlformats.org/drawingml/2006/table">
            <a:tbl>
              <a:tblPr firstRow="1" bandRow="1"/>
              <a:tblGrid>
                <a:gridCol w="7156174">
                  <a:extLst>
                    <a:ext uri="{9D8B030D-6E8A-4147-A177-3AD203B41FA5}">
                      <a16:colId xmlns:a16="http://schemas.microsoft.com/office/drawing/2014/main" val="2075066661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1276871743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2350550287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2129509578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1275862371"/>
                    </a:ext>
                  </a:extLst>
                </a:gridCol>
              </a:tblGrid>
              <a:tr h="37427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l"/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+mn-lt"/>
                        </a:rPr>
                        <a:t>How much do you agree or disagree with the following statements? [</a:t>
                      </a:r>
                      <a:r>
                        <a:rPr lang="en-US" sz="1000" b="0" i="1" dirty="0">
                          <a:solidFill>
                            <a:schemeClr val="bg1"/>
                          </a:solidFill>
                          <a:latin typeface="+mn-lt"/>
                        </a:rPr>
                        <a:t>Government Policy</a:t>
                      </a:r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+mn-lt"/>
                        </a:rPr>
                        <a:t>]</a:t>
                      </a:r>
                      <a:endParaRPr lang="en-US" sz="1000" b="0" i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Hispanic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+mj-lt"/>
                        </a:rPr>
                        <a:t>Non-Hispanic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Non-Hispanic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solidFill>
                        <a:srgbClr val="000000"/>
                      </a:solidFill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+mj-lt"/>
                        </a:rPr>
                        <a:t>Non-Hispanic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925960"/>
                  </a:ext>
                </a:extLst>
              </a:tr>
              <a:tr h="2309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r"/>
                      <a:endParaRPr lang="en-US" sz="1000" b="0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 dirty="0">
                          <a:solidFill>
                            <a:srgbClr val="EA5101"/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rgbClr val="EA5101"/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1500048"/>
                  </a:ext>
                </a:extLst>
              </a:tr>
              <a:tr h="374274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 think that the United States government should provide expanded benefits and entitlements to Americans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9024018"/>
                  </a:ext>
                </a:extLst>
              </a:tr>
              <a:tr h="374274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China represents the most serious economic and geo-political threat to the United States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3003566"/>
                  </a:ext>
                </a:extLst>
              </a:tr>
              <a:tr h="374274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The U.S. government should spend less money supporting the war in Ukraine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3019966"/>
                  </a:ext>
                </a:extLst>
              </a:tr>
              <a:tr h="374274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 support the Biden Administration’s efforts to forgive student loans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4979360"/>
                  </a:ext>
                </a:extLst>
              </a:tr>
              <a:tr h="374274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 think that the United States spends too much on defense and the military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5735486"/>
                  </a:ext>
                </a:extLst>
              </a:tr>
              <a:tr h="374274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Student loans should not be forgiven and paid for by taxpayers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8907607"/>
                  </a:ext>
                </a:extLst>
              </a:tr>
              <a:tr h="374274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The government should ban social media, like Facebook and TikTok, from being used by children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2184191"/>
                  </a:ext>
                </a:extLst>
              </a:tr>
              <a:tr h="338384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Iran is the primary destabilizing force in the Middle East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6884520"/>
                  </a:ext>
                </a:extLst>
              </a:tr>
              <a:tr h="374274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The age required to collect full Social Security benefits will need to be raised in order to keep the program from running out of money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67509"/>
                  </a:ext>
                </a:extLst>
              </a:tr>
              <a:tr h="374274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The United State should increase the amount of military aid it sends to Israel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2858162"/>
                  </a:ext>
                </a:extLst>
              </a:tr>
              <a:tr h="374274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Growth in spending on entitlements, like Social Security and Medicaid, needs to be reduced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7417878"/>
                  </a:ext>
                </a:extLst>
              </a:tr>
              <a:tr h="374274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 support the way the Biden Administration is dealing with the Israel-Hamas war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24077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2213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D77303-895B-6A25-05D2-A4F90DEAF8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0D574C8-EAC7-628C-EC23-E341D6D25F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5917" y="3122222"/>
            <a:ext cx="10560166" cy="882293"/>
          </a:xfrm>
        </p:spPr>
        <p:txBody>
          <a:bodyPr/>
          <a:lstStyle/>
          <a:p>
            <a:r>
              <a:rPr lang="en-US" dirty="0"/>
              <a:t>Technology</a:t>
            </a:r>
          </a:p>
        </p:txBody>
      </p:sp>
    </p:spTree>
    <p:extLst>
      <p:ext uri="{BB962C8B-B14F-4D97-AF65-F5344CB8AC3E}">
        <p14:creationId xmlns:p14="http://schemas.microsoft.com/office/powerpoint/2010/main" val="2594734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A2814D1-896F-7782-44EC-5FFF3F7B8D9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298450"/>
            <a:ext cx="10972800" cy="553998"/>
          </a:xfrm>
        </p:spPr>
        <p:txBody>
          <a:bodyPr/>
          <a:lstStyle/>
          <a:p>
            <a:r>
              <a:rPr lang="en-US" dirty="0"/>
              <a:t>Technology</a:t>
            </a: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55D08007-D7CB-100C-FC69-33790AC1E1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0124938"/>
              </p:ext>
            </p:extLst>
          </p:nvPr>
        </p:nvGraphicFramePr>
        <p:xfrm>
          <a:off x="609599" y="1228316"/>
          <a:ext cx="10972797" cy="2196582"/>
        </p:xfrm>
        <a:graphic>
          <a:graphicData uri="http://schemas.openxmlformats.org/drawingml/2006/table">
            <a:tbl>
              <a:tblPr firstRow="1" bandRow="1"/>
              <a:tblGrid>
                <a:gridCol w="7156173">
                  <a:extLst>
                    <a:ext uri="{9D8B030D-6E8A-4147-A177-3AD203B41FA5}">
                      <a16:colId xmlns:a16="http://schemas.microsoft.com/office/drawing/2014/main" val="2075066661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1276871743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2350550287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2129509578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1275862371"/>
                    </a:ext>
                  </a:extLst>
                </a:gridCol>
              </a:tblGrid>
              <a:tr h="3951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l"/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+mn-lt"/>
                        </a:rPr>
                        <a:t>How much do you agree or disagree with the following statements? [</a:t>
                      </a:r>
                      <a:r>
                        <a:rPr lang="en-US" sz="1000" b="0" i="1" dirty="0">
                          <a:solidFill>
                            <a:schemeClr val="bg1"/>
                          </a:solidFill>
                          <a:latin typeface="+mn-lt"/>
                        </a:rPr>
                        <a:t>Technology</a:t>
                      </a:r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+mn-lt"/>
                        </a:rPr>
                        <a:t>]</a:t>
                      </a:r>
                      <a:endParaRPr lang="en-US" sz="1000" b="0" i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Hispanic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+mj-lt"/>
                        </a:rPr>
                        <a:t>Non-Hispanic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Non-Hispanic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solidFill>
                        <a:srgbClr val="000000"/>
                      </a:solidFill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+mj-lt"/>
                        </a:rPr>
                        <a:t>Non-Hispanic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925960"/>
                  </a:ext>
                </a:extLst>
              </a:tr>
              <a:tr h="2329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r"/>
                      <a:endParaRPr lang="en-US" sz="1000" b="0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 dirty="0">
                          <a:solidFill>
                            <a:srgbClr val="EA5101"/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rgbClr val="EA5101"/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1500048"/>
                  </a:ext>
                </a:extLst>
              </a:tr>
              <a:tr h="357266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Artificial Intelligence (AI) technology will be used to create a significant amount of misleading and deceptive information, pictures and video that will be hard to identify as fake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71%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71%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6884520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Artificial Intelligence (AI) technology will eliminate more jobs than it creates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67509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Social media, like Facebook and TikTok, does more harm than good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2858162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Artificial Intelligence (AI) technology should be heavily regulated by the federal government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74178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1083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D77303-895B-6A25-05D2-A4F90DEAF8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0D574C8-EAC7-628C-EC23-E341D6D25F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5917" y="3122222"/>
            <a:ext cx="10560166" cy="882293"/>
          </a:xfrm>
        </p:spPr>
        <p:txBody>
          <a:bodyPr/>
          <a:lstStyle/>
          <a:p>
            <a:r>
              <a:rPr lang="en-US" dirty="0"/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1055971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D6D169D-AFD6-F29C-54F3-22805CC4630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298450"/>
            <a:ext cx="10972800" cy="553998"/>
          </a:xfrm>
        </p:spPr>
        <p:txBody>
          <a:bodyPr/>
          <a:lstStyle/>
          <a:p>
            <a:r>
              <a:rPr lang="en-US" dirty="0"/>
              <a:t>Education</a:t>
            </a: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4AE3332E-1430-0670-381E-6C8AF4D0C4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9467019"/>
              </p:ext>
            </p:extLst>
          </p:nvPr>
        </p:nvGraphicFramePr>
        <p:xfrm>
          <a:off x="609599" y="1228316"/>
          <a:ext cx="10972797" cy="4552686"/>
        </p:xfrm>
        <a:graphic>
          <a:graphicData uri="http://schemas.openxmlformats.org/drawingml/2006/table">
            <a:tbl>
              <a:tblPr firstRow="1" bandRow="1"/>
              <a:tblGrid>
                <a:gridCol w="7156173">
                  <a:extLst>
                    <a:ext uri="{9D8B030D-6E8A-4147-A177-3AD203B41FA5}">
                      <a16:colId xmlns:a16="http://schemas.microsoft.com/office/drawing/2014/main" val="2075066661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1276871743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2350550287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2129509578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1275862371"/>
                    </a:ext>
                  </a:extLst>
                </a:gridCol>
              </a:tblGrid>
              <a:tr h="3951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l"/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+mn-lt"/>
                        </a:rPr>
                        <a:t>How much do you agree or disagree with the following statements? [</a:t>
                      </a:r>
                      <a:r>
                        <a:rPr lang="en-US" sz="1000" b="0" i="1" dirty="0">
                          <a:solidFill>
                            <a:schemeClr val="bg1"/>
                          </a:solidFill>
                          <a:latin typeface="+mn-lt"/>
                        </a:rPr>
                        <a:t>Education</a:t>
                      </a:r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+mn-lt"/>
                        </a:rPr>
                        <a:t>]</a:t>
                      </a:r>
                      <a:endParaRPr lang="en-US" sz="1000" b="0" i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Hispanic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+mj-lt"/>
                        </a:rPr>
                        <a:t>Non-Hispanic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Non-Hispanic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solidFill>
                        <a:srgbClr val="000000"/>
                      </a:solidFill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+mj-lt"/>
                        </a:rPr>
                        <a:t>Non-Hispanic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925960"/>
                  </a:ext>
                </a:extLst>
              </a:tr>
              <a:tr h="2329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r"/>
                      <a:endParaRPr lang="en-US" sz="1000" b="0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 dirty="0">
                          <a:solidFill>
                            <a:srgbClr val="EA5101"/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rgbClr val="EA5101"/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1500048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Parents should be allowed to know what is being taught in the public schools that their children attend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78%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85%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5735486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College is no longer worth the cost for most students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0159603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All parents should have publicly-funded options, beyond traditional public schools, to educate their children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5859670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Parents should have a say in what is taught to their children in public schools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70%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7627588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More emphasis should be placed on trade schools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71%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8907607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The public schools in my neighborhood are good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2184191"/>
                  </a:ext>
                </a:extLst>
              </a:tr>
              <a:tr h="357266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The federal government’s Department of Education should be eliminated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6884520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The public school system is working well in my state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67509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Public schools where I live are better than they were before the pandemic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2858162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Colleges and universities should be allowed to use race in admissions decisions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74178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8842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21C320-849F-E28E-B1F0-3BB4C19F45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FE33211-2132-9B39-AB19-7181E697E3A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2954" y="2858014"/>
            <a:ext cx="4724045" cy="2708434"/>
          </a:xfrm>
        </p:spPr>
        <p:txBody>
          <a:bodyPr/>
          <a:lstStyle/>
          <a:p>
            <a:r>
              <a:rPr lang="en-US" dirty="0"/>
              <a:t>Information Sources &amp; Language Preferences</a:t>
            </a:r>
          </a:p>
        </p:txBody>
      </p:sp>
    </p:spTree>
    <p:extLst>
      <p:ext uri="{BB962C8B-B14F-4D97-AF65-F5344CB8AC3E}">
        <p14:creationId xmlns:p14="http://schemas.microsoft.com/office/powerpoint/2010/main" val="2974448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33A4574-1C7B-4E4C-3073-905BC2B8A3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298450"/>
            <a:ext cx="10972800" cy="110799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YouTube, Local TV &amp; National TV Most Heavily Used Political Information Sources by Hispanics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25B831-0074-1C38-4F71-E569F856DAB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1645920"/>
            <a:ext cx="10069513" cy="184666"/>
          </a:xfrm>
        </p:spPr>
        <p:txBody>
          <a:bodyPr/>
          <a:lstStyle/>
          <a:p>
            <a:r>
              <a:rPr lang="en-US" dirty="0"/>
              <a:t>Which of the following sources are you currently using to follow developing political issues?  Select all that apply.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C41547-4174-C39E-DC55-C018408838B1}"/>
              </a:ext>
            </a:extLst>
          </p:cNvPr>
          <p:cNvSpPr txBox="1"/>
          <p:nvPr/>
        </p:nvSpPr>
        <p:spPr>
          <a:xfrm>
            <a:off x="3704556" y="2090260"/>
            <a:ext cx="4782871" cy="4416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Information Sources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0ABE46F-AD67-4FE2-B06C-5D806859A8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24453"/>
              </p:ext>
            </p:extLst>
          </p:nvPr>
        </p:nvGraphicFramePr>
        <p:xfrm>
          <a:off x="609592" y="2531883"/>
          <a:ext cx="10972800" cy="3697999"/>
        </p:xfrm>
        <a:graphic>
          <a:graphicData uri="http://schemas.openxmlformats.org/drawingml/2006/table">
            <a:tbl>
              <a:tblPr firstRow="1" bandRow="1"/>
              <a:tblGrid>
                <a:gridCol w="2743200">
                  <a:extLst>
                    <a:ext uri="{9D8B030D-6E8A-4147-A177-3AD203B41FA5}">
                      <a16:colId xmlns:a16="http://schemas.microsoft.com/office/drawing/2014/main" val="207506666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127687174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350550287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1083178957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129509578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1275862371"/>
                    </a:ext>
                  </a:extLst>
                </a:gridCol>
              </a:tblGrid>
              <a:tr h="4543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endParaRPr lang="en-US" sz="1600" b="0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Hispanic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Non-Hispanic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endParaRPr lang="en-US" sz="1600" b="1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Hispanic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Non-Hispanic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925960"/>
                  </a:ext>
                </a:extLst>
              </a:tr>
              <a:tr h="31906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YouTube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Online publications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8721237"/>
                  </a:ext>
                </a:extLst>
              </a:tr>
              <a:tr h="31906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Local Television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Radio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6814661"/>
                  </a:ext>
                </a:extLst>
              </a:tr>
              <a:tr h="36014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National Television (like network programs or cable news)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Newspapers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107860"/>
                  </a:ext>
                </a:extLst>
              </a:tr>
              <a:tr h="31906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Friends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Debates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3584248"/>
                  </a:ext>
                </a:extLst>
              </a:tr>
              <a:tr h="31906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Instagram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Snapchat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8907607"/>
                  </a:ext>
                </a:extLst>
              </a:tr>
              <a:tr h="31906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Facebook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Community organization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2184191"/>
                  </a:ext>
                </a:extLst>
              </a:tr>
              <a:tr h="31906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Podcasts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Religious organization/Church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6884520"/>
                  </a:ext>
                </a:extLst>
              </a:tr>
              <a:tr h="31906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Family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School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167509"/>
                  </a:ext>
                </a:extLst>
              </a:tr>
              <a:tr h="31906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X, formerly known as Twitter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Magazines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2858162"/>
                  </a:ext>
                </a:extLst>
              </a:tr>
              <a:tr h="31906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TikTok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None of these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74178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6224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501EEF0-A3A8-08B0-6BD2-3B75E268171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110799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56% of Hispanics Need More Information About the Candidates &amp; Their Positions on the Issues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2A97E1-F755-1F25-DC30-EB943C9DC3F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1645920"/>
            <a:ext cx="10069513" cy="184666"/>
          </a:xfrm>
        </p:spPr>
        <p:txBody>
          <a:bodyPr/>
          <a:lstStyle/>
          <a:p>
            <a:r>
              <a:rPr lang="en-US" dirty="0"/>
              <a:t>Do you think that you know enough now about the candidates and their positions on the issues most important to you to confidently make a voting decision?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4A20B4-90F0-628A-EBCC-C387E72928C2}"/>
              </a:ext>
            </a:extLst>
          </p:cNvPr>
          <p:cNvSpPr txBox="1"/>
          <p:nvPr/>
        </p:nvSpPr>
        <p:spPr>
          <a:xfrm>
            <a:off x="3836276" y="1991783"/>
            <a:ext cx="4519448" cy="74351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u="sng" kern="0" dirty="0">
                <a:solidFill>
                  <a:srgbClr val="000000"/>
                </a:solidFill>
              </a:rPr>
              <a:t>Informed on Candidates</a:t>
            </a:r>
            <a:endParaRPr kumimoji="0" lang="en-US" sz="1600" b="0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graphicFrame>
        <p:nvGraphicFramePr>
          <p:cNvPr id="5" name="Chart 3">
            <a:extLst>
              <a:ext uri="{FF2B5EF4-FFF2-40B4-BE49-F238E27FC236}">
                <a16:creationId xmlns:a16="http://schemas.microsoft.com/office/drawing/2014/main" id="{D074D403-94B4-6B25-DC86-465B1AB162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15027398"/>
              </p:ext>
            </p:extLst>
          </p:nvPr>
        </p:nvGraphicFramePr>
        <p:xfrm>
          <a:off x="2032000" y="2209800"/>
          <a:ext cx="8128000" cy="3928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79941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21C320-849F-E28E-B1F0-3BB4C19F45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FE33211-2132-9B39-AB19-7181E697E3A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2954" y="2858014"/>
            <a:ext cx="4724045" cy="1354217"/>
          </a:xfrm>
        </p:spPr>
        <p:txBody>
          <a:bodyPr/>
          <a:lstStyle/>
          <a:p>
            <a:r>
              <a:rPr lang="en-US" dirty="0"/>
              <a:t>General Election Polling</a:t>
            </a:r>
          </a:p>
        </p:txBody>
      </p:sp>
    </p:spTree>
    <p:extLst>
      <p:ext uri="{BB962C8B-B14F-4D97-AF65-F5344CB8AC3E}">
        <p14:creationId xmlns:p14="http://schemas.microsoft.com/office/powerpoint/2010/main" val="2834330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501EEF0-A3A8-08B0-6BD2-3B75E268171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110799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60% of Hispanics Don’t Have All the Party Information They Need to Make Voting Decision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2A97E1-F755-1F25-DC30-EB943C9DC3F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1645920"/>
            <a:ext cx="10069513" cy="184666"/>
          </a:xfrm>
        </p:spPr>
        <p:txBody>
          <a:bodyPr/>
          <a:lstStyle/>
          <a:p>
            <a:r>
              <a:rPr lang="en-US" dirty="0"/>
              <a:t>Do you think that you know enough now about where the political parties stand on the issues most important to you to confidently make a voting decision?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4A20B4-90F0-628A-EBCC-C387E72928C2}"/>
              </a:ext>
            </a:extLst>
          </p:cNvPr>
          <p:cNvSpPr txBox="1"/>
          <p:nvPr/>
        </p:nvSpPr>
        <p:spPr>
          <a:xfrm>
            <a:off x="3836276" y="1991783"/>
            <a:ext cx="4519448" cy="74351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u="sng" kern="0" dirty="0">
                <a:solidFill>
                  <a:srgbClr val="000000"/>
                </a:solidFill>
              </a:rPr>
              <a:t>Informed on Parties</a:t>
            </a:r>
            <a:endParaRPr kumimoji="0" lang="en-US" sz="1600" b="0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graphicFrame>
        <p:nvGraphicFramePr>
          <p:cNvPr id="5" name="Chart 3">
            <a:extLst>
              <a:ext uri="{FF2B5EF4-FFF2-40B4-BE49-F238E27FC236}">
                <a16:creationId xmlns:a16="http://schemas.microsoft.com/office/drawing/2014/main" id="{D074D403-94B4-6B25-DC86-465B1AB162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23490889"/>
              </p:ext>
            </p:extLst>
          </p:nvPr>
        </p:nvGraphicFramePr>
        <p:xfrm>
          <a:off x="2032000" y="2209800"/>
          <a:ext cx="8128000" cy="3928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13426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501EEF0-A3A8-08B0-6BD2-3B75E268171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1107996"/>
          </a:xfrm>
        </p:spPr>
        <p:txBody>
          <a:bodyPr/>
          <a:lstStyle/>
          <a:p>
            <a:r>
              <a:rPr lang="en-US" dirty="0"/>
              <a:t>54% of Hispanics Occasionally, Rarely or Never See Political Ads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2A97E1-F755-1F25-DC30-EB943C9DC3F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1645920"/>
            <a:ext cx="10069513" cy="184666"/>
          </a:xfrm>
        </p:spPr>
        <p:txBody>
          <a:bodyPr/>
          <a:lstStyle/>
          <a:p>
            <a:r>
              <a:rPr lang="en-US" dirty="0"/>
              <a:t>In the last 30 days, have you heard or seen any ads from political candidates or their campaigns in an effort to win your vote?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4A20B4-90F0-628A-EBCC-C387E72928C2}"/>
              </a:ext>
            </a:extLst>
          </p:cNvPr>
          <p:cNvSpPr txBox="1"/>
          <p:nvPr/>
        </p:nvSpPr>
        <p:spPr>
          <a:xfrm>
            <a:off x="3836276" y="1991783"/>
            <a:ext cx="4519448" cy="74351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Political Ad Frequency</a:t>
            </a:r>
          </a:p>
        </p:txBody>
      </p:sp>
      <p:graphicFrame>
        <p:nvGraphicFramePr>
          <p:cNvPr id="5" name="Chart 3">
            <a:extLst>
              <a:ext uri="{FF2B5EF4-FFF2-40B4-BE49-F238E27FC236}">
                <a16:creationId xmlns:a16="http://schemas.microsoft.com/office/drawing/2014/main" id="{D074D403-94B4-6B25-DC86-465B1AB162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08783778"/>
              </p:ext>
            </p:extLst>
          </p:nvPr>
        </p:nvGraphicFramePr>
        <p:xfrm>
          <a:off x="2032000" y="2209800"/>
          <a:ext cx="8128000" cy="3928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02910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4" descr="A person holding a button&#10;&#10;Description automatically generated">
            <a:extLst>
              <a:ext uri="{FF2B5EF4-FFF2-40B4-BE49-F238E27FC236}">
                <a16:creationId xmlns:a16="http://schemas.microsoft.com/office/drawing/2014/main" id="{3079183B-E8E4-DD18-85C2-9C992966D92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alphaModFix am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4332ACF-3C20-CE3A-ADD4-2196F23CD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15316"/>
            <a:ext cx="2216331" cy="2308324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Messaging in Spanish is </a:t>
            </a:r>
            <a:r>
              <a:rPr lang="en-US" i="1" dirty="0">
                <a:solidFill>
                  <a:schemeClr val="accent4"/>
                </a:solidFill>
              </a:rPr>
              <a:t>Powerful</a:t>
            </a:r>
            <a:r>
              <a:rPr lang="en-US" dirty="0">
                <a:solidFill>
                  <a:schemeClr val="tx1"/>
                </a:solidFill>
              </a:rPr>
              <a:t> and </a:t>
            </a:r>
            <a:r>
              <a:rPr lang="en-US" i="1" dirty="0">
                <a:solidFill>
                  <a:schemeClr val="accent4"/>
                </a:solidFill>
              </a:rPr>
              <a:t>Connects</a:t>
            </a:r>
          </a:p>
        </p:txBody>
      </p:sp>
      <p:sp>
        <p:nvSpPr>
          <p:cNvPr id="16" name="Content Placeholder 33">
            <a:extLst>
              <a:ext uri="{FF2B5EF4-FFF2-40B4-BE49-F238E27FC236}">
                <a16:creationId xmlns:a16="http://schemas.microsoft.com/office/drawing/2014/main" id="{3A2C4A54-EC8E-F0AD-1DB5-AD298166D655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442408" y="3639300"/>
            <a:ext cx="3401568" cy="1354217"/>
          </a:xfrm>
        </p:spPr>
        <p:txBody>
          <a:bodyPr/>
          <a:lstStyle/>
          <a:p>
            <a:r>
              <a:rPr lang="en-US" sz="8800" dirty="0">
                <a:solidFill>
                  <a:schemeClr val="accent4"/>
                </a:solidFill>
              </a:rPr>
              <a:t>74%</a:t>
            </a:r>
          </a:p>
        </p:txBody>
      </p:sp>
      <p:sp>
        <p:nvSpPr>
          <p:cNvPr id="17" name="Content Placeholder 47">
            <a:extLst>
              <a:ext uri="{FF2B5EF4-FFF2-40B4-BE49-F238E27FC236}">
                <a16:creationId xmlns:a16="http://schemas.microsoft.com/office/drawing/2014/main" id="{E978DBE8-8A7F-B9A3-9252-32EDE94B15A1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4421137" y="3639300"/>
            <a:ext cx="3403099" cy="1354217"/>
          </a:xfrm>
        </p:spPr>
        <p:txBody>
          <a:bodyPr/>
          <a:lstStyle/>
          <a:p>
            <a:r>
              <a:rPr lang="en-US" sz="8800" dirty="0">
                <a:solidFill>
                  <a:schemeClr val="accent2"/>
                </a:solidFill>
              </a:rPr>
              <a:t>63%</a:t>
            </a:r>
          </a:p>
        </p:txBody>
      </p:sp>
      <p:sp>
        <p:nvSpPr>
          <p:cNvPr id="18" name="Content Placeholder 50">
            <a:extLst>
              <a:ext uri="{FF2B5EF4-FFF2-40B4-BE49-F238E27FC236}">
                <a16:creationId xmlns:a16="http://schemas.microsoft.com/office/drawing/2014/main" id="{DD4289C4-451A-8676-1B83-B6FF47DFE46E}"/>
              </a:ext>
            </a:extLst>
          </p:cNvPr>
          <p:cNvSpPr>
            <a:spLocks noGrp="1"/>
          </p:cNvSpPr>
          <p:nvPr>
            <p:ph idx="25"/>
          </p:nvPr>
        </p:nvSpPr>
        <p:spPr>
          <a:xfrm>
            <a:off x="8322557" y="3639300"/>
            <a:ext cx="3403099" cy="1354217"/>
          </a:xfrm>
        </p:spPr>
        <p:txBody>
          <a:bodyPr/>
          <a:lstStyle/>
          <a:p>
            <a:r>
              <a:rPr lang="en-US" sz="8800" dirty="0"/>
              <a:t>58%</a:t>
            </a:r>
          </a:p>
        </p:txBody>
      </p:sp>
      <p:sp>
        <p:nvSpPr>
          <p:cNvPr id="19" name="Content Placeholder 151">
            <a:extLst>
              <a:ext uri="{FF2B5EF4-FFF2-40B4-BE49-F238E27FC236}">
                <a16:creationId xmlns:a16="http://schemas.microsoft.com/office/drawing/2014/main" id="{F426B427-1C0E-A3E0-31F6-A8B6B09A95DA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66344" y="5362271"/>
            <a:ext cx="3401568" cy="430887"/>
          </a:xfrm>
        </p:spPr>
        <p:txBody>
          <a:bodyPr/>
          <a:lstStyle/>
          <a:p>
            <a:r>
              <a:rPr lang="en-US" dirty="0"/>
              <a:t>I </a:t>
            </a:r>
            <a:r>
              <a:rPr lang="en-US" b="1" i="1" dirty="0">
                <a:solidFill>
                  <a:schemeClr val="accent4"/>
                </a:solidFill>
              </a:rPr>
              <a:t>appreciate when candidates advertise in Spanish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dirty="0"/>
              <a:t>in trying to win my vote</a:t>
            </a:r>
          </a:p>
        </p:txBody>
      </p:sp>
      <p:sp>
        <p:nvSpPr>
          <p:cNvPr id="20" name="Content Placeholder 153">
            <a:extLst>
              <a:ext uri="{FF2B5EF4-FFF2-40B4-BE49-F238E27FC236}">
                <a16:creationId xmlns:a16="http://schemas.microsoft.com/office/drawing/2014/main" id="{0FC14EAA-0A06-5FA6-2140-9B892188AD5B}"/>
              </a:ext>
            </a:extLst>
          </p:cNvPr>
          <p:cNvSpPr>
            <a:spLocks noGrp="1"/>
          </p:cNvSpPr>
          <p:nvPr>
            <p:ph idx="27"/>
          </p:nvPr>
        </p:nvSpPr>
        <p:spPr>
          <a:xfrm>
            <a:off x="4422740" y="5345836"/>
            <a:ext cx="3403099" cy="646331"/>
          </a:xfrm>
        </p:spPr>
        <p:txBody>
          <a:bodyPr/>
          <a:lstStyle/>
          <a:p>
            <a:r>
              <a:rPr lang="en-US" dirty="0"/>
              <a:t>Political parties and candidates who advertise in Spanish are </a:t>
            </a:r>
            <a:r>
              <a:rPr lang="en-US" b="1" i="1" dirty="0">
                <a:solidFill>
                  <a:schemeClr val="accent2"/>
                </a:solidFill>
              </a:rPr>
              <a:t>showing me they want my vote</a:t>
            </a:r>
          </a:p>
        </p:txBody>
      </p:sp>
      <p:sp>
        <p:nvSpPr>
          <p:cNvPr id="21" name="Content Placeholder 155">
            <a:extLst>
              <a:ext uri="{FF2B5EF4-FFF2-40B4-BE49-F238E27FC236}">
                <a16:creationId xmlns:a16="http://schemas.microsoft.com/office/drawing/2014/main" id="{AAD3A6AF-9549-4590-9F8F-952B47714A8A}"/>
              </a:ext>
            </a:extLst>
          </p:cNvPr>
          <p:cNvSpPr>
            <a:spLocks noGrp="1"/>
          </p:cNvSpPr>
          <p:nvPr>
            <p:ph idx="28"/>
          </p:nvPr>
        </p:nvSpPr>
        <p:spPr>
          <a:xfrm>
            <a:off x="8331701" y="5345836"/>
            <a:ext cx="3414368" cy="861774"/>
          </a:xfrm>
        </p:spPr>
        <p:txBody>
          <a:bodyPr/>
          <a:lstStyle/>
          <a:p>
            <a:r>
              <a:rPr lang="en-US" dirty="0"/>
              <a:t>When a political party or candidate communicates with me in Spanish, it suggests that </a:t>
            </a:r>
            <a:r>
              <a:rPr lang="en-US" b="1" i="1" dirty="0">
                <a:solidFill>
                  <a:srgbClr val="CC0062"/>
                </a:solidFill>
              </a:rPr>
              <a:t>they are truly interested in Hispanics and our community</a:t>
            </a:r>
          </a:p>
        </p:txBody>
      </p:sp>
      <p:sp>
        <p:nvSpPr>
          <p:cNvPr id="22" name="Content Placeholder 30">
            <a:extLst>
              <a:ext uri="{FF2B5EF4-FFF2-40B4-BE49-F238E27FC236}">
                <a16:creationId xmlns:a16="http://schemas.microsoft.com/office/drawing/2014/main" id="{23B7715C-8FC2-6634-9C8B-A6907041A75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466344" y="4961637"/>
            <a:ext cx="3401568" cy="276999"/>
          </a:xfrm>
        </p:spPr>
        <p:txBody>
          <a:bodyPr>
            <a:normAutofit/>
          </a:bodyPr>
          <a:lstStyle/>
          <a:p>
            <a:r>
              <a:rPr lang="en-US" dirty="0"/>
              <a:t>Of Hispanics agree</a:t>
            </a:r>
          </a:p>
        </p:txBody>
      </p:sp>
      <p:sp>
        <p:nvSpPr>
          <p:cNvPr id="23" name="Content Placeholder 46">
            <a:extLst>
              <a:ext uri="{FF2B5EF4-FFF2-40B4-BE49-F238E27FC236}">
                <a16:creationId xmlns:a16="http://schemas.microsoft.com/office/drawing/2014/main" id="{6A7CD8FD-C0CA-27DB-21BB-B328FCB0A57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422740" y="4958770"/>
            <a:ext cx="3401568" cy="276999"/>
          </a:xfrm>
        </p:spPr>
        <p:txBody>
          <a:bodyPr>
            <a:normAutofit/>
          </a:bodyPr>
          <a:lstStyle/>
          <a:p>
            <a:r>
              <a:rPr lang="en-US" dirty="0"/>
              <a:t>Of Hispanics agree</a:t>
            </a:r>
          </a:p>
        </p:txBody>
      </p:sp>
      <p:sp>
        <p:nvSpPr>
          <p:cNvPr id="24" name="Content Placeholder 49">
            <a:extLst>
              <a:ext uri="{FF2B5EF4-FFF2-40B4-BE49-F238E27FC236}">
                <a16:creationId xmlns:a16="http://schemas.microsoft.com/office/drawing/2014/main" id="{6ADE8C38-E687-9C44-452F-84735E91731C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8331701" y="4955903"/>
            <a:ext cx="3401568" cy="276999"/>
          </a:xfrm>
        </p:spPr>
        <p:txBody>
          <a:bodyPr>
            <a:normAutofit/>
          </a:bodyPr>
          <a:lstStyle/>
          <a:p>
            <a:r>
              <a:rPr lang="en-US" dirty="0"/>
              <a:t>Of Hispanics agree</a:t>
            </a:r>
          </a:p>
        </p:txBody>
      </p:sp>
    </p:spTree>
    <p:extLst>
      <p:ext uri="{BB962C8B-B14F-4D97-AF65-F5344CB8AC3E}">
        <p14:creationId xmlns:p14="http://schemas.microsoft.com/office/powerpoint/2010/main" val="2722889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21C320-849F-E28E-B1F0-3BB4C19F45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FE33211-2132-9B39-AB19-7181E697E3A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2954" y="2858014"/>
            <a:ext cx="4724045" cy="2031325"/>
          </a:xfrm>
        </p:spPr>
        <p:txBody>
          <a:bodyPr/>
          <a:lstStyle/>
          <a:p>
            <a:r>
              <a:rPr lang="en-US" dirty="0"/>
              <a:t>Voting &amp; Campaign Information</a:t>
            </a:r>
          </a:p>
        </p:txBody>
      </p:sp>
    </p:spTree>
    <p:extLst>
      <p:ext uri="{BB962C8B-B14F-4D97-AF65-F5344CB8AC3E}">
        <p14:creationId xmlns:p14="http://schemas.microsoft.com/office/powerpoint/2010/main" val="942002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5761ED6-25E7-B5D4-D17B-E8F20B205E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861774"/>
          </a:xfrm>
        </p:spPr>
        <p:txBody>
          <a:bodyPr/>
          <a:lstStyle/>
          <a:p>
            <a:r>
              <a:rPr lang="en-US" dirty="0"/>
              <a:t>Voting Method and Timeframe</a:t>
            </a:r>
          </a:p>
          <a:p>
            <a:r>
              <a:rPr lang="en-US" sz="1800" dirty="0"/>
              <a:t>- HISPANICS MORE LIKELY THAN NON-HISPANICS TO VOTE EARLY AND IN PERSON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ED0325-AC3E-6D83-EEB0-8940F794E9C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1645920"/>
            <a:ext cx="10069513" cy="184666"/>
          </a:xfrm>
        </p:spPr>
        <p:txBody>
          <a:bodyPr/>
          <a:lstStyle/>
          <a:p>
            <a:r>
              <a:rPr lang="en-US" dirty="0"/>
              <a:t>How do you plan to vote in the General election?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AFD9B296-D9AC-5C01-C4A7-393C350D22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09029475"/>
              </p:ext>
            </p:extLst>
          </p:nvPr>
        </p:nvGraphicFramePr>
        <p:xfrm>
          <a:off x="2032000" y="2209800"/>
          <a:ext cx="8128000" cy="3928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32999DD-6AC0-DD6B-845E-14067965B031}"/>
              </a:ext>
            </a:extLst>
          </p:cNvPr>
          <p:cNvSpPr txBox="1"/>
          <p:nvPr/>
        </p:nvSpPr>
        <p:spPr>
          <a:xfrm>
            <a:off x="3836276" y="1991783"/>
            <a:ext cx="4519448" cy="74351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Voting Method and Timeframe</a:t>
            </a:r>
          </a:p>
        </p:txBody>
      </p:sp>
    </p:spTree>
    <p:extLst>
      <p:ext uri="{BB962C8B-B14F-4D97-AF65-F5344CB8AC3E}">
        <p14:creationId xmlns:p14="http://schemas.microsoft.com/office/powerpoint/2010/main" val="1178163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58258F4-C1D8-C209-101A-975C70441C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553998"/>
          </a:xfrm>
        </p:spPr>
        <p:txBody>
          <a:bodyPr/>
          <a:lstStyle/>
          <a:p>
            <a:r>
              <a:rPr lang="en-US" dirty="0"/>
              <a:t>Vota Conmigo Familiarity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938ABF-6E4A-BBEC-F0A2-B82387B6C52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1645920"/>
            <a:ext cx="10069513" cy="184666"/>
          </a:xfrm>
        </p:spPr>
        <p:txBody>
          <a:bodyPr/>
          <a:lstStyle/>
          <a:p>
            <a:r>
              <a:rPr lang="en-US" dirty="0"/>
              <a:t>How familiar or unfamiliar are you with the “Vota Conmigo” campaign?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473A862A-FF0C-E4DE-CCA4-6FFF591988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00251579"/>
              </p:ext>
            </p:extLst>
          </p:nvPr>
        </p:nvGraphicFramePr>
        <p:xfrm>
          <a:off x="3940245" y="2806230"/>
          <a:ext cx="4311509" cy="2904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6330C57-D6BD-0410-B5AF-40C4A9DBEF96}"/>
              </a:ext>
            </a:extLst>
          </p:cNvPr>
          <p:cNvSpPr txBox="1"/>
          <p:nvPr/>
        </p:nvSpPr>
        <p:spPr>
          <a:xfrm>
            <a:off x="3836277" y="2200940"/>
            <a:ext cx="4519448" cy="60529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Vota Conmigo Familiarity</a:t>
            </a:r>
          </a:p>
        </p:txBody>
      </p:sp>
    </p:spTree>
    <p:extLst>
      <p:ext uri="{BB962C8B-B14F-4D97-AF65-F5344CB8AC3E}">
        <p14:creationId xmlns:p14="http://schemas.microsoft.com/office/powerpoint/2010/main" val="2633674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58258F4-C1D8-C209-101A-975C70441C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553998"/>
          </a:xfrm>
        </p:spPr>
        <p:txBody>
          <a:bodyPr/>
          <a:lstStyle/>
          <a:p>
            <a:r>
              <a:rPr lang="en-US" dirty="0" err="1"/>
              <a:t>Poder</a:t>
            </a:r>
            <a:r>
              <a:rPr lang="en-US" dirty="0"/>
              <a:t> Latino Familiarity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938ABF-6E4A-BBEC-F0A2-B82387B6C52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1645920"/>
            <a:ext cx="10069513" cy="184666"/>
          </a:xfrm>
        </p:spPr>
        <p:txBody>
          <a:bodyPr/>
          <a:lstStyle/>
          <a:p>
            <a:r>
              <a:rPr lang="en-US" dirty="0"/>
              <a:t>How familiar or unfamiliar are you with the “</a:t>
            </a:r>
            <a:r>
              <a:rPr lang="en-US" dirty="0" err="1"/>
              <a:t>Poder</a:t>
            </a:r>
            <a:r>
              <a:rPr lang="en-US" dirty="0"/>
              <a:t> Latino” campaign?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473A862A-FF0C-E4DE-CCA4-6FFF591988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53852516"/>
              </p:ext>
            </p:extLst>
          </p:nvPr>
        </p:nvGraphicFramePr>
        <p:xfrm>
          <a:off x="3940245" y="2806230"/>
          <a:ext cx="4311509" cy="2904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6330C57-D6BD-0410-B5AF-40C4A9DBEF96}"/>
              </a:ext>
            </a:extLst>
          </p:cNvPr>
          <p:cNvSpPr txBox="1"/>
          <p:nvPr/>
        </p:nvSpPr>
        <p:spPr>
          <a:xfrm>
            <a:off x="3836277" y="2200940"/>
            <a:ext cx="4519448" cy="60529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sng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Poder</a:t>
            </a:r>
            <a:r>
              <a:rPr kumimoji="0" lang="en-US" sz="16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Latino Familiarity</a:t>
            </a:r>
          </a:p>
        </p:txBody>
      </p:sp>
    </p:spTree>
    <p:extLst>
      <p:ext uri="{BB962C8B-B14F-4D97-AF65-F5344CB8AC3E}">
        <p14:creationId xmlns:p14="http://schemas.microsoft.com/office/powerpoint/2010/main" val="3816092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427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BE23681-ACA5-E775-4B01-504E9897064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3765423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3310B9D-6F4F-80CA-38B3-DCC4DE4853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553998"/>
          </a:xfrm>
        </p:spPr>
        <p:txBody>
          <a:bodyPr/>
          <a:lstStyle/>
          <a:p>
            <a:r>
              <a:rPr lang="en-US" dirty="0"/>
              <a:t>Religious Service Attendance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6EB6ED-423B-21C0-1192-7FB5BD529AE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1645920"/>
            <a:ext cx="10069513" cy="184666"/>
          </a:xfrm>
        </p:spPr>
        <p:txBody>
          <a:bodyPr/>
          <a:lstStyle/>
          <a:p>
            <a:r>
              <a:rPr lang="en-US" dirty="0"/>
              <a:t>Aside from weddings and funerals, how often would you say that you attend religious services?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A21E497B-6BD6-DD17-4C38-F8E930A7DB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0386544"/>
              </p:ext>
            </p:extLst>
          </p:nvPr>
        </p:nvGraphicFramePr>
        <p:xfrm>
          <a:off x="2032000" y="2209800"/>
          <a:ext cx="8128000" cy="3928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B5DE707-2A8F-4ED8-DA17-CD6B79E3A311}"/>
              </a:ext>
            </a:extLst>
          </p:cNvPr>
          <p:cNvSpPr txBox="1"/>
          <p:nvPr/>
        </p:nvSpPr>
        <p:spPr>
          <a:xfrm>
            <a:off x="3836276" y="2042897"/>
            <a:ext cx="4519448" cy="60934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Religious Service Attendance</a:t>
            </a:r>
            <a:endParaRPr kumimoji="0" lang="en-US" sz="1400" b="0" i="1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392761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2C551BF6-1800-311F-B769-2DE38972C3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50560263"/>
              </p:ext>
            </p:extLst>
          </p:nvPr>
        </p:nvGraphicFramePr>
        <p:xfrm>
          <a:off x="2032000" y="2336952"/>
          <a:ext cx="8128000" cy="3602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36D37BA3-6946-D348-24D9-02FEE69739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110799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3600" b="0" dirty="0"/>
              <a:t>Matchup: Biden vs Trump</a:t>
            </a:r>
          </a:p>
          <a:p>
            <a:pPr>
              <a:spcBef>
                <a:spcPts val="0"/>
              </a:spcBef>
            </a:pPr>
            <a:r>
              <a:rPr lang="en-US" sz="1800" b="0" dirty="0"/>
              <a:t>- JOE BIDEN LEADS AMONG HISPANICS, HIGHER THAN NON-HISPANICS</a:t>
            </a:r>
            <a:br>
              <a:rPr lang="en-US" sz="1800" b="0" dirty="0"/>
            </a:br>
            <a:r>
              <a:rPr lang="en-US" sz="1800" b="0" dirty="0"/>
              <a:t>- 31% OF HISPANICS UP FOR GRABS (27% NOT DEFINITE, 4% UNSURE)</a:t>
            </a:r>
            <a:endParaRPr lang="en-US" sz="1050" b="0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D931D34D-3C9E-EDCA-F129-3B28C9C8A8D0}"/>
              </a:ext>
            </a:extLst>
          </p:cNvPr>
          <p:cNvSpPr txBox="1">
            <a:spLocks/>
          </p:cNvSpPr>
          <p:nvPr/>
        </p:nvSpPr>
        <p:spPr>
          <a:xfrm>
            <a:off x="457199" y="1645920"/>
            <a:ext cx="10972800" cy="369332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Franklin Gothic Medium" panose="020B06030201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7325" indent="-187325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tabLst/>
              <a:defRPr sz="3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03225" indent="-163513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Courier New" panose="02070309020205020404" pitchFamily="49" charset="0"/>
              <a:buChar char="o"/>
              <a:tabLst/>
              <a:defRPr sz="3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74675" indent="-13716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System Font Regular"/>
              <a:buChar char="⎻"/>
              <a:tabLst/>
              <a:defRPr lang="en-US" sz="3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685800" indent="-103188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tabLst/>
              <a:defRPr sz="3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/>
              <a:t>If the 2024 election for president were being held today, and the candidates were Donald Trump (Republican) &amp; Joe Biden (Democrat), for whom would you vote?</a:t>
            </a:r>
          </a:p>
        </p:txBody>
      </p:sp>
    </p:spTree>
    <p:extLst>
      <p:ext uri="{BB962C8B-B14F-4D97-AF65-F5344CB8AC3E}">
        <p14:creationId xmlns:p14="http://schemas.microsoft.com/office/powerpoint/2010/main" val="3312314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D6D169D-AFD6-F29C-54F3-22805CC4630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298450"/>
            <a:ext cx="10972800" cy="553998"/>
          </a:xfrm>
        </p:spPr>
        <p:txBody>
          <a:bodyPr/>
          <a:lstStyle/>
          <a:p>
            <a:r>
              <a:rPr lang="en-US" dirty="0"/>
              <a:t>Political Campaigning</a:t>
            </a: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4AE3332E-1430-0670-381E-6C8AF4D0C4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147457"/>
              </p:ext>
            </p:extLst>
          </p:nvPr>
        </p:nvGraphicFramePr>
        <p:xfrm>
          <a:off x="609599" y="1228316"/>
          <a:ext cx="10972797" cy="1429314"/>
        </p:xfrm>
        <a:graphic>
          <a:graphicData uri="http://schemas.openxmlformats.org/drawingml/2006/table">
            <a:tbl>
              <a:tblPr firstRow="1" bandRow="1"/>
              <a:tblGrid>
                <a:gridCol w="7156173">
                  <a:extLst>
                    <a:ext uri="{9D8B030D-6E8A-4147-A177-3AD203B41FA5}">
                      <a16:colId xmlns:a16="http://schemas.microsoft.com/office/drawing/2014/main" val="2075066661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1276871743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2350550287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2129509578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1275862371"/>
                    </a:ext>
                  </a:extLst>
                </a:gridCol>
              </a:tblGrid>
              <a:tr h="3951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l"/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+mn-lt"/>
                        </a:rPr>
                        <a:t>How much do you agree or disagree with the following statements? [Political </a:t>
                      </a:r>
                      <a:r>
                        <a:rPr lang="en-US" sz="1000" b="0" i="1" dirty="0">
                          <a:solidFill>
                            <a:schemeClr val="bg1"/>
                          </a:solidFill>
                          <a:latin typeface="+mn-lt"/>
                        </a:rPr>
                        <a:t>Campaigning</a:t>
                      </a:r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+mn-lt"/>
                        </a:rPr>
                        <a:t>]</a:t>
                      </a:r>
                      <a:endParaRPr lang="en-US" sz="1000" b="0" i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Hispanic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+mj-lt"/>
                        </a:rPr>
                        <a:t>Non-Hispanic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Non-Hispanic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solidFill>
                        <a:srgbClr val="000000"/>
                      </a:solidFill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+mj-lt"/>
                        </a:rPr>
                        <a:t>Non-Hispanic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925960"/>
                  </a:ext>
                </a:extLst>
              </a:tr>
              <a:tr h="2329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r"/>
                      <a:endParaRPr lang="en-US" sz="1000" b="0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 dirty="0">
                          <a:solidFill>
                            <a:srgbClr val="EA5101"/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rgbClr val="EA5101"/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1500048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 feel that candidates and their campaigns are making a strong effort to win my vote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5735486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 appreciate being personally contacted, by phone or by knocking at my door by a political party, candidate or organization that is looking to influence my vote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74178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1565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58258F4-C1D8-C209-101A-975C70441C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553998"/>
          </a:xfrm>
        </p:spPr>
        <p:txBody>
          <a:bodyPr/>
          <a:lstStyle/>
          <a:p>
            <a:r>
              <a:rPr lang="en-US" dirty="0"/>
              <a:t>Ballot Language Preference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938ABF-6E4A-BBEC-F0A2-B82387B6C52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1645920"/>
            <a:ext cx="10069513" cy="184666"/>
          </a:xfrm>
        </p:spPr>
        <p:txBody>
          <a:bodyPr/>
          <a:lstStyle/>
          <a:p>
            <a:r>
              <a:rPr lang="en-US" dirty="0"/>
              <a:t>When voting, I prefer to receive a ballot in...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473A862A-FF0C-E4DE-CCA4-6FFF591988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32605480"/>
              </p:ext>
            </p:extLst>
          </p:nvPr>
        </p:nvGraphicFramePr>
        <p:xfrm>
          <a:off x="3940245" y="2806230"/>
          <a:ext cx="4311509" cy="2904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6330C57-D6BD-0410-B5AF-40C4A9DBEF96}"/>
              </a:ext>
            </a:extLst>
          </p:cNvPr>
          <p:cNvSpPr txBox="1"/>
          <p:nvPr/>
        </p:nvSpPr>
        <p:spPr>
          <a:xfrm>
            <a:off x="3836277" y="2200940"/>
            <a:ext cx="4519448" cy="60529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Ballot Language Preference</a:t>
            </a:r>
          </a:p>
        </p:txBody>
      </p:sp>
    </p:spTree>
    <p:extLst>
      <p:ext uri="{BB962C8B-B14F-4D97-AF65-F5344CB8AC3E}">
        <p14:creationId xmlns:p14="http://schemas.microsoft.com/office/powerpoint/2010/main" val="2190508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52A84C9-A0BB-4C22-A028-1AB4F3636F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110799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3600" b="0" dirty="0"/>
              <a:t>Candidate Support Among Hispanics</a:t>
            </a:r>
          </a:p>
          <a:p>
            <a:pPr>
              <a:spcBef>
                <a:spcPts val="0"/>
              </a:spcBef>
            </a:pPr>
            <a:r>
              <a:rPr lang="en-US" sz="1800" b="0" dirty="0"/>
              <a:t>- TRUMP’S STRONGEST SUPPORT AMONG MEN</a:t>
            </a:r>
          </a:p>
          <a:p>
            <a:pPr>
              <a:spcBef>
                <a:spcPts val="0"/>
              </a:spcBef>
            </a:pPr>
            <a:r>
              <a:rPr lang="en-US" sz="1800" b="0" dirty="0"/>
              <a:t>- BIDEN’S STRONGEST SUPPORT AMONG WOMEN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3DB282-DF26-3F22-D349-B44CD1708D9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199" y="1645920"/>
            <a:ext cx="10972800" cy="369332"/>
          </a:xfrm>
        </p:spPr>
        <p:txBody>
          <a:bodyPr/>
          <a:lstStyle/>
          <a:p>
            <a:r>
              <a:rPr lang="en-US" i="1" dirty="0"/>
              <a:t>If the 2024 election for president were being held today, and the candidates were Donald Trump (Republican) &amp; Joe Biden (Democrat), for whom would you vote?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41C11799-5B4F-3D72-E4CD-51660324E3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24885477"/>
              </p:ext>
            </p:extLst>
          </p:nvPr>
        </p:nvGraphicFramePr>
        <p:xfrm>
          <a:off x="307972" y="2204816"/>
          <a:ext cx="11576055" cy="32751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63188DD-97BC-5257-04B7-43BC5EA3B3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6927060"/>
              </p:ext>
            </p:extLst>
          </p:nvPr>
        </p:nvGraphicFramePr>
        <p:xfrm>
          <a:off x="549798" y="5375761"/>
          <a:ext cx="9692644" cy="45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45588">
                  <a:extLst>
                    <a:ext uri="{9D8B030D-6E8A-4147-A177-3AD203B41FA5}">
                      <a16:colId xmlns:a16="http://schemas.microsoft.com/office/drawing/2014/main" val="3608208759"/>
                    </a:ext>
                  </a:extLst>
                </a:gridCol>
                <a:gridCol w="745588">
                  <a:extLst>
                    <a:ext uri="{9D8B030D-6E8A-4147-A177-3AD203B41FA5}">
                      <a16:colId xmlns:a16="http://schemas.microsoft.com/office/drawing/2014/main" val="3257885853"/>
                    </a:ext>
                  </a:extLst>
                </a:gridCol>
                <a:gridCol w="745588">
                  <a:extLst>
                    <a:ext uri="{9D8B030D-6E8A-4147-A177-3AD203B41FA5}">
                      <a16:colId xmlns:a16="http://schemas.microsoft.com/office/drawing/2014/main" val="2171019335"/>
                    </a:ext>
                  </a:extLst>
                </a:gridCol>
                <a:gridCol w="745588">
                  <a:extLst>
                    <a:ext uri="{9D8B030D-6E8A-4147-A177-3AD203B41FA5}">
                      <a16:colId xmlns:a16="http://schemas.microsoft.com/office/drawing/2014/main" val="3546907834"/>
                    </a:ext>
                  </a:extLst>
                </a:gridCol>
                <a:gridCol w="745588">
                  <a:extLst>
                    <a:ext uri="{9D8B030D-6E8A-4147-A177-3AD203B41FA5}">
                      <a16:colId xmlns:a16="http://schemas.microsoft.com/office/drawing/2014/main" val="998892033"/>
                    </a:ext>
                  </a:extLst>
                </a:gridCol>
                <a:gridCol w="745588">
                  <a:extLst>
                    <a:ext uri="{9D8B030D-6E8A-4147-A177-3AD203B41FA5}">
                      <a16:colId xmlns:a16="http://schemas.microsoft.com/office/drawing/2014/main" val="3311128755"/>
                    </a:ext>
                  </a:extLst>
                </a:gridCol>
                <a:gridCol w="745588">
                  <a:extLst>
                    <a:ext uri="{9D8B030D-6E8A-4147-A177-3AD203B41FA5}">
                      <a16:colId xmlns:a16="http://schemas.microsoft.com/office/drawing/2014/main" val="368388565"/>
                    </a:ext>
                  </a:extLst>
                </a:gridCol>
                <a:gridCol w="745588">
                  <a:extLst>
                    <a:ext uri="{9D8B030D-6E8A-4147-A177-3AD203B41FA5}">
                      <a16:colId xmlns:a16="http://schemas.microsoft.com/office/drawing/2014/main" val="3557390802"/>
                    </a:ext>
                  </a:extLst>
                </a:gridCol>
                <a:gridCol w="745588">
                  <a:extLst>
                    <a:ext uri="{9D8B030D-6E8A-4147-A177-3AD203B41FA5}">
                      <a16:colId xmlns:a16="http://schemas.microsoft.com/office/drawing/2014/main" val="4270920552"/>
                    </a:ext>
                  </a:extLst>
                </a:gridCol>
                <a:gridCol w="745588">
                  <a:extLst>
                    <a:ext uri="{9D8B030D-6E8A-4147-A177-3AD203B41FA5}">
                      <a16:colId xmlns:a16="http://schemas.microsoft.com/office/drawing/2014/main" val="1261209755"/>
                    </a:ext>
                  </a:extLst>
                </a:gridCol>
                <a:gridCol w="745588">
                  <a:extLst>
                    <a:ext uri="{9D8B030D-6E8A-4147-A177-3AD203B41FA5}">
                      <a16:colId xmlns:a16="http://schemas.microsoft.com/office/drawing/2014/main" val="3573049688"/>
                    </a:ext>
                  </a:extLst>
                </a:gridCol>
                <a:gridCol w="745588">
                  <a:extLst>
                    <a:ext uri="{9D8B030D-6E8A-4147-A177-3AD203B41FA5}">
                      <a16:colId xmlns:a16="http://schemas.microsoft.com/office/drawing/2014/main" val="1982708097"/>
                    </a:ext>
                  </a:extLst>
                </a:gridCol>
                <a:gridCol w="745588">
                  <a:extLst>
                    <a:ext uri="{9D8B030D-6E8A-4147-A177-3AD203B41FA5}">
                      <a16:colId xmlns:a16="http://schemas.microsoft.com/office/drawing/2014/main" val="39846375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Men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Women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18-34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35+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Married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Children in HH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Union HH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8626984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11D9FD24-AC72-0E60-B2C1-6FED67003B9B}"/>
              </a:ext>
            </a:extLst>
          </p:cNvPr>
          <p:cNvSpPr txBox="1"/>
          <p:nvPr/>
        </p:nvSpPr>
        <p:spPr>
          <a:xfrm>
            <a:off x="11052173" y="3429000"/>
            <a:ext cx="1139827" cy="75558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1200" u="sng" dirty="0"/>
              <a:t>Total Support</a:t>
            </a:r>
          </a:p>
          <a:p>
            <a:r>
              <a:rPr lang="en-US" sz="1200" dirty="0"/>
              <a:t>Probably</a:t>
            </a:r>
          </a:p>
          <a:p>
            <a:r>
              <a:rPr lang="en-US" sz="1200" dirty="0"/>
              <a:t>Definitely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DEED89A7-FB47-5202-6984-EDC7E17C0A49}"/>
              </a:ext>
            </a:extLst>
          </p:cNvPr>
          <p:cNvGraphicFramePr>
            <a:graphicFrameLocks noGrp="1"/>
          </p:cNvGraphicFramePr>
          <p:nvPr/>
        </p:nvGraphicFramePr>
        <p:xfrm>
          <a:off x="10635613" y="3744796"/>
          <a:ext cx="416560" cy="3137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82160886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448552543"/>
                    </a:ext>
                  </a:extLst>
                </a:gridCol>
              </a:tblGrid>
              <a:tr h="156899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5657153"/>
                  </a:ext>
                </a:extLst>
              </a:tr>
              <a:tr h="156899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01798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897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26B7BEA-2BC5-176C-ACB9-4FAA18FE33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553998"/>
          </a:xfrm>
        </p:spPr>
        <p:txBody>
          <a:bodyPr/>
          <a:lstStyle/>
          <a:p>
            <a:r>
              <a:rPr lang="en-US" sz="3600" b="0" dirty="0"/>
              <a:t>Trump Voters Are More Enthusiastic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B4CF9A6A-A93C-F14D-C30B-25F99ED24B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63978971"/>
              </p:ext>
            </p:extLst>
          </p:nvPr>
        </p:nvGraphicFramePr>
        <p:xfrm>
          <a:off x="6546235" y="1920356"/>
          <a:ext cx="5337793" cy="4191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2ED67EB-AFCE-1A69-A5BD-77CB26C220F2}"/>
              </a:ext>
            </a:extLst>
          </p:cNvPr>
          <p:cNvCxnSpPr>
            <a:cxnSpLocks/>
          </p:cNvCxnSpPr>
          <p:nvPr/>
        </p:nvCxnSpPr>
        <p:spPr>
          <a:xfrm flipH="1">
            <a:off x="6096000" y="2271513"/>
            <a:ext cx="0" cy="34889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ADB446F0-E770-7D95-20DD-42B5DD08CAD2}"/>
              </a:ext>
            </a:extLst>
          </p:cNvPr>
          <p:cNvSpPr txBox="1">
            <a:spLocks/>
          </p:cNvSpPr>
          <p:nvPr/>
        </p:nvSpPr>
        <p:spPr>
          <a:xfrm>
            <a:off x="313889" y="1318749"/>
            <a:ext cx="11564223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Franklin Gothic Medium" panose="020B06030201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7325" indent="-187325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tabLst/>
              <a:defRPr sz="3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03225" indent="-163513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Courier New" panose="02070309020205020404" pitchFamily="49" charset="0"/>
              <a:buChar char="o"/>
              <a:tabLst/>
              <a:defRPr sz="3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74675" indent="-13716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System Font Regular"/>
              <a:buChar char="⎻"/>
              <a:tabLst/>
              <a:defRPr lang="en-US" sz="3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685800" indent="-103188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tabLst/>
              <a:defRPr sz="3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/>
              <a:t>You indicated that you probably or definitely intend to vote for [candidate] for President. Is that vote more in favor of [candidate] or more in opposition to [opposition candidate]?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6248EC4F-3704-BD27-C1EC-FF6E1102A4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5531335"/>
              </p:ext>
            </p:extLst>
          </p:nvPr>
        </p:nvGraphicFramePr>
        <p:xfrm>
          <a:off x="307973" y="1920356"/>
          <a:ext cx="5337793" cy="4191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35541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TU ">
      <a:dk1>
        <a:srgbClr val="000000"/>
      </a:dk1>
      <a:lt1>
        <a:srgbClr val="FFFFFF"/>
      </a:lt1>
      <a:dk2>
        <a:srgbClr val="454545"/>
      </a:dk2>
      <a:lt2>
        <a:srgbClr val="EFE5E2"/>
      </a:lt2>
      <a:accent1>
        <a:srgbClr val="141327"/>
      </a:accent1>
      <a:accent2>
        <a:srgbClr val="8C0066"/>
      </a:accent2>
      <a:accent3>
        <a:srgbClr val="CC0062"/>
      </a:accent3>
      <a:accent4>
        <a:srgbClr val="FF4600"/>
      </a:accent4>
      <a:accent5>
        <a:srgbClr val="E57BEA"/>
      </a:accent5>
      <a:accent6>
        <a:srgbClr val="E5DB5B"/>
      </a:accent6>
      <a:hlink>
        <a:srgbClr val="FF4600"/>
      </a:hlink>
      <a:folHlink>
        <a:srgbClr val="FF4600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ster_Sales_Template_2024  -  Read-Only" id="{CF5E90FE-291C-451A-A9A7-E230A4A7820B}" vid="{73DE8486-ED76-42AF-9D03-C83923FB6BBA}"/>
    </a:ext>
  </a:extLst>
</a:theme>
</file>

<file path=ppt/theme/theme2.xml><?xml version="1.0" encoding="utf-8"?>
<a:theme xmlns:a="http://schemas.openxmlformats.org/drawingml/2006/main" name="1_Office Theme">
  <a:themeElements>
    <a:clrScheme name="TU ">
      <a:dk1>
        <a:srgbClr val="000000"/>
      </a:dk1>
      <a:lt1>
        <a:srgbClr val="FFFFFF"/>
      </a:lt1>
      <a:dk2>
        <a:srgbClr val="454545"/>
      </a:dk2>
      <a:lt2>
        <a:srgbClr val="EFE5E2"/>
      </a:lt2>
      <a:accent1>
        <a:srgbClr val="141327"/>
      </a:accent1>
      <a:accent2>
        <a:srgbClr val="8C0066"/>
      </a:accent2>
      <a:accent3>
        <a:srgbClr val="CC0062"/>
      </a:accent3>
      <a:accent4>
        <a:srgbClr val="FF4600"/>
      </a:accent4>
      <a:accent5>
        <a:srgbClr val="E57BEA"/>
      </a:accent5>
      <a:accent6>
        <a:srgbClr val="E5DB5B"/>
      </a:accent6>
      <a:hlink>
        <a:srgbClr val="FF4600"/>
      </a:hlink>
      <a:folHlink>
        <a:srgbClr val="FF4600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ster_Sales_Template_2024  -  Read-Only" id="{CF5E90FE-291C-451A-A9A7-E230A4A7820B}" vid="{73DE8486-ED76-42AF-9D03-C83923FB6BB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15">
    <a:dk1>
      <a:srgbClr val="000000"/>
    </a:dk1>
    <a:lt1>
      <a:srgbClr val="FFFFFF"/>
    </a:lt1>
    <a:dk2>
      <a:srgbClr val="F52D1F"/>
    </a:dk2>
    <a:lt2>
      <a:srgbClr val="FE31FE"/>
    </a:lt2>
    <a:accent1>
      <a:srgbClr val="A4A8AB"/>
    </a:accent1>
    <a:accent2>
      <a:srgbClr val="F42C1F"/>
    </a:accent2>
    <a:accent3>
      <a:srgbClr val="000000"/>
    </a:accent3>
    <a:accent4>
      <a:srgbClr val="FFFB00"/>
    </a:accent4>
    <a:accent5>
      <a:srgbClr val="E95100"/>
    </a:accent5>
    <a:accent6>
      <a:srgbClr val="FD30FE"/>
    </a:accent6>
    <a:hlink>
      <a:srgbClr val="1D1DEA"/>
    </a:hlink>
    <a:folHlink>
      <a:srgbClr val="BEBFBE"/>
    </a:folHlink>
  </a:clrScheme>
  <a:fontScheme name="Franklin Gothic">
    <a:majorFont>
      <a:latin typeface="Franklin Gothic Medium" panose="020B0603020102020204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 panose="020B0503020102020204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Custom 15">
    <a:dk1>
      <a:srgbClr val="000000"/>
    </a:dk1>
    <a:lt1>
      <a:srgbClr val="FFFFFF"/>
    </a:lt1>
    <a:dk2>
      <a:srgbClr val="F52D1F"/>
    </a:dk2>
    <a:lt2>
      <a:srgbClr val="FE31FE"/>
    </a:lt2>
    <a:accent1>
      <a:srgbClr val="A4A8AB"/>
    </a:accent1>
    <a:accent2>
      <a:srgbClr val="F42C1F"/>
    </a:accent2>
    <a:accent3>
      <a:srgbClr val="000000"/>
    </a:accent3>
    <a:accent4>
      <a:srgbClr val="FFFB00"/>
    </a:accent4>
    <a:accent5>
      <a:srgbClr val="E95100"/>
    </a:accent5>
    <a:accent6>
      <a:srgbClr val="FD30FE"/>
    </a:accent6>
    <a:hlink>
      <a:srgbClr val="1D1DEA"/>
    </a:hlink>
    <a:folHlink>
      <a:srgbClr val="BEBFBE"/>
    </a:folHlink>
  </a:clrScheme>
  <a:fontScheme name="Franklin Gothic">
    <a:majorFont>
      <a:latin typeface="Franklin Gothic Medium" panose="020B0603020102020204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 panose="020B0503020102020204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Custom 15">
    <a:dk1>
      <a:srgbClr val="000000"/>
    </a:dk1>
    <a:lt1>
      <a:srgbClr val="FFFFFF"/>
    </a:lt1>
    <a:dk2>
      <a:srgbClr val="F52D1F"/>
    </a:dk2>
    <a:lt2>
      <a:srgbClr val="FE31FE"/>
    </a:lt2>
    <a:accent1>
      <a:srgbClr val="A4A8AB"/>
    </a:accent1>
    <a:accent2>
      <a:srgbClr val="F42C1F"/>
    </a:accent2>
    <a:accent3>
      <a:srgbClr val="000000"/>
    </a:accent3>
    <a:accent4>
      <a:srgbClr val="FFFB00"/>
    </a:accent4>
    <a:accent5>
      <a:srgbClr val="E95100"/>
    </a:accent5>
    <a:accent6>
      <a:srgbClr val="FD30FE"/>
    </a:accent6>
    <a:hlink>
      <a:srgbClr val="1D1DEA"/>
    </a:hlink>
    <a:folHlink>
      <a:srgbClr val="BEBFBE"/>
    </a:folHlink>
  </a:clrScheme>
  <a:fontScheme name="Franklin Gothic">
    <a:majorFont>
      <a:latin typeface="Franklin Gothic Medium" panose="020B0603020102020204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 panose="020B0503020102020204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Custom 15">
    <a:dk1>
      <a:srgbClr val="000000"/>
    </a:dk1>
    <a:lt1>
      <a:srgbClr val="FFFFFF"/>
    </a:lt1>
    <a:dk2>
      <a:srgbClr val="F52D1F"/>
    </a:dk2>
    <a:lt2>
      <a:srgbClr val="FE31FE"/>
    </a:lt2>
    <a:accent1>
      <a:srgbClr val="A4A8AB"/>
    </a:accent1>
    <a:accent2>
      <a:srgbClr val="F42C1F"/>
    </a:accent2>
    <a:accent3>
      <a:srgbClr val="000000"/>
    </a:accent3>
    <a:accent4>
      <a:srgbClr val="FFFB00"/>
    </a:accent4>
    <a:accent5>
      <a:srgbClr val="E95100"/>
    </a:accent5>
    <a:accent6>
      <a:srgbClr val="FD30FE"/>
    </a:accent6>
    <a:hlink>
      <a:srgbClr val="1D1DEA"/>
    </a:hlink>
    <a:folHlink>
      <a:srgbClr val="BEBFBE"/>
    </a:folHlink>
  </a:clrScheme>
  <a:fontScheme name="Franklin Gothic">
    <a:majorFont>
      <a:latin typeface="Franklin Gothic Medium" panose="020B0603020102020204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 panose="020B0503020102020204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Custom 15">
    <a:dk1>
      <a:srgbClr val="000000"/>
    </a:dk1>
    <a:lt1>
      <a:srgbClr val="FFFFFF"/>
    </a:lt1>
    <a:dk2>
      <a:srgbClr val="F52D1F"/>
    </a:dk2>
    <a:lt2>
      <a:srgbClr val="FE31FE"/>
    </a:lt2>
    <a:accent1>
      <a:srgbClr val="A4A8AB"/>
    </a:accent1>
    <a:accent2>
      <a:srgbClr val="F42C1F"/>
    </a:accent2>
    <a:accent3>
      <a:srgbClr val="000000"/>
    </a:accent3>
    <a:accent4>
      <a:srgbClr val="FFFB00"/>
    </a:accent4>
    <a:accent5>
      <a:srgbClr val="E95100"/>
    </a:accent5>
    <a:accent6>
      <a:srgbClr val="FD30FE"/>
    </a:accent6>
    <a:hlink>
      <a:srgbClr val="1D1DEA"/>
    </a:hlink>
    <a:folHlink>
      <a:srgbClr val="BEBFBE"/>
    </a:folHlink>
  </a:clrScheme>
  <a:fontScheme name="Franklin Gothic">
    <a:majorFont>
      <a:latin typeface="Franklin Gothic Medium" panose="020B0603020102020204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 panose="020B0503020102020204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.xml><?xml version="1.0" encoding="utf-8"?>
<a:themeOverride xmlns:a="http://schemas.openxmlformats.org/drawingml/2006/main">
  <a:clrScheme name="Custom 15">
    <a:dk1>
      <a:srgbClr val="000000"/>
    </a:dk1>
    <a:lt1>
      <a:srgbClr val="FFFFFF"/>
    </a:lt1>
    <a:dk2>
      <a:srgbClr val="F52D1F"/>
    </a:dk2>
    <a:lt2>
      <a:srgbClr val="FE31FE"/>
    </a:lt2>
    <a:accent1>
      <a:srgbClr val="A4A8AB"/>
    </a:accent1>
    <a:accent2>
      <a:srgbClr val="F42C1F"/>
    </a:accent2>
    <a:accent3>
      <a:srgbClr val="000000"/>
    </a:accent3>
    <a:accent4>
      <a:srgbClr val="FFFB00"/>
    </a:accent4>
    <a:accent5>
      <a:srgbClr val="E95100"/>
    </a:accent5>
    <a:accent6>
      <a:srgbClr val="FD30FE"/>
    </a:accent6>
    <a:hlink>
      <a:srgbClr val="1D1DEA"/>
    </a:hlink>
    <a:folHlink>
      <a:srgbClr val="BEBFBE"/>
    </a:folHlink>
  </a:clrScheme>
  <a:fontScheme name="Franklin Gothic">
    <a:majorFont>
      <a:latin typeface="Franklin Gothic Medium" panose="020B0603020102020204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 panose="020B0503020102020204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5.xml><?xml version="1.0" encoding="utf-8"?>
<a:themeOverride xmlns:a="http://schemas.openxmlformats.org/drawingml/2006/main">
  <a:clrScheme name="Custom 15">
    <a:dk1>
      <a:srgbClr val="000000"/>
    </a:dk1>
    <a:lt1>
      <a:srgbClr val="FFFFFF"/>
    </a:lt1>
    <a:dk2>
      <a:srgbClr val="F52D1F"/>
    </a:dk2>
    <a:lt2>
      <a:srgbClr val="FE31FE"/>
    </a:lt2>
    <a:accent1>
      <a:srgbClr val="A4A8AB"/>
    </a:accent1>
    <a:accent2>
      <a:srgbClr val="F42C1F"/>
    </a:accent2>
    <a:accent3>
      <a:srgbClr val="000000"/>
    </a:accent3>
    <a:accent4>
      <a:srgbClr val="FFFB00"/>
    </a:accent4>
    <a:accent5>
      <a:srgbClr val="E95100"/>
    </a:accent5>
    <a:accent6>
      <a:srgbClr val="FD30FE"/>
    </a:accent6>
    <a:hlink>
      <a:srgbClr val="1D1DEA"/>
    </a:hlink>
    <a:folHlink>
      <a:srgbClr val="BEBFBE"/>
    </a:folHlink>
  </a:clrScheme>
  <a:fontScheme name="Franklin Gothic">
    <a:majorFont>
      <a:latin typeface="Franklin Gothic Medium" panose="020B0603020102020204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 panose="020B0503020102020204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6.xml><?xml version="1.0" encoding="utf-8"?>
<a:themeOverride xmlns:a="http://schemas.openxmlformats.org/drawingml/2006/main">
  <a:clrScheme name="Custom 15">
    <a:dk1>
      <a:srgbClr val="000000"/>
    </a:dk1>
    <a:lt1>
      <a:srgbClr val="FFFFFF"/>
    </a:lt1>
    <a:dk2>
      <a:srgbClr val="F52D1F"/>
    </a:dk2>
    <a:lt2>
      <a:srgbClr val="FE31FE"/>
    </a:lt2>
    <a:accent1>
      <a:srgbClr val="A4A8AB"/>
    </a:accent1>
    <a:accent2>
      <a:srgbClr val="F42C1F"/>
    </a:accent2>
    <a:accent3>
      <a:srgbClr val="000000"/>
    </a:accent3>
    <a:accent4>
      <a:srgbClr val="FFFB00"/>
    </a:accent4>
    <a:accent5>
      <a:srgbClr val="E95100"/>
    </a:accent5>
    <a:accent6>
      <a:srgbClr val="FD30FE"/>
    </a:accent6>
    <a:hlink>
      <a:srgbClr val="1D1DEA"/>
    </a:hlink>
    <a:folHlink>
      <a:srgbClr val="BEBFBE"/>
    </a:folHlink>
  </a:clrScheme>
  <a:fontScheme name="Franklin Gothic">
    <a:majorFont>
      <a:latin typeface="Franklin Gothic Medium" panose="020B0603020102020204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 panose="020B0503020102020204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7.xml><?xml version="1.0" encoding="utf-8"?>
<a:themeOverride xmlns:a="http://schemas.openxmlformats.org/drawingml/2006/main">
  <a:clrScheme name="Custom 15">
    <a:dk1>
      <a:srgbClr val="000000"/>
    </a:dk1>
    <a:lt1>
      <a:srgbClr val="FFFFFF"/>
    </a:lt1>
    <a:dk2>
      <a:srgbClr val="F52D1F"/>
    </a:dk2>
    <a:lt2>
      <a:srgbClr val="FE31FE"/>
    </a:lt2>
    <a:accent1>
      <a:srgbClr val="A4A8AB"/>
    </a:accent1>
    <a:accent2>
      <a:srgbClr val="F42C1F"/>
    </a:accent2>
    <a:accent3>
      <a:srgbClr val="000000"/>
    </a:accent3>
    <a:accent4>
      <a:srgbClr val="FFFB00"/>
    </a:accent4>
    <a:accent5>
      <a:srgbClr val="E95100"/>
    </a:accent5>
    <a:accent6>
      <a:srgbClr val="FD30FE"/>
    </a:accent6>
    <a:hlink>
      <a:srgbClr val="1D1DEA"/>
    </a:hlink>
    <a:folHlink>
      <a:srgbClr val="BEBFBE"/>
    </a:folHlink>
  </a:clrScheme>
  <a:fontScheme name="Franklin Gothic">
    <a:majorFont>
      <a:latin typeface="Franklin Gothic Medium" panose="020B0603020102020204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 panose="020B0503020102020204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8.xml><?xml version="1.0" encoding="utf-8"?>
<a:themeOverride xmlns:a="http://schemas.openxmlformats.org/drawingml/2006/main">
  <a:clrScheme name="Custom 15">
    <a:dk1>
      <a:srgbClr val="000000"/>
    </a:dk1>
    <a:lt1>
      <a:srgbClr val="FFFFFF"/>
    </a:lt1>
    <a:dk2>
      <a:srgbClr val="F52D1F"/>
    </a:dk2>
    <a:lt2>
      <a:srgbClr val="FE31FE"/>
    </a:lt2>
    <a:accent1>
      <a:srgbClr val="A4A8AB"/>
    </a:accent1>
    <a:accent2>
      <a:srgbClr val="F42C1F"/>
    </a:accent2>
    <a:accent3>
      <a:srgbClr val="000000"/>
    </a:accent3>
    <a:accent4>
      <a:srgbClr val="FFFB00"/>
    </a:accent4>
    <a:accent5>
      <a:srgbClr val="E95100"/>
    </a:accent5>
    <a:accent6>
      <a:srgbClr val="FD30FE"/>
    </a:accent6>
    <a:hlink>
      <a:srgbClr val="1D1DEA"/>
    </a:hlink>
    <a:folHlink>
      <a:srgbClr val="BEBFBE"/>
    </a:folHlink>
  </a:clrScheme>
  <a:fontScheme name="Franklin Gothic">
    <a:majorFont>
      <a:latin typeface="Franklin Gothic Medium" panose="020B0603020102020204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 panose="020B0503020102020204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9.xml><?xml version="1.0" encoding="utf-8"?>
<a:themeOverride xmlns:a="http://schemas.openxmlformats.org/drawingml/2006/main">
  <a:clrScheme name="Custom 15">
    <a:dk1>
      <a:srgbClr val="000000"/>
    </a:dk1>
    <a:lt1>
      <a:srgbClr val="FFFFFF"/>
    </a:lt1>
    <a:dk2>
      <a:srgbClr val="F52D1F"/>
    </a:dk2>
    <a:lt2>
      <a:srgbClr val="FE31FE"/>
    </a:lt2>
    <a:accent1>
      <a:srgbClr val="A4A8AB"/>
    </a:accent1>
    <a:accent2>
      <a:srgbClr val="F42C1F"/>
    </a:accent2>
    <a:accent3>
      <a:srgbClr val="000000"/>
    </a:accent3>
    <a:accent4>
      <a:srgbClr val="FFFB00"/>
    </a:accent4>
    <a:accent5>
      <a:srgbClr val="E95100"/>
    </a:accent5>
    <a:accent6>
      <a:srgbClr val="FD30FE"/>
    </a:accent6>
    <a:hlink>
      <a:srgbClr val="1D1DEA"/>
    </a:hlink>
    <a:folHlink>
      <a:srgbClr val="BEBFBE"/>
    </a:folHlink>
  </a:clrScheme>
  <a:fontScheme name="Franklin Gothic">
    <a:majorFont>
      <a:latin typeface="Franklin Gothic Medium" panose="020B0603020102020204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 panose="020B0503020102020204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Custom 15">
    <a:dk1>
      <a:srgbClr val="000000"/>
    </a:dk1>
    <a:lt1>
      <a:srgbClr val="FFFFFF"/>
    </a:lt1>
    <a:dk2>
      <a:srgbClr val="F52D1F"/>
    </a:dk2>
    <a:lt2>
      <a:srgbClr val="FE31FE"/>
    </a:lt2>
    <a:accent1>
      <a:srgbClr val="A4A8AB"/>
    </a:accent1>
    <a:accent2>
      <a:srgbClr val="F42C1F"/>
    </a:accent2>
    <a:accent3>
      <a:srgbClr val="000000"/>
    </a:accent3>
    <a:accent4>
      <a:srgbClr val="FFFB00"/>
    </a:accent4>
    <a:accent5>
      <a:srgbClr val="E95100"/>
    </a:accent5>
    <a:accent6>
      <a:srgbClr val="FD30FE"/>
    </a:accent6>
    <a:hlink>
      <a:srgbClr val="1D1DEA"/>
    </a:hlink>
    <a:folHlink>
      <a:srgbClr val="BEBFBE"/>
    </a:folHlink>
  </a:clrScheme>
  <a:fontScheme name="Franklin Gothic">
    <a:majorFont>
      <a:latin typeface="Franklin Gothic Medium" panose="020B0603020102020204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 panose="020B0503020102020204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0.xml><?xml version="1.0" encoding="utf-8"?>
<a:themeOverride xmlns:a="http://schemas.openxmlformats.org/drawingml/2006/main">
  <a:clrScheme name="Custom 15">
    <a:dk1>
      <a:srgbClr val="000000"/>
    </a:dk1>
    <a:lt1>
      <a:srgbClr val="FFFFFF"/>
    </a:lt1>
    <a:dk2>
      <a:srgbClr val="F52D1F"/>
    </a:dk2>
    <a:lt2>
      <a:srgbClr val="FE31FE"/>
    </a:lt2>
    <a:accent1>
      <a:srgbClr val="A4A8AB"/>
    </a:accent1>
    <a:accent2>
      <a:srgbClr val="F42C1F"/>
    </a:accent2>
    <a:accent3>
      <a:srgbClr val="000000"/>
    </a:accent3>
    <a:accent4>
      <a:srgbClr val="FFFB00"/>
    </a:accent4>
    <a:accent5>
      <a:srgbClr val="E95100"/>
    </a:accent5>
    <a:accent6>
      <a:srgbClr val="FD30FE"/>
    </a:accent6>
    <a:hlink>
      <a:srgbClr val="1D1DEA"/>
    </a:hlink>
    <a:folHlink>
      <a:srgbClr val="BEBFBE"/>
    </a:folHlink>
  </a:clrScheme>
  <a:fontScheme name="Franklin Gothic">
    <a:majorFont>
      <a:latin typeface="Franklin Gothic Medium" panose="020B0603020102020204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 panose="020B0503020102020204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1.xml><?xml version="1.0" encoding="utf-8"?>
<a:themeOverride xmlns:a="http://schemas.openxmlformats.org/drawingml/2006/main">
  <a:clrScheme name="Custom 15">
    <a:dk1>
      <a:srgbClr val="000000"/>
    </a:dk1>
    <a:lt1>
      <a:srgbClr val="FFFFFF"/>
    </a:lt1>
    <a:dk2>
      <a:srgbClr val="F52D1F"/>
    </a:dk2>
    <a:lt2>
      <a:srgbClr val="FE31FE"/>
    </a:lt2>
    <a:accent1>
      <a:srgbClr val="A4A8AB"/>
    </a:accent1>
    <a:accent2>
      <a:srgbClr val="F42C1F"/>
    </a:accent2>
    <a:accent3>
      <a:srgbClr val="000000"/>
    </a:accent3>
    <a:accent4>
      <a:srgbClr val="FFFB00"/>
    </a:accent4>
    <a:accent5>
      <a:srgbClr val="E95100"/>
    </a:accent5>
    <a:accent6>
      <a:srgbClr val="FD30FE"/>
    </a:accent6>
    <a:hlink>
      <a:srgbClr val="1D1DEA"/>
    </a:hlink>
    <a:folHlink>
      <a:srgbClr val="BEBFBE"/>
    </a:folHlink>
  </a:clrScheme>
  <a:fontScheme name="Franklin Gothic">
    <a:majorFont>
      <a:latin typeface="Franklin Gothic Medium" panose="020B0603020102020204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 panose="020B0503020102020204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2.xml><?xml version="1.0" encoding="utf-8"?>
<a:themeOverride xmlns:a="http://schemas.openxmlformats.org/drawingml/2006/main">
  <a:clrScheme name="Custom 15">
    <a:dk1>
      <a:srgbClr val="000000"/>
    </a:dk1>
    <a:lt1>
      <a:srgbClr val="FFFFFF"/>
    </a:lt1>
    <a:dk2>
      <a:srgbClr val="F52D1F"/>
    </a:dk2>
    <a:lt2>
      <a:srgbClr val="FE31FE"/>
    </a:lt2>
    <a:accent1>
      <a:srgbClr val="A4A8AB"/>
    </a:accent1>
    <a:accent2>
      <a:srgbClr val="F42C1F"/>
    </a:accent2>
    <a:accent3>
      <a:srgbClr val="000000"/>
    </a:accent3>
    <a:accent4>
      <a:srgbClr val="FFFB00"/>
    </a:accent4>
    <a:accent5>
      <a:srgbClr val="E95100"/>
    </a:accent5>
    <a:accent6>
      <a:srgbClr val="FD30FE"/>
    </a:accent6>
    <a:hlink>
      <a:srgbClr val="1D1DEA"/>
    </a:hlink>
    <a:folHlink>
      <a:srgbClr val="BEBFBE"/>
    </a:folHlink>
  </a:clrScheme>
  <a:fontScheme name="Franklin Gothic">
    <a:majorFont>
      <a:latin typeface="Franklin Gothic Medium" panose="020B0603020102020204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 panose="020B0503020102020204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3.xml><?xml version="1.0" encoding="utf-8"?>
<a:themeOverride xmlns:a="http://schemas.openxmlformats.org/drawingml/2006/main">
  <a:clrScheme name="Custom 15">
    <a:dk1>
      <a:srgbClr val="000000"/>
    </a:dk1>
    <a:lt1>
      <a:srgbClr val="FFFFFF"/>
    </a:lt1>
    <a:dk2>
      <a:srgbClr val="F52D1F"/>
    </a:dk2>
    <a:lt2>
      <a:srgbClr val="FE31FE"/>
    </a:lt2>
    <a:accent1>
      <a:srgbClr val="A4A8AB"/>
    </a:accent1>
    <a:accent2>
      <a:srgbClr val="F42C1F"/>
    </a:accent2>
    <a:accent3>
      <a:srgbClr val="000000"/>
    </a:accent3>
    <a:accent4>
      <a:srgbClr val="FFFB00"/>
    </a:accent4>
    <a:accent5>
      <a:srgbClr val="E95100"/>
    </a:accent5>
    <a:accent6>
      <a:srgbClr val="FD30FE"/>
    </a:accent6>
    <a:hlink>
      <a:srgbClr val="1D1DEA"/>
    </a:hlink>
    <a:folHlink>
      <a:srgbClr val="BEBFBE"/>
    </a:folHlink>
  </a:clrScheme>
  <a:fontScheme name="Franklin Gothic">
    <a:majorFont>
      <a:latin typeface="Franklin Gothic Medium" panose="020B0603020102020204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 panose="020B0503020102020204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4.xml><?xml version="1.0" encoding="utf-8"?>
<a:themeOverride xmlns:a="http://schemas.openxmlformats.org/drawingml/2006/main">
  <a:clrScheme name="Custom 15">
    <a:dk1>
      <a:srgbClr val="000000"/>
    </a:dk1>
    <a:lt1>
      <a:srgbClr val="FFFFFF"/>
    </a:lt1>
    <a:dk2>
      <a:srgbClr val="F52D1F"/>
    </a:dk2>
    <a:lt2>
      <a:srgbClr val="FE31FE"/>
    </a:lt2>
    <a:accent1>
      <a:srgbClr val="A4A8AB"/>
    </a:accent1>
    <a:accent2>
      <a:srgbClr val="F42C1F"/>
    </a:accent2>
    <a:accent3>
      <a:srgbClr val="000000"/>
    </a:accent3>
    <a:accent4>
      <a:srgbClr val="FFFB00"/>
    </a:accent4>
    <a:accent5>
      <a:srgbClr val="E95100"/>
    </a:accent5>
    <a:accent6>
      <a:srgbClr val="FD30FE"/>
    </a:accent6>
    <a:hlink>
      <a:srgbClr val="1D1DEA"/>
    </a:hlink>
    <a:folHlink>
      <a:srgbClr val="BEBFBE"/>
    </a:folHlink>
  </a:clrScheme>
  <a:fontScheme name="Franklin Gothic">
    <a:majorFont>
      <a:latin typeface="Franklin Gothic Medium" panose="020B0603020102020204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 panose="020B0503020102020204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Custom 15">
    <a:dk1>
      <a:srgbClr val="000000"/>
    </a:dk1>
    <a:lt1>
      <a:srgbClr val="FFFFFF"/>
    </a:lt1>
    <a:dk2>
      <a:srgbClr val="F52D1F"/>
    </a:dk2>
    <a:lt2>
      <a:srgbClr val="FE31FE"/>
    </a:lt2>
    <a:accent1>
      <a:srgbClr val="A4A8AB"/>
    </a:accent1>
    <a:accent2>
      <a:srgbClr val="F42C1F"/>
    </a:accent2>
    <a:accent3>
      <a:srgbClr val="000000"/>
    </a:accent3>
    <a:accent4>
      <a:srgbClr val="FFFB00"/>
    </a:accent4>
    <a:accent5>
      <a:srgbClr val="E95100"/>
    </a:accent5>
    <a:accent6>
      <a:srgbClr val="FD30FE"/>
    </a:accent6>
    <a:hlink>
      <a:srgbClr val="1D1DEA"/>
    </a:hlink>
    <a:folHlink>
      <a:srgbClr val="BEBFBE"/>
    </a:folHlink>
  </a:clrScheme>
  <a:fontScheme name="Franklin Gothic">
    <a:majorFont>
      <a:latin typeface="Franklin Gothic Medium" panose="020B0603020102020204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 panose="020B0503020102020204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Custom 15">
    <a:dk1>
      <a:srgbClr val="000000"/>
    </a:dk1>
    <a:lt1>
      <a:srgbClr val="FFFFFF"/>
    </a:lt1>
    <a:dk2>
      <a:srgbClr val="F52D1F"/>
    </a:dk2>
    <a:lt2>
      <a:srgbClr val="FE31FE"/>
    </a:lt2>
    <a:accent1>
      <a:srgbClr val="A4A8AB"/>
    </a:accent1>
    <a:accent2>
      <a:srgbClr val="F42C1F"/>
    </a:accent2>
    <a:accent3>
      <a:srgbClr val="000000"/>
    </a:accent3>
    <a:accent4>
      <a:srgbClr val="FFFB00"/>
    </a:accent4>
    <a:accent5>
      <a:srgbClr val="E95100"/>
    </a:accent5>
    <a:accent6>
      <a:srgbClr val="FD30FE"/>
    </a:accent6>
    <a:hlink>
      <a:srgbClr val="1D1DEA"/>
    </a:hlink>
    <a:folHlink>
      <a:srgbClr val="BEBFBE"/>
    </a:folHlink>
  </a:clrScheme>
  <a:fontScheme name="Franklin Gothic">
    <a:majorFont>
      <a:latin typeface="Franklin Gothic Medium" panose="020B0603020102020204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 panose="020B0503020102020204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Custom 15">
    <a:dk1>
      <a:srgbClr val="000000"/>
    </a:dk1>
    <a:lt1>
      <a:srgbClr val="FFFFFF"/>
    </a:lt1>
    <a:dk2>
      <a:srgbClr val="F52D1F"/>
    </a:dk2>
    <a:lt2>
      <a:srgbClr val="FE31FE"/>
    </a:lt2>
    <a:accent1>
      <a:srgbClr val="A4A8AB"/>
    </a:accent1>
    <a:accent2>
      <a:srgbClr val="F42C1F"/>
    </a:accent2>
    <a:accent3>
      <a:srgbClr val="000000"/>
    </a:accent3>
    <a:accent4>
      <a:srgbClr val="FFFB00"/>
    </a:accent4>
    <a:accent5>
      <a:srgbClr val="E95100"/>
    </a:accent5>
    <a:accent6>
      <a:srgbClr val="FD30FE"/>
    </a:accent6>
    <a:hlink>
      <a:srgbClr val="1D1DEA"/>
    </a:hlink>
    <a:folHlink>
      <a:srgbClr val="BEBFBE"/>
    </a:folHlink>
  </a:clrScheme>
  <a:fontScheme name="Franklin Gothic">
    <a:majorFont>
      <a:latin typeface="Franklin Gothic Medium" panose="020B0603020102020204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 panose="020B0503020102020204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Custom 15">
    <a:dk1>
      <a:srgbClr val="000000"/>
    </a:dk1>
    <a:lt1>
      <a:srgbClr val="FFFFFF"/>
    </a:lt1>
    <a:dk2>
      <a:srgbClr val="F52D1F"/>
    </a:dk2>
    <a:lt2>
      <a:srgbClr val="FE31FE"/>
    </a:lt2>
    <a:accent1>
      <a:srgbClr val="A4A8AB"/>
    </a:accent1>
    <a:accent2>
      <a:srgbClr val="F42C1F"/>
    </a:accent2>
    <a:accent3>
      <a:srgbClr val="000000"/>
    </a:accent3>
    <a:accent4>
      <a:srgbClr val="FFFB00"/>
    </a:accent4>
    <a:accent5>
      <a:srgbClr val="E95100"/>
    </a:accent5>
    <a:accent6>
      <a:srgbClr val="FD30FE"/>
    </a:accent6>
    <a:hlink>
      <a:srgbClr val="1D1DEA"/>
    </a:hlink>
    <a:folHlink>
      <a:srgbClr val="BEBFBE"/>
    </a:folHlink>
  </a:clrScheme>
  <a:fontScheme name="Franklin Gothic">
    <a:majorFont>
      <a:latin typeface="Franklin Gothic Medium" panose="020B0603020102020204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 panose="020B0503020102020204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Custom 15">
    <a:dk1>
      <a:srgbClr val="000000"/>
    </a:dk1>
    <a:lt1>
      <a:srgbClr val="FFFFFF"/>
    </a:lt1>
    <a:dk2>
      <a:srgbClr val="F52D1F"/>
    </a:dk2>
    <a:lt2>
      <a:srgbClr val="FE31FE"/>
    </a:lt2>
    <a:accent1>
      <a:srgbClr val="A4A8AB"/>
    </a:accent1>
    <a:accent2>
      <a:srgbClr val="F42C1F"/>
    </a:accent2>
    <a:accent3>
      <a:srgbClr val="000000"/>
    </a:accent3>
    <a:accent4>
      <a:srgbClr val="FFFB00"/>
    </a:accent4>
    <a:accent5>
      <a:srgbClr val="E95100"/>
    </a:accent5>
    <a:accent6>
      <a:srgbClr val="FD30FE"/>
    </a:accent6>
    <a:hlink>
      <a:srgbClr val="1D1DEA"/>
    </a:hlink>
    <a:folHlink>
      <a:srgbClr val="BEBFBE"/>
    </a:folHlink>
  </a:clrScheme>
  <a:fontScheme name="Franklin Gothic">
    <a:majorFont>
      <a:latin typeface="Franklin Gothic Medium" panose="020B0603020102020204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 panose="020B0503020102020204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Custom 15">
    <a:dk1>
      <a:srgbClr val="000000"/>
    </a:dk1>
    <a:lt1>
      <a:srgbClr val="FFFFFF"/>
    </a:lt1>
    <a:dk2>
      <a:srgbClr val="F52D1F"/>
    </a:dk2>
    <a:lt2>
      <a:srgbClr val="FE31FE"/>
    </a:lt2>
    <a:accent1>
      <a:srgbClr val="A4A8AB"/>
    </a:accent1>
    <a:accent2>
      <a:srgbClr val="F42C1F"/>
    </a:accent2>
    <a:accent3>
      <a:srgbClr val="000000"/>
    </a:accent3>
    <a:accent4>
      <a:srgbClr val="FFFB00"/>
    </a:accent4>
    <a:accent5>
      <a:srgbClr val="E95100"/>
    </a:accent5>
    <a:accent6>
      <a:srgbClr val="FD30FE"/>
    </a:accent6>
    <a:hlink>
      <a:srgbClr val="1D1DEA"/>
    </a:hlink>
    <a:folHlink>
      <a:srgbClr val="BEBFBE"/>
    </a:folHlink>
  </a:clrScheme>
  <a:fontScheme name="Franklin Gothic">
    <a:majorFont>
      <a:latin typeface="Franklin Gothic Medium" panose="020B0603020102020204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 panose="020B0503020102020204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Custom 15">
    <a:dk1>
      <a:srgbClr val="000000"/>
    </a:dk1>
    <a:lt1>
      <a:srgbClr val="FFFFFF"/>
    </a:lt1>
    <a:dk2>
      <a:srgbClr val="F52D1F"/>
    </a:dk2>
    <a:lt2>
      <a:srgbClr val="FE31FE"/>
    </a:lt2>
    <a:accent1>
      <a:srgbClr val="A4A8AB"/>
    </a:accent1>
    <a:accent2>
      <a:srgbClr val="F42C1F"/>
    </a:accent2>
    <a:accent3>
      <a:srgbClr val="000000"/>
    </a:accent3>
    <a:accent4>
      <a:srgbClr val="FFFB00"/>
    </a:accent4>
    <a:accent5>
      <a:srgbClr val="E95100"/>
    </a:accent5>
    <a:accent6>
      <a:srgbClr val="FD30FE"/>
    </a:accent6>
    <a:hlink>
      <a:srgbClr val="1D1DEA"/>
    </a:hlink>
    <a:folHlink>
      <a:srgbClr val="BEBFBE"/>
    </a:folHlink>
  </a:clrScheme>
  <a:fontScheme name="Franklin Gothic">
    <a:majorFont>
      <a:latin typeface="Franklin Gothic Medium" panose="020B0603020102020204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 panose="020B0503020102020204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F8B3F1B1D617E4D9F8B5F0D27792E96" ma:contentTypeVersion="18" ma:contentTypeDescription="Create a new document." ma:contentTypeScope="" ma:versionID="41f2a6579d0d1c313d2c0430427e7538">
  <xsd:schema xmlns:xsd="http://www.w3.org/2001/XMLSchema" xmlns:xs="http://www.w3.org/2001/XMLSchema" xmlns:p="http://schemas.microsoft.com/office/2006/metadata/properties" xmlns:ns2="3f2ceb43-86cd-4ba8-9fbb-a64be3ca07e2" xmlns:ns3="8145bf9a-424b-4131-a1d7-79f86c228b9f" targetNamespace="http://schemas.microsoft.com/office/2006/metadata/properties" ma:root="true" ma:fieldsID="328f386fe8661e8e5bb2e106bf748854" ns2:_="" ns3:_="">
    <xsd:import namespace="3f2ceb43-86cd-4ba8-9fbb-a64be3ca07e2"/>
    <xsd:import namespace="8145bf9a-424b-4131-a1d7-79f86c228b9f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l47y" minOccurs="0"/>
                <xsd:element ref="ns3:MediaServiceDateTake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2ceb43-86cd-4ba8-9fbb-a64be3ca07e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c762e3a1-c58f-4393-842f-e65ef449fa50}" ma:internalName="TaxCatchAll" ma:showField="CatchAllData" ma:web="3f2ceb43-86cd-4ba8-9fbb-a64be3ca07e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45bf9a-424b-4131-a1d7-79f86c228b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47y" ma:index="14" nillable="true" ma:displayName="Date and Time" ma:default="[today]" ma:format="DateTime" ma:internalName="l47y">
      <xsd:simpleType>
        <xsd:restriction base="dms:DateTime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ba30b028-f052-4e29-b6bd-c7f9d5f6e99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145bf9a-424b-4131-a1d7-79f86c228b9f">
      <Terms xmlns="http://schemas.microsoft.com/office/infopath/2007/PartnerControls"/>
    </lcf76f155ced4ddcb4097134ff3c332f>
    <TaxCatchAll xmlns="3f2ceb43-86cd-4ba8-9fbb-a64be3ca07e2" xsi:nil="true"/>
    <l47y xmlns="8145bf9a-424b-4131-a1d7-79f86c228b9f">2024-06-25T17:46:17+00:00</l47y>
    <SharedWithUsers xmlns="3f2ceb43-86cd-4ba8-9fbb-a64be3ca07e2">
      <UserInfo>
        <DisplayName/>
        <AccountId xsi:nil="true"/>
        <AccountType/>
      </UserInfo>
    </SharedWithUsers>
    <MediaLengthInSeconds xmlns="8145bf9a-424b-4131-a1d7-79f86c228b9f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2BCA073-61F2-4EF7-BE5D-BE6DD1211AEA}"/>
</file>

<file path=customXml/itemProps2.xml><?xml version="1.0" encoding="utf-8"?>
<ds:datastoreItem xmlns:ds="http://schemas.openxmlformats.org/officeDocument/2006/customXml" ds:itemID="{635421AE-D187-44B9-8A73-F46BCB506BA8}">
  <ds:schemaRefs>
    <ds:schemaRef ds:uri="http://www.w3.org/XML/1998/namespace"/>
    <ds:schemaRef ds:uri="http://schemas.microsoft.com/office/2006/metadata/properties"/>
    <ds:schemaRef ds:uri="http://purl.org/dc/dcmitype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1fe72f78-8498-437f-9998-d20aa9b5109b"/>
    <ds:schemaRef ds:uri="026ddb43-dd03-461f-8311-2bb4c5e09c8c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06068143-AF36-4802-9609-E395956C3EF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Master_Sales_Template_2024</Template>
  <TotalTime>4529</TotalTime>
  <Words>5737</Words>
  <Application>Microsoft Office PowerPoint</Application>
  <PresentationFormat>Widescreen</PresentationFormat>
  <Paragraphs>1394</Paragraphs>
  <Slides>71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71</vt:i4>
      </vt:variant>
    </vt:vector>
  </HeadingPairs>
  <TitlesOfParts>
    <vt:vector size="83" baseType="lpstr">
      <vt:lpstr>Aptos</vt:lpstr>
      <vt:lpstr>Arial</vt:lpstr>
      <vt:lpstr>Calibri</vt:lpstr>
      <vt:lpstr>Century Gothic</vt:lpstr>
      <vt:lpstr>Courier New</vt:lpstr>
      <vt:lpstr>Franklin Gothic Book</vt:lpstr>
      <vt:lpstr>Franklin Gothic Demi</vt:lpstr>
      <vt:lpstr>Franklin Gothic Medium</vt:lpstr>
      <vt:lpstr>Helvetica Light</vt:lpstr>
      <vt:lpstr>System Font Regular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Messaging in Spanish is Powerful and Connects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List levels</dc:title>
  <dc:creator>Kimberly Linan</dc:creator>
  <cp:lastModifiedBy>Kathy Whitlock</cp:lastModifiedBy>
  <cp:revision>288</cp:revision>
  <dcterms:created xsi:type="dcterms:W3CDTF">2024-03-19T13:29:17Z</dcterms:created>
  <dcterms:modified xsi:type="dcterms:W3CDTF">2024-06-25T17:34:22Z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0x0101001F8B3F1B1D617E4D9F8B5F0D27792E96</vt:lpwstr>
  </property>
  <property fmtid="{D5CDD505-2E9C-101B-9397-08002B2CF9AE}" pid="4" name="Order">
    <vt:r8>4315400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_SourceUrl">
    <vt:lpwstr/>
  </property>
  <property fmtid="{D5CDD505-2E9C-101B-9397-08002B2CF9AE}" pid="8" name="_SharedFileIndex">
    <vt:lpwstr/>
  </property>
  <property fmtid="{D5CDD505-2E9C-101B-9397-08002B2CF9AE}" pid="9" name="ComplianceAssetId">
    <vt:lpwstr/>
  </property>
  <property fmtid="{D5CDD505-2E9C-101B-9397-08002B2CF9AE}" pid="10" name="TemplateUrl">
    <vt:lpwstr/>
  </property>
  <property fmtid="{D5CDD505-2E9C-101B-9397-08002B2CF9AE}" pid="11" name="_ExtendedDescription">
    <vt:lpwstr/>
  </property>
  <property fmtid="{D5CDD505-2E9C-101B-9397-08002B2CF9AE}" pid="12" name="TriggerFlowInfo">
    <vt:lpwstr/>
  </property>
</Properties>
</file>