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0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1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2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3.xml" ContentType="application/vnd.openxmlformats-officedocument.themeOverride+xml"/>
  <Override PartName="/ppt/drawings/drawing3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4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5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16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17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18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19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0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22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23.xml" ContentType="application/vnd.openxmlformats-officedocument.themeOverride+xml"/>
  <Override PartName="/ppt/drawings/drawing6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3" r:id="rId5"/>
  </p:sldMasterIdLst>
  <p:notesMasterIdLst>
    <p:notesMasterId r:id="rId81"/>
  </p:notesMasterIdLst>
  <p:handoutMasterIdLst>
    <p:handoutMasterId r:id="rId82"/>
  </p:handoutMasterIdLst>
  <p:sldIdLst>
    <p:sldId id="2147480136" r:id="rId6"/>
    <p:sldId id="2147480147" r:id="rId7"/>
    <p:sldId id="2147480134" r:id="rId8"/>
    <p:sldId id="2147480051" r:id="rId9"/>
    <p:sldId id="2147480064" r:id="rId10"/>
    <p:sldId id="261" r:id="rId11"/>
    <p:sldId id="2147480065" r:id="rId12"/>
    <p:sldId id="2147480042" r:id="rId13"/>
    <p:sldId id="2147480044" r:id="rId14"/>
    <p:sldId id="2147480066" r:id="rId15"/>
    <p:sldId id="2147480067" r:id="rId16"/>
    <p:sldId id="2147480068" r:id="rId17"/>
    <p:sldId id="2147480072" r:id="rId18"/>
    <p:sldId id="2147480133" r:id="rId19"/>
    <p:sldId id="2147480123" r:id="rId20"/>
    <p:sldId id="2147480124" r:id="rId21"/>
    <p:sldId id="2147480112" r:id="rId22"/>
    <p:sldId id="2147480073" r:id="rId23"/>
    <p:sldId id="2147480114" r:id="rId24"/>
    <p:sldId id="2147480069" r:id="rId25"/>
    <p:sldId id="2147480070" r:id="rId26"/>
    <p:sldId id="2147480138" r:id="rId27"/>
    <p:sldId id="2147480139" r:id="rId28"/>
    <p:sldId id="2147480140" r:id="rId29"/>
    <p:sldId id="2147480141" r:id="rId30"/>
    <p:sldId id="2147480143" r:id="rId31"/>
    <p:sldId id="2147480144" r:id="rId32"/>
    <p:sldId id="2147480145" r:id="rId33"/>
    <p:sldId id="2147480054" r:id="rId34"/>
    <p:sldId id="2147480074" r:id="rId35"/>
    <p:sldId id="2147480046" r:id="rId36"/>
    <p:sldId id="2147480075" r:id="rId37"/>
    <p:sldId id="2147480076" r:id="rId38"/>
    <p:sldId id="2147480126" r:id="rId39"/>
    <p:sldId id="2147480127" r:id="rId40"/>
    <p:sldId id="2147480128" r:id="rId41"/>
    <p:sldId id="2147480129" r:id="rId42"/>
    <p:sldId id="2147480037" r:id="rId43"/>
    <p:sldId id="2147480079" r:id="rId44"/>
    <p:sldId id="2147480080" r:id="rId45"/>
    <p:sldId id="2147480082" r:id="rId46"/>
    <p:sldId id="2147480055" r:id="rId47"/>
    <p:sldId id="2147480083" r:id="rId48"/>
    <p:sldId id="2147480084" r:id="rId49"/>
    <p:sldId id="2147480057" r:id="rId50"/>
    <p:sldId id="2147480086" r:id="rId51"/>
    <p:sldId id="2147480087" r:id="rId52"/>
    <p:sldId id="2147480056" r:id="rId53"/>
    <p:sldId id="2147480088" r:id="rId54"/>
    <p:sldId id="2147480089" r:id="rId55"/>
    <p:sldId id="2147480090" r:id="rId56"/>
    <p:sldId id="2147480058" r:id="rId57"/>
    <p:sldId id="2147480091" r:id="rId58"/>
    <p:sldId id="2147480059" r:id="rId59"/>
    <p:sldId id="2147480092" r:id="rId60"/>
    <p:sldId id="2147480060" r:id="rId61"/>
    <p:sldId id="2147480093" r:id="rId62"/>
    <p:sldId id="2147480061" r:id="rId63"/>
    <p:sldId id="2147480094" r:id="rId64"/>
    <p:sldId id="2147480062" r:id="rId65"/>
    <p:sldId id="2147480095" r:id="rId66"/>
    <p:sldId id="2147480063" r:id="rId67"/>
    <p:sldId id="2147480096" r:id="rId68"/>
    <p:sldId id="2147480101" r:id="rId69"/>
    <p:sldId id="2147480102" r:id="rId70"/>
    <p:sldId id="2147480103" r:id="rId71"/>
    <p:sldId id="2147480001" r:id="rId72"/>
    <p:sldId id="2147480100" r:id="rId73"/>
    <p:sldId id="2147480105" r:id="rId74"/>
    <p:sldId id="2147480107" r:id="rId75"/>
    <p:sldId id="2147479882" r:id="rId76"/>
    <p:sldId id="2147480130" r:id="rId77"/>
    <p:sldId id="2147480099" r:id="rId78"/>
    <p:sldId id="2147480104" r:id="rId79"/>
    <p:sldId id="2147480097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7FB709-D6E3-427D-706E-E279C892E05C}" name="Nathan Patterson" initials="NP" userId="S::npatterson@mpredict.onmicrosoft.com::61f495ff-e841-4f65-b081-71c7fc3aaeb4" providerId="AD"/>
  <p188:author id="{2EB407AC-6F85-2304-5814-630286053052}" name="Giselle Marzo" initials="" userId="S::gmarzo@univision.net::14edf958-4a8b-461f-8a8d-2f0fff7bf3b3" providerId="AD"/>
  <p188:author id="{6EDABAC8-A7EB-DF41-BB0E-2F87C343AA4B}" name="Yolanda Martinez" initials="" userId="S::yolanda@mpredict.onmicrosoft.com::b1e19231-dcf1-4cd9-af79-695e51078a0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Lane" initials="RL" lastIdx="14" clrIdx="0">
    <p:extLst>
      <p:ext uri="{19B8F6BF-5375-455C-9EA6-DF929625EA0E}">
        <p15:presenceInfo xmlns:p15="http://schemas.microsoft.com/office/powerpoint/2012/main" userId="e12240c6fe9030a7" providerId="Windows Live"/>
      </p:ext>
    </p:extLst>
  </p:cmAuthor>
  <p:cmAuthor id="2" name="Nathan Patterson" initials="NP" lastIdx="1" clrIdx="1">
    <p:extLst>
      <p:ext uri="{19B8F6BF-5375-455C-9EA6-DF929625EA0E}">
        <p15:presenceInfo xmlns:p15="http://schemas.microsoft.com/office/powerpoint/2012/main" userId="S::npatterson@mpredict.onmicrosoft.com::61f495ff-e841-4f65-b081-71c7fc3aae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7E7E7"/>
    <a:srgbClr val="797E83"/>
    <a:srgbClr val="A4A8AB"/>
    <a:srgbClr val="EDEEEE"/>
    <a:srgbClr val="FF9359"/>
    <a:srgbClr val="E95100"/>
    <a:srgbClr val="EA51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8E0E9-9127-419E-A5ED-FEFD4E75A795}" v="9" dt="2024-06-05T21:40:16.752"/>
    <p1510:client id="{FDD876BB-036D-4DE5-8CED-67C4C8CB3A7D}" v="19" dt="2024-06-06T18:00:38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92" autoAdjust="0"/>
    <p:restoredTop sz="94694" autoAdjust="0"/>
  </p:normalViewPr>
  <p:slideViewPr>
    <p:cSldViewPr snapToGrid="0">
      <p:cViewPr varScale="1">
        <p:scale>
          <a:sx n="112" d="100"/>
          <a:sy n="112" d="100"/>
        </p:scale>
        <p:origin x="9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presProps" Target="presProps.xml"/><Relationship Id="rId89" Type="http://schemas.microsoft.com/office/2018/10/relationships/authors" Target="author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commentAuthors" Target="commentAuthors.xml"/><Relationship Id="rId88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ableStyles" Target="tableStyles.xml"/><Relationship Id="rId61" Type="http://schemas.openxmlformats.org/officeDocument/2006/relationships/slide" Target="slides/slide56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8.xml"/><Relationship Id="rId1" Type="http://schemas.microsoft.com/office/2011/relationships/chartStyle" Target="style3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45.xml"/><Relationship Id="rId1" Type="http://schemas.microsoft.com/office/2011/relationships/chartStyle" Target="style4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7.xml"/><Relationship Id="rId1" Type="http://schemas.microsoft.com/office/2011/relationships/chartStyle" Target="style4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9-4587-BA48-C636E25770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9-4587-BA48-C636E25770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89-4587-BA48-C636E25770AE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0.28779469222316029</c:v>
                </c:pt>
                <c:pt idx="1">
                  <c:v>0.60193137162215227</c:v>
                </c:pt>
                <c:pt idx="2">
                  <c:v>0.1102739361546871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9-4587-BA48-C636E2577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919391795308789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0.40786782836407698</c:v>
                </c:pt>
                <c:pt idx="1">
                  <c:v>0.29427373987541389</c:v>
                </c:pt>
                <c:pt idx="2">
                  <c:v>0.17856859281953941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0.1780162695961672</c:v>
                </c:pt>
                <c:pt idx="1">
                  <c:v>0.1473868070176893</c:v>
                </c:pt>
                <c:pt idx="2">
                  <c:v>0.2454765837007139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9.9111370593969558E-2</c:v>
                </c:pt>
                <c:pt idx="1">
                  <c:v>7.0245319636003348E-2</c:v>
                </c:pt>
                <c:pt idx="2">
                  <c:v>0.2407315269600343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7.0076961257920622E-2</c:v>
                </c:pt>
                <c:pt idx="1">
                  <c:v>7.6604830118255418E-2</c:v>
                </c:pt>
                <c:pt idx="2">
                  <c:v>0.1110696005287808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0.22188330253657479</c:v>
                </c:pt>
                <c:pt idx="1">
                  <c:v>0.38969648154034447</c:v>
                </c:pt>
                <c:pt idx="2">
                  <c:v>0.18945295560390391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2.304426765128862E-2</c:v>
                </c:pt>
                <c:pt idx="1">
                  <c:v>2.1792821812291391E-2</c:v>
                </c:pt>
                <c:pt idx="2">
                  <c:v>3.4700740387025052E-2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0.35442737895724219</c:v>
                </c:pt>
                <c:pt idx="1">
                  <c:v>0.3287091935007741</c:v>
                </c:pt>
                <c:pt idx="2">
                  <c:v>8.6873203753865438E-2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0.14008621038697669</c:v>
                </c:pt>
                <c:pt idx="1">
                  <c:v>0.1181394401943527</c:v>
                </c:pt>
                <c:pt idx="2">
                  <c:v>0.20765910668561591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6.0945237605104133E-2</c:v>
                </c:pt>
                <c:pt idx="1">
                  <c:v>5.3809643109869687E-2</c:v>
                </c:pt>
                <c:pt idx="2">
                  <c:v>0.1974717524030756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5.9864538064595997E-2</c:v>
                </c:pt>
                <c:pt idx="1">
                  <c:v>7.3072940266275144E-2</c:v>
                </c:pt>
                <c:pt idx="2">
                  <c:v>0.1149471711431309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Sheet1!$B$6:$D$6</c:f>
              <c:numCache>
                <c:formatCode>0%</c:formatCode>
                <c:ptCount val="3"/>
                <c:pt idx="0">
                  <c:v>0.37217449188218682</c:v>
                </c:pt>
                <c:pt idx="1">
                  <c:v>0.41688379486096377</c:v>
                </c:pt>
                <c:pt idx="2">
                  <c:v>0.36144434339380682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Joe Biden (D)</c:v>
                </c:pt>
                <c:pt idx="1">
                  <c:v>Donald Trump (R)</c:v>
                </c:pt>
                <c:pt idx="2">
                  <c:v>Robert F. Kennedy, Jr (I)</c:v>
                </c:pt>
              </c:strCache>
            </c:strRef>
          </c:cat>
          <c:val>
            <c:numRef>
              <c:f>Sheet1!$B$7:$D$7</c:f>
              <c:numCache>
                <c:formatCode>0%</c:formatCode>
                <c:ptCount val="3"/>
                <c:pt idx="0">
                  <c:v>1.2502143103893139E-2</c:v>
                </c:pt>
                <c:pt idx="1">
                  <c:v>9.3849880677634636E-3</c:v>
                </c:pt>
                <c:pt idx="2">
                  <c:v>3.1604422620504523E-2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House of Representatives Vote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voting Democratic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0.42018267730235231</c:v>
                </c:pt>
                <c:pt idx="1">
                  <c:v>0.36298678161577758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5-4E43-B5E0-B836B846646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voting Democratic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0.22914815958790699</c:v>
                </c:pt>
                <c:pt idx="1">
                  <c:v>0.1066507744840258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C5-4E43-B5E0-B836B846646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voting Republican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0.106076330502327</c:v>
                </c:pt>
                <c:pt idx="1">
                  <c:v>0.14276893014836711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5-4E43-B5E0-B836B846646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voting Republican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0.17389374022233009</c:v>
                </c:pt>
                <c:pt idx="1">
                  <c:v>0.28556500476069568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5-4E43-B5E0-B836B846646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1.7462604423388869E-2</c:v>
                </c:pt>
                <c:pt idx="1">
                  <c:v>1.6199161201599092E-2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5-4E43-B5E0-B836B846646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5.3236487961692718E-2</c:v>
                </c:pt>
                <c:pt idx="1">
                  <c:v>8.5829347789533883E-2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C5-4E43-B5E0-B836B84664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baseline="0" dirty="0">
                <a:solidFill>
                  <a:schemeClr val="tx1"/>
                </a:solidFill>
              </a:rPr>
              <a:t>Senate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Gillibrand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0.31366378027293329</c:v>
                </c:pt>
                <c:pt idx="1">
                  <c:v>0.30897502915630909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Gillibrand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0.2440635975125631</c:v>
                </c:pt>
                <c:pt idx="1">
                  <c:v>0.15237418243897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Sapraicone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0.1209893605646875</c:v>
                </c:pt>
                <c:pt idx="1">
                  <c:v>0.1433272602488157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Sapraicone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0.13688912099361331</c:v>
                </c:pt>
                <c:pt idx="1">
                  <c:v>0.22487668640456299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6.6054839074340274E-2</c:v>
                </c:pt>
                <c:pt idx="1">
                  <c:v>4.3929814570964718E-2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0.1183393015818605</c:v>
                </c:pt>
                <c:pt idx="1">
                  <c:v>0.12651702718037711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Senate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Gillibrand</c:v>
                </c:pt>
                <c:pt idx="1">
                  <c:v>Sapraicone</c:v>
                </c:pt>
                <c:pt idx="2">
                  <c:v>   </c:v>
                </c:pt>
                <c:pt idx="3">
                  <c:v>Gillibrand</c:v>
                </c:pt>
                <c:pt idx="4">
                  <c:v>Sapraicone</c:v>
                </c:pt>
                <c:pt idx="5">
                  <c:v>   </c:v>
                </c:pt>
                <c:pt idx="6">
                  <c:v>Gillibrand</c:v>
                </c:pt>
                <c:pt idx="7">
                  <c:v>Sapraicone</c:v>
                </c:pt>
                <c:pt idx="8">
                  <c:v>   </c:v>
                </c:pt>
                <c:pt idx="9">
                  <c:v>Gillibrand</c:v>
                </c:pt>
                <c:pt idx="10">
                  <c:v>Sapraicone</c:v>
                </c:pt>
                <c:pt idx="11">
                  <c:v>   </c:v>
                </c:pt>
                <c:pt idx="12">
                  <c:v>Gillibrand</c:v>
                </c:pt>
                <c:pt idx="13">
                  <c:v>Sapraicone</c:v>
                </c:pt>
                <c:pt idx="14">
                  <c:v>   </c:v>
                </c:pt>
                <c:pt idx="15">
                  <c:v>Gillibrand</c:v>
                </c:pt>
                <c:pt idx="16">
                  <c:v>Sapraicone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0.34</c:v>
                </c:pt>
                <c:pt idx="1">
                  <c:v>0.16</c:v>
                </c:pt>
                <c:pt idx="3">
                  <c:v>0.28999999999999998</c:v>
                </c:pt>
                <c:pt idx="4">
                  <c:v>0.11</c:v>
                </c:pt>
                <c:pt idx="6">
                  <c:v>0.22</c:v>
                </c:pt>
                <c:pt idx="7">
                  <c:v>0.11</c:v>
                </c:pt>
                <c:pt idx="9">
                  <c:v>0.35</c:v>
                </c:pt>
                <c:pt idx="10">
                  <c:v>0.15</c:v>
                </c:pt>
                <c:pt idx="12">
                  <c:v>0.37</c:v>
                </c:pt>
                <c:pt idx="13">
                  <c:v>0.17</c:v>
                </c:pt>
                <c:pt idx="15">
                  <c:v>0.31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Gillibrand</c:v>
                </c:pt>
                <c:pt idx="1">
                  <c:v>Sapraicone</c:v>
                </c:pt>
                <c:pt idx="2">
                  <c:v>   </c:v>
                </c:pt>
                <c:pt idx="3">
                  <c:v>Gillibrand</c:v>
                </c:pt>
                <c:pt idx="4">
                  <c:v>Sapraicone</c:v>
                </c:pt>
                <c:pt idx="5">
                  <c:v>   </c:v>
                </c:pt>
                <c:pt idx="6">
                  <c:v>Gillibrand</c:v>
                </c:pt>
                <c:pt idx="7">
                  <c:v>Sapraicone</c:v>
                </c:pt>
                <c:pt idx="8">
                  <c:v>   </c:v>
                </c:pt>
                <c:pt idx="9">
                  <c:v>Gillibrand</c:v>
                </c:pt>
                <c:pt idx="10">
                  <c:v>Sapraicone</c:v>
                </c:pt>
                <c:pt idx="11">
                  <c:v>   </c:v>
                </c:pt>
                <c:pt idx="12">
                  <c:v>Gillibrand</c:v>
                </c:pt>
                <c:pt idx="13">
                  <c:v>Sapraicone</c:v>
                </c:pt>
                <c:pt idx="14">
                  <c:v>   </c:v>
                </c:pt>
                <c:pt idx="15">
                  <c:v>Gillibrand</c:v>
                </c:pt>
                <c:pt idx="16">
                  <c:v>Sapraicone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0.19</c:v>
                </c:pt>
                <c:pt idx="1">
                  <c:v>0.13</c:v>
                </c:pt>
                <c:pt idx="3">
                  <c:v>0.3</c:v>
                </c:pt>
                <c:pt idx="4">
                  <c:v>0.11</c:v>
                </c:pt>
                <c:pt idx="6">
                  <c:v>0.32</c:v>
                </c:pt>
                <c:pt idx="7">
                  <c:v>0.17</c:v>
                </c:pt>
                <c:pt idx="9">
                  <c:v>0.21</c:v>
                </c:pt>
                <c:pt idx="10">
                  <c:v>0.1</c:v>
                </c:pt>
                <c:pt idx="12">
                  <c:v>0.23</c:v>
                </c:pt>
                <c:pt idx="13">
                  <c:v>0.13</c:v>
                </c:pt>
                <c:pt idx="15">
                  <c:v>0.23</c:v>
                </c:pt>
                <c:pt idx="1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Gillibrand</c:v>
                </c:pt>
                <c:pt idx="1">
                  <c:v>Sapraicone</c:v>
                </c:pt>
                <c:pt idx="2">
                  <c:v>   </c:v>
                </c:pt>
                <c:pt idx="3">
                  <c:v>Gillibrand</c:v>
                </c:pt>
                <c:pt idx="4">
                  <c:v>Sapraicone</c:v>
                </c:pt>
                <c:pt idx="5">
                  <c:v>   </c:v>
                </c:pt>
                <c:pt idx="6">
                  <c:v>Gillibrand</c:v>
                </c:pt>
                <c:pt idx="7">
                  <c:v>Sapraicone</c:v>
                </c:pt>
                <c:pt idx="8">
                  <c:v>   </c:v>
                </c:pt>
                <c:pt idx="9">
                  <c:v>Gillibrand</c:v>
                </c:pt>
                <c:pt idx="10">
                  <c:v>Sapraicone</c:v>
                </c:pt>
                <c:pt idx="11">
                  <c:v>   </c:v>
                </c:pt>
                <c:pt idx="12">
                  <c:v>Gillibrand</c:v>
                </c:pt>
                <c:pt idx="13">
                  <c:v>Sapraicone</c:v>
                </c:pt>
                <c:pt idx="14">
                  <c:v>   </c:v>
                </c:pt>
                <c:pt idx="15">
                  <c:v>Gillibrand</c:v>
                </c:pt>
                <c:pt idx="16">
                  <c:v>Sapraicone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0.53</c:v>
                </c:pt>
                <c:pt idx="1">
                  <c:v>0.29000000000000004</c:v>
                </c:pt>
                <c:pt idx="3">
                  <c:v>0.59</c:v>
                </c:pt>
                <c:pt idx="4">
                  <c:v>0.22</c:v>
                </c:pt>
                <c:pt idx="6">
                  <c:v>0.54</c:v>
                </c:pt>
                <c:pt idx="7">
                  <c:v>0.28000000000000003</c:v>
                </c:pt>
                <c:pt idx="9">
                  <c:v>0.55999999999999994</c:v>
                </c:pt>
                <c:pt idx="10">
                  <c:v>0.25</c:v>
                </c:pt>
                <c:pt idx="12">
                  <c:v>0.6</c:v>
                </c:pt>
                <c:pt idx="13">
                  <c:v>0.30000000000000004</c:v>
                </c:pt>
                <c:pt idx="15">
                  <c:v>0.54</c:v>
                </c:pt>
                <c:pt idx="1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0.47439355954221979</c:v>
                </c:pt>
                <c:pt idx="1">
                  <c:v>0.57798636971432482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0.32747775692835968</c:v>
                </c:pt>
                <c:pt idx="1">
                  <c:v>0.23771354524924879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0.14945281626983789</c:v>
                </c:pt>
                <c:pt idx="1">
                  <c:v>0.14126226802387229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2.252036097732386E-2</c:v>
                </c:pt>
                <c:pt idx="1">
                  <c:v>2.68022745062831E-2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2.6155506282257591E-2</c:v>
                </c:pt>
                <c:pt idx="1">
                  <c:v>1.6235542506269129E-2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C0C9-4EF9-AC3E-737DE277A1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C0C9-4EF9-AC3E-737DE277A1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C0C9-4EF9-AC3E-737DE277A1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C9-4EF9-AC3E-737DE277A1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C0C9-4EF9-AC3E-737DE277A12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C0C9-4EF9-AC3E-737DE277A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0.38335562968373571</c:v>
                </c:pt>
                <c:pt idx="1">
                  <c:v>0.19894709836593261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F-4E83-A461-55DE63CD39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0.2312374224439849</c:v>
                </c:pt>
                <c:pt idx="1">
                  <c:v>0.17301465526991899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F-4E83-A461-55DE63CD39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0.1618387424253496</c:v>
                </c:pt>
                <c:pt idx="1">
                  <c:v>0.2023259801978925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F-4E83-A461-55DE63CD39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6.246344708848979E-2</c:v>
                </c:pt>
                <c:pt idx="1">
                  <c:v>0.13268488308528931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6F-4E83-A461-55DE63CD39C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0.1174031658165452</c:v>
                </c:pt>
                <c:pt idx="1">
                  <c:v>0.24945553432700171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6F-4E83-A461-55DE63CD39C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4.3701592541892952E-2</c:v>
                </c:pt>
                <c:pt idx="1">
                  <c:v>4.3571848753962472E-2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6F-4E83-A461-55DE63CD39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0.3318166135945656</c:v>
                </c:pt>
                <c:pt idx="1">
                  <c:v>0.22764544134871889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8-4893-83B4-E37E1684B8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0.18039187752190919</c:v>
                </c:pt>
                <c:pt idx="1">
                  <c:v>0.19032436186469379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8-4893-83B4-E37E1684B8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0.133573403813115</c:v>
                </c:pt>
                <c:pt idx="1">
                  <c:v>0.17773804101147039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8-4893-83B4-E37E1684B8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7.358175017643695E-2</c:v>
                </c:pt>
                <c:pt idx="1">
                  <c:v>7.9530515449347014E-2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68-4893-83B4-E37E1684B8D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0.23683687265839279</c:v>
                </c:pt>
                <c:pt idx="1">
                  <c:v>0.26139777862069852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68-4893-83B4-E37E1684B8D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Kirsten Gillibrand (D)</c:v>
                </c:pt>
                <c:pt idx="1">
                  <c:v>Mike Sapraicone (R)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4.379948223557957E-2</c:v>
                </c:pt>
                <c:pt idx="1">
                  <c:v>6.3363861705070801E-2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8-4893-83B4-E37E1684B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0.12254200526058209"/>
          <c:w val="0.85151279527559054"/>
          <c:h val="0.713372843474661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0.24546357089019519</c:v>
                </c:pt>
                <c:pt idx="1">
                  <c:v>0.14673741212967209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0.245640981625217</c:v>
                </c:pt>
                <c:pt idx="1">
                  <c:v>0.1532402340557032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likely nor unlikely</c:v>
                </c:pt>
              </c:strCache>
            </c:strRef>
          </c:tx>
          <c:spPr>
            <a:solidFill>
              <a:srgbClr val="F2F2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0.1723941418679949</c:v>
                </c:pt>
                <c:pt idx="1">
                  <c:v>0.14804034022353049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unlikely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8.9740525227819307E-2</c:v>
                </c:pt>
                <c:pt idx="1">
                  <c:v>0.1145299248598956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unlikely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0.19370585456088291</c:v>
                </c:pt>
                <c:pt idx="1">
                  <c:v>0.33415875040520082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This will be first time voting</c:v>
                </c:pt>
              </c:strCache>
            </c:strRef>
          </c:tx>
          <c:spPr>
            <a:solidFill>
              <a:srgbClr val="45454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1.6074443385608608E-2</c:v>
                </c:pt>
                <c:pt idx="1">
                  <c:v>1.52200701470707E-2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1-4E70-9677-35E6DA56CD8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I haven’t typically voted for one party</c:v>
                </c:pt>
              </c:strCache>
            </c:strRef>
          </c:tx>
          <c:spPr>
            <a:solidFill>
              <a:srgbClr val="4545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3.6980482442279777E-2</c:v>
                </c:pt>
                <c:pt idx="1">
                  <c:v>8.8073268178926467E-2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1-4E70-9677-35E6DA56CD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1424704724409"/>
          <c:y val="0.86292682148946209"/>
          <c:w val="0.76847810039370079"/>
          <c:h val="0.13707317851053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184066413870415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EC-4D21-841D-8E68700BF2FC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EC-4D21-841D-8E68700BF2FC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EC-4D21-841D-8E68700BF2FC}"/>
              </c:ext>
            </c:extLst>
          </c:dPt>
          <c:cat>
            <c:strRef>
              <c:f>Sheet1!$A$2:$A$4</c:f>
              <c:strCache>
                <c:ptCount val="3"/>
                <c:pt idx="0">
                  <c:v>Right direction</c:v>
                </c:pt>
                <c:pt idx="1">
                  <c:v>Wrong track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0.40482571276879381</c:v>
                </c:pt>
                <c:pt idx="1">
                  <c:v>0.4783596966474119</c:v>
                </c:pt>
                <c:pt idx="2">
                  <c:v>0.1168145905837932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C-4D21-841D-8E68700BF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0.34864684969962068</c:v>
                </c:pt>
                <c:pt idx="1">
                  <c:v>0.34297429853319161</c:v>
                </c:pt>
                <c:pt idx="2">
                  <c:v>0.30451804555765632</c:v>
                </c:pt>
                <c:pt idx="3">
                  <c:v>0.30185620624414999</c:v>
                </c:pt>
                <c:pt idx="4">
                  <c:v>0.28886143856336421</c:v>
                </c:pt>
                <c:pt idx="5">
                  <c:v>0.2590623006290303</c:v>
                </c:pt>
                <c:pt idx="6">
                  <c:v>0.24615053447563251</c:v>
                </c:pt>
                <c:pt idx="7">
                  <c:v>0.24584258863762321</c:v>
                </c:pt>
                <c:pt idx="8">
                  <c:v>0.15866639292857329</c:v>
                </c:pt>
                <c:pt idx="9">
                  <c:v>0.15755832378922749</c:v>
                </c:pt>
                <c:pt idx="10">
                  <c:v>0.13482914665851151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F-4FE5-93D7-A2AE5309BCB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0.29232666421669851</c:v>
                </c:pt>
                <c:pt idx="1">
                  <c:v>0.24516402595885939</c:v>
                </c:pt>
                <c:pt idx="2">
                  <c:v>0.2810590912513995</c:v>
                </c:pt>
                <c:pt idx="3">
                  <c:v>0.25694809888868192</c:v>
                </c:pt>
                <c:pt idx="4">
                  <c:v>0.29314833364461268</c:v>
                </c:pt>
                <c:pt idx="5">
                  <c:v>0.28637406200767612</c:v>
                </c:pt>
                <c:pt idx="6">
                  <c:v>0.1997812404760976</c:v>
                </c:pt>
                <c:pt idx="7">
                  <c:v>0.27665052997620848</c:v>
                </c:pt>
                <c:pt idx="8">
                  <c:v>0.2386917648368691</c:v>
                </c:pt>
                <c:pt idx="9">
                  <c:v>0.28796667628425482</c:v>
                </c:pt>
                <c:pt idx="10">
                  <c:v>0.20390880162111569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F-4FE5-93D7-A2AE5309BCB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0.1021516901126268</c:v>
                </c:pt>
                <c:pt idx="1">
                  <c:v>8.5440532285778081E-2</c:v>
                </c:pt>
                <c:pt idx="2">
                  <c:v>0.10630559975015511</c:v>
                </c:pt>
                <c:pt idx="3">
                  <c:v>0.1830409189139634</c:v>
                </c:pt>
                <c:pt idx="4">
                  <c:v>0.18491988501673121</c:v>
                </c:pt>
                <c:pt idx="5">
                  <c:v>0.16968944427820951</c:v>
                </c:pt>
                <c:pt idx="6">
                  <c:v>5.6134830414504851E-2</c:v>
                </c:pt>
                <c:pt idx="7">
                  <c:v>0.15825116278352219</c:v>
                </c:pt>
                <c:pt idx="8">
                  <c:v>0.1169151901896016</c:v>
                </c:pt>
                <c:pt idx="9">
                  <c:v>0.26182940305714869</c:v>
                </c:pt>
                <c:pt idx="10">
                  <c:v>0.25683743050517283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5F-4FE5-93D7-A2AE5309BCB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9.8471845174072342E-2</c:v>
                </c:pt>
                <c:pt idx="1">
                  <c:v>9.9078531983608428E-2</c:v>
                </c:pt>
                <c:pt idx="2">
                  <c:v>9.449416032318321E-2</c:v>
                </c:pt>
                <c:pt idx="3">
                  <c:v>7.9988375058998043E-2</c:v>
                </c:pt>
                <c:pt idx="4">
                  <c:v>8.7650051487102171E-2</c:v>
                </c:pt>
                <c:pt idx="5">
                  <c:v>0.1207096478093707</c:v>
                </c:pt>
                <c:pt idx="6">
                  <c:v>7.9022693678870937E-2</c:v>
                </c:pt>
                <c:pt idx="7">
                  <c:v>0.10709343208171231</c:v>
                </c:pt>
                <c:pt idx="8">
                  <c:v>0.16145172496725221</c:v>
                </c:pt>
                <c:pt idx="9">
                  <c:v>0.1038175678896424</c:v>
                </c:pt>
                <c:pt idx="10">
                  <c:v>0.13908105291384981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5F-4FE5-93D7-A2AE5309BCB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0.14421271201872179</c:v>
                </c:pt>
                <c:pt idx="1">
                  <c:v>0.2160813364410186</c:v>
                </c:pt>
                <c:pt idx="2">
                  <c:v>0.1942164165274976</c:v>
                </c:pt>
                <c:pt idx="3">
                  <c:v>0.13769198032696331</c:v>
                </c:pt>
                <c:pt idx="4">
                  <c:v>0.11710410564261101</c:v>
                </c:pt>
                <c:pt idx="5">
                  <c:v>0.15199413617235361</c:v>
                </c:pt>
                <c:pt idx="6">
                  <c:v>0.40319546460014499</c:v>
                </c:pt>
                <c:pt idx="7">
                  <c:v>0.18449450590777131</c:v>
                </c:pt>
                <c:pt idx="8">
                  <c:v>0.30337662574165608</c:v>
                </c:pt>
                <c:pt idx="9">
                  <c:v>0.16153228495677319</c:v>
                </c:pt>
                <c:pt idx="10">
                  <c:v>0.17932698325470431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5F-4FE5-93D7-A2AE5309BCB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1.4190238778258179E-2</c:v>
                </c:pt>
                <c:pt idx="1">
                  <c:v>1.126127479754202E-2</c:v>
                </c:pt>
                <c:pt idx="2">
                  <c:v>1.9406686590106401E-2</c:v>
                </c:pt>
                <c:pt idx="3">
                  <c:v>4.04744205672413E-2</c:v>
                </c:pt>
                <c:pt idx="4">
                  <c:v>2.831618564557677E-2</c:v>
                </c:pt>
                <c:pt idx="5">
                  <c:v>1.2170409103357699E-2</c:v>
                </c:pt>
                <c:pt idx="6">
                  <c:v>1.5715236354747301E-2</c:v>
                </c:pt>
                <c:pt idx="7">
                  <c:v>2.766778061316038E-2</c:v>
                </c:pt>
                <c:pt idx="8">
                  <c:v>2.0898301336045529E-2</c:v>
                </c:pt>
                <c:pt idx="9">
                  <c:v>2.729574402295086E-2</c:v>
                </c:pt>
                <c:pt idx="10">
                  <c:v>8.6016585046643335E-2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5F-4FE5-93D7-A2AE5309BC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0.2131917595076197</c:v>
                </c:pt>
                <c:pt idx="1">
                  <c:v>0.2456737628233322</c:v>
                </c:pt>
                <c:pt idx="2">
                  <c:v>0.19224277595759531</c:v>
                </c:pt>
                <c:pt idx="3">
                  <c:v>0.22588895099859929</c:v>
                </c:pt>
                <c:pt idx="4">
                  <c:v>0.2148928905663775</c:v>
                </c:pt>
                <c:pt idx="5">
                  <c:v>0.18261504172107729</c:v>
                </c:pt>
                <c:pt idx="6">
                  <c:v>0.2643591828026744</c:v>
                </c:pt>
                <c:pt idx="7">
                  <c:v>0.14738345177829881</c:v>
                </c:pt>
                <c:pt idx="8">
                  <c:v>0.16888721286158109</c:v>
                </c:pt>
                <c:pt idx="9">
                  <c:v>7.6916619081024956E-2</c:v>
                </c:pt>
                <c:pt idx="10">
                  <c:v>0.1241017266863234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4-4476-8D59-581EA88E73F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Sheet1!$B$3:$L$3</c:f>
              <c:numCache>
                <c:formatCode>0%</c:formatCode>
                <c:ptCount val="11"/>
                <c:pt idx="0">
                  <c:v>0.2647308893055787</c:v>
                </c:pt>
                <c:pt idx="1">
                  <c:v>0.2133585605010572</c:v>
                </c:pt>
                <c:pt idx="2">
                  <c:v>0.24875138683438661</c:v>
                </c:pt>
                <c:pt idx="3">
                  <c:v>0.2364075772969787</c:v>
                </c:pt>
                <c:pt idx="4">
                  <c:v>0.24376630829735871</c:v>
                </c:pt>
                <c:pt idx="5">
                  <c:v>0.27922965664018912</c:v>
                </c:pt>
                <c:pt idx="6">
                  <c:v>0.17162693377371349</c:v>
                </c:pt>
                <c:pt idx="7">
                  <c:v>0.25614532553655101</c:v>
                </c:pt>
                <c:pt idx="8">
                  <c:v>0.2439502434860519</c:v>
                </c:pt>
                <c:pt idx="9">
                  <c:v>0.23904928485192811</c:v>
                </c:pt>
                <c:pt idx="10">
                  <c:v>0.22020477642459299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D4-4476-8D59-581EA88E73F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Sheet1!$B$4:$L$4</c:f>
              <c:numCache>
                <c:formatCode>0%</c:formatCode>
                <c:ptCount val="11"/>
                <c:pt idx="0">
                  <c:v>9.3794042903210736E-2</c:v>
                </c:pt>
                <c:pt idx="1">
                  <c:v>5.0812035565935221E-2</c:v>
                </c:pt>
                <c:pt idx="2">
                  <c:v>7.9760232151304455E-2</c:v>
                </c:pt>
                <c:pt idx="3">
                  <c:v>0.1199939568049761</c:v>
                </c:pt>
                <c:pt idx="4">
                  <c:v>0.15562947366434901</c:v>
                </c:pt>
                <c:pt idx="5">
                  <c:v>0.1447284737936072</c:v>
                </c:pt>
                <c:pt idx="6">
                  <c:v>4.685696597308546E-2</c:v>
                </c:pt>
                <c:pt idx="7">
                  <c:v>0.10005022391894459</c:v>
                </c:pt>
                <c:pt idx="8">
                  <c:v>9.2216708823798454E-2</c:v>
                </c:pt>
                <c:pt idx="9">
                  <c:v>0.21395995322100991</c:v>
                </c:pt>
                <c:pt idx="10">
                  <c:v>0.2201751858919577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4-4476-8D59-581EA88E73F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Sheet1!$B$5:$L$5</c:f>
              <c:numCache>
                <c:formatCode>0%</c:formatCode>
                <c:ptCount val="11"/>
                <c:pt idx="0">
                  <c:v>0.13485445110365021</c:v>
                </c:pt>
                <c:pt idx="1">
                  <c:v>0.11346397940096289</c:v>
                </c:pt>
                <c:pt idx="2">
                  <c:v>0.1172035332024837</c:v>
                </c:pt>
                <c:pt idx="3">
                  <c:v>0.12583057729493111</c:v>
                </c:pt>
                <c:pt idx="4">
                  <c:v>0.1155447663758972</c:v>
                </c:pt>
                <c:pt idx="5">
                  <c:v>0.20464956451106839</c:v>
                </c:pt>
                <c:pt idx="6">
                  <c:v>9.302437509572184E-2</c:v>
                </c:pt>
                <c:pt idx="7">
                  <c:v>0.14700988842020979</c:v>
                </c:pt>
                <c:pt idx="8">
                  <c:v>0.16760407150082809</c:v>
                </c:pt>
                <c:pt idx="9">
                  <c:v>0.16925337994024389</c:v>
                </c:pt>
                <c:pt idx="10">
                  <c:v>0.11126129625202801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D4-4476-8D59-581EA88E73F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Sheet1!$B$6:$L$6</c:f>
              <c:numCache>
                <c:formatCode>0%</c:formatCode>
                <c:ptCount val="11"/>
                <c:pt idx="0">
                  <c:v>0.28359066323202359</c:v>
                </c:pt>
                <c:pt idx="1">
                  <c:v>0.37053897691934351</c:v>
                </c:pt>
                <c:pt idx="2">
                  <c:v>0.3502455519589312</c:v>
                </c:pt>
                <c:pt idx="3">
                  <c:v>0.26797530093219257</c:v>
                </c:pt>
                <c:pt idx="4">
                  <c:v>0.23708653388801559</c:v>
                </c:pt>
                <c:pt idx="5">
                  <c:v>0.18304819865910649</c:v>
                </c:pt>
                <c:pt idx="6">
                  <c:v>0.41278844369329581</c:v>
                </c:pt>
                <c:pt idx="7">
                  <c:v>0.32243347553561602</c:v>
                </c:pt>
                <c:pt idx="8">
                  <c:v>0.31838024648818147</c:v>
                </c:pt>
                <c:pt idx="9">
                  <c:v>0.28541602598545218</c:v>
                </c:pt>
                <c:pt idx="10">
                  <c:v>0.1615665013830179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D4-4476-8D59-581EA88E73F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The Democratic Party</c:v>
                </c:pt>
                <c:pt idx="1">
                  <c:v>Joe Biden (D)</c:v>
                </c:pt>
                <c:pt idx="2">
                  <c:v>Kamala Harris (D)</c:v>
                </c:pt>
                <c:pt idx="3">
                  <c:v>Chuck Schumer (D)</c:v>
                </c:pt>
                <c:pt idx="4">
                  <c:v>Kirsten Gillibrand (D)</c:v>
                </c:pt>
                <c:pt idx="5">
                  <c:v>US Supreme Court</c:v>
                </c:pt>
                <c:pt idx="6">
                  <c:v>Donald Trump (R)</c:v>
                </c:pt>
                <c:pt idx="7">
                  <c:v>Kathy Hochul (D)</c:v>
                </c:pt>
                <c:pt idx="8">
                  <c:v>The Republican Party</c:v>
                </c:pt>
                <c:pt idx="9">
                  <c:v>Robert F. Kennedy Jr. (I)</c:v>
                </c:pt>
                <c:pt idx="10">
                  <c:v>Mike Sapraicone (R)</c:v>
                </c:pt>
              </c:strCache>
            </c:strRef>
          </c:cat>
          <c:val>
            <c:numRef>
              <c:f>Sheet1!$B$7:$L$7</c:f>
              <c:numCache>
                <c:formatCode>0%</c:formatCode>
                <c:ptCount val="11"/>
                <c:pt idx="0">
                  <c:v>9.8381939479165511E-3</c:v>
                </c:pt>
                <c:pt idx="1">
                  <c:v>6.1526847893682134E-3</c:v>
                </c:pt>
                <c:pt idx="2">
                  <c:v>1.1796519895297871E-2</c:v>
                </c:pt>
                <c:pt idx="3">
                  <c:v>2.3903636672321659E-2</c:v>
                </c:pt>
                <c:pt idx="4">
                  <c:v>3.3080027208001558E-2</c:v>
                </c:pt>
                <c:pt idx="5">
                  <c:v>5.7290646749510836E-3</c:v>
                </c:pt>
                <c:pt idx="6">
                  <c:v>1.134409866150793E-2</c:v>
                </c:pt>
                <c:pt idx="7">
                  <c:v>2.697763481037891E-2</c:v>
                </c:pt>
                <c:pt idx="8">
                  <c:v>8.9615168395582243E-3</c:v>
                </c:pt>
                <c:pt idx="9">
                  <c:v>1.5404736920340599E-2</c:v>
                </c:pt>
                <c:pt idx="10">
                  <c:v>0.1626905133620796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D4-4476-8D59-581EA88E73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DD8-4B1C-A93B-838105A42A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DD8-4B1C-A93B-838105A42A9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DD8-4B1C-A93B-838105A42A9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DD8-4B1C-A93B-838105A42A9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DD8-4B1C-A93B-838105A42A9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DD8-4B1C-A93B-838105A42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approve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0.26751446377437271</c:v>
                </c:pt>
                <c:pt idx="1">
                  <c:v>0.27207697281629861</c:v>
                </c:pt>
                <c:pt idx="2">
                  <c:v>0.19126404538912201</c:v>
                </c:pt>
                <c:pt idx="3">
                  <c:v>0.1818700466610948</c:v>
                </c:pt>
                <c:pt idx="4">
                  <c:v>0.17362182229647249</c:v>
                </c:pt>
                <c:pt idx="5">
                  <c:v>0.25376128451248109</c:v>
                </c:pt>
                <c:pt idx="6">
                  <c:v>0.2817320367549882</c:v>
                </c:pt>
                <c:pt idx="7">
                  <c:v>0.32498097563162492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AE5-9832-E11F2B2AA9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approve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0.27910823582540112</c:v>
                </c:pt>
                <c:pt idx="1">
                  <c:v>0.2676165495644634</c:v>
                </c:pt>
                <c:pt idx="2">
                  <c:v>0.2671743038040833</c:v>
                </c:pt>
                <c:pt idx="3">
                  <c:v>0.28150733909659043</c:v>
                </c:pt>
                <c:pt idx="4">
                  <c:v>0.25098508312588402</c:v>
                </c:pt>
                <c:pt idx="5">
                  <c:v>0.28217455817911441</c:v>
                </c:pt>
                <c:pt idx="6">
                  <c:v>0.28036497621139261</c:v>
                </c:pt>
                <c:pt idx="7">
                  <c:v>0.26166694082381131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AE5-9832-E11F2B2AA95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8.9021725261044085E-2</c:v>
                </c:pt>
                <c:pt idx="1">
                  <c:v>0.1185003417364183</c:v>
                </c:pt>
                <c:pt idx="2">
                  <c:v>0.1733186689302795</c:v>
                </c:pt>
                <c:pt idx="3">
                  <c:v>0.16134444171278209</c:v>
                </c:pt>
                <c:pt idx="4">
                  <c:v>0.21749715055453031</c:v>
                </c:pt>
                <c:pt idx="5">
                  <c:v>0.14023267966300559</c:v>
                </c:pt>
                <c:pt idx="6">
                  <c:v>0.19165017920199559</c:v>
                </c:pt>
                <c:pt idx="7">
                  <c:v>0.17280894341600031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AE5-9832-E11F2B2AA95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disapprove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0.1167606627383575</c:v>
                </c:pt>
                <c:pt idx="1">
                  <c:v>8.3919546875489873E-2</c:v>
                </c:pt>
                <c:pt idx="2">
                  <c:v>0.1649803833211973</c:v>
                </c:pt>
                <c:pt idx="3">
                  <c:v>0.18213764191569809</c:v>
                </c:pt>
                <c:pt idx="4">
                  <c:v>0.15689278897759129</c:v>
                </c:pt>
                <c:pt idx="5">
                  <c:v>0.1072252247468178</c:v>
                </c:pt>
                <c:pt idx="6">
                  <c:v>7.4691563540458028E-2</c:v>
                </c:pt>
                <c:pt idx="7">
                  <c:v>5.9919612649901137E-2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99-4AE5-9832-E11F2B2AA95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disapprove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0.23689679252779389</c:v>
                </c:pt>
                <c:pt idx="1">
                  <c:v>0.23323764551672341</c:v>
                </c:pt>
                <c:pt idx="2">
                  <c:v>0.17779267182706221</c:v>
                </c:pt>
                <c:pt idx="3">
                  <c:v>0.16741289292553779</c:v>
                </c:pt>
                <c:pt idx="4">
                  <c:v>0.16167449214166579</c:v>
                </c:pt>
                <c:pt idx="5">
                  <c:v>0.17776079586883839</c:v>
                </c:pt>
                <c:pt idx="6">
                  <c:v>0.1057767816628699</c:v>
                </c:pt>
                <c:pt idx="7">
                  <c:v>0.1373056803572231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99-4AE5-9832-E11F2B2AA95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1.0698119873028831E-2</c:v>
                </c:pt>
                <c:pt idx="1">
                  <c:v>2.4648943490604369E-2</c:v>
                </c:pt>
                <c:pt idx="2">
                  <c:v>2.5469926728253191E-2</c:v>
                </c:pt>
                <c:pt idx="3">
                  <c:v>2.5727637688294201E-2</c:v>
                </c:pt>
                <c:pt idx="4">
                  <c:v>3.9328662903853562E-2</c:v>
                </c:pt>
                <c:pt idx="5">
                  <c:v>3.8845457029740613E-2</c:v>
                </c:pt>
                <c:pt idx="6">
                  <c:v>6.5784462628293711E-2</c:v>
                </c:pt>
                <c:pt idx="7">
                  <c:v>4.3317847121437401E-2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9-4AE5-9832-E11F2B2AA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0.22093197804301071</c:v>
                </c:pt>
                <c:pt idx="1">
                  <c:v>0.1819555564684941</c:v>
                </c:pt>
                <c:pt idx="2">
                  <c:v>0.13514294544718261</c:v>
                </c:pt>
                <c:pt idx="3">
                  <c:v>9.6514686035257077E-2</c:v>
                </c:pt>
                <c:pt idx="4">
                  <c:v>8.7378359584985979E-2</c:v>
                </c:pt>
                <c:pt idx="5">
                  <c:v>0.16689635408321171</c:v>
                </c:pt>
                <c:pt idx="6">
                  <c:v>0.22877236820968139</c:v>
                </c:pt>
                <c:pt idx="7">
                  <c:v>0.2461565214117519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B-4199-A16D-6EAB9CCAC2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0.2233171102546932</c:v>
                </c:pt>
                <c:pt idx="1">
                  <c:v>0.22301734451270341</c:v>
                </c:pt>
                <c:pt idx="2">
                  <c:v>0.22545188876182801</c:v>
                </c:pt>
                <c:pt idx="3">
                  <c:v>0.21213721037250771</c:v>
                </c:pt>
                <c:pt idx="4">
                  <c:v>0.18602749139135799</c:v>
                </c:pt>
                <c:pt idx="5">
                  <c:v>0.24481735538188329</c:v>
                </c:pt>
                <c:pt idx="6">
                  <c:v>0.23214772854569751</c:v>
                </c:pt>
                <c:pt idx="7">
                  <c:v>0.23345490589186479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B-4199-A16D-6EAB9CCAC2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5.1843267864349882E-2</c:v>
                </c:pt>
                <c:pt idx="1">
                  <c:v>0.11092257304926791</c:v>
                </c:pt>
                <c:pt idx="2">
                  <c:v>0.15947941930287099</c:v>
                </c:pt>
                <c:pt idx="3">
                  <c:v>0.18291769339601291</c:v>
                </c:pt>
                <c:pt idx="4">
                  <c:v>0.22423002668542041</c:v>
                </c:pt>
                <c:pt idx="5">
                  <c:v>9.1156817841214252E-2</c:v>
                </c:pt>
                <c:pt idx="6">
                  <c:v>0.15046818018648689</c:v>
                </c:pt>
                <c:pt idx="7">
                  <c:v>0.10359166130864771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B-4199-A16D-6EAB9CCAC2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0.1138226906450784</c:v>
                </c:pt>
                <c:pt idx="1">
                  <c:v>9.868505430028901E-2</c:v>
                </c:pt>
                <c:pt idx="2">
                  <c:v>0.20446094977050061</c:v>
                </c:pt>
                <c:pt idx="3">
                  <c:v>0.24192332002273079</c:v>
                </c:pt>
                <c:pt idx="4">
                  <c:v>0.23189476379308041</c:v>
                </c:pt>
                <c:pt idx="5">
                  <c:v>0.13724355804371269</c:v>
                </c:pt>
                <c:pt idx="6">
                  <c:v>0.10884707033562679</c:v>
                </c:pt>
                <c:pt idx="7">
                  <c:v>0.10755498421405529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B-4199-A16D-6EAB9CCAC2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0.37775853809401272</c:v>
                </c:pt>
                <c:pt idx="1">
                  <c:v>0.36349784239121607</c:v>
                </c:pt>
                <c:pt idx="2">
                  <c:v>0.24537771918625589</c:v>
                </c:pt>
                <c:pt idx="3">
                  <c:v>0.22817215254528461</c:v>
                </c:pt>
                <c:pt idx="4">
                  <c:v>0.22202106713202041</c:v>
                </c:pt>
                <c:pt idx="5">
                  <c:v>0.33026751534922671</c:v>
                </c:pt>
                <c:pt idx="6">
                  <c:v>0.21530140342899021</c:v>
                </c:pt>
                <c:pt idx="7">
                  <c:v>0.26416932166173629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B-4199-A16D-6EAB9CCAC2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Joe Biden</c:v>
                </c:pt>
                <c:pt idx="1">
                  <c:v>Kamala Harris</c:v>
                </c:pt>
                <c:pt idx="2">
                  <c:v>US Supreme Court</c:v>
                </c:pt>
                <c:pt idx="3">
                  <c:v>US Senate</c:v>
                </c:pt>
                <c:pt idx="4">
                  <c:v>House of 
Representatives</c:v>
                </c:pt>
                <c:pt idx="5">
                  <c:v>Kathy Hochul</c:v>
                </c:pt>
                <c:pt idx="6">
                  <c:v>Kirsten Gillibrand</c:v>
                </c:pt>
                <c:pt idx="7">
                  <c:v>Chuck Schumer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1.232641509885435E-2</c:v>
                </c:pt>
                <c:pt idx="1">
                  <c:v>2.1921629278028959E-2</c:v>
                </c:pt>
                <c:pt idx="2">
                  <c:v>3.0087077531361549E-2</c:v>
                </c:pt>
                <c:pt idx="3">
                  <c:v>3.8334937628206368E-2</c:v>
                </c:pt>
                <c:pt idx="4">
                  <c:v>4.8448291413134663E-2</c:v>
                </c:pt>
                <c:pt idx="5">
                  <c:v>2.9618399300750709E-2</c:v>
                </c:pt>
                <c:pt idx="6">
                  <c:v>6.4463249293516878E-2</c:v>
                </c:pt>
                <c:pt idx="7">
                  <c:v>4.5072605511943288E-2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DB-4199-A16D-6EAB9CCAC2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0882467387602"/>
          <c:y val="4.3754199313499583E-3"/>
          <c:w val="0.85151279527559054"/>
          <c:h val="0.803777072431232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it will make me much more likely to vote for him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0.28844954486790192</c:v>
                </c:pt>
                <c:pt idx="1">
                  <c:v>0.2067942951145337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5-4ED7-B638-A2D8DF7F01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it will make me slightly more likely to vote him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4.5396828385532023E-2</c:v>
                </c:pt>
                <c:pt idx="1">
                  <c:v>4.2455140062301E-2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5-4ED7-B638-A2D8DF7F01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No, it will not have an impact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0.30259928817183612</c:v>
                </c:pt>
                <c:pt idx="1">
                  <c:v>0.43839528734793459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5-4ED7-B638-A2D8DF7F016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Yes, it will make me slightly more likely to vote for someone else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4.8359452485389878E-2</c:v>
                </c:pt>
                <c:pt idx="1">
                  <c:v>6.4679395690468738E-2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5-4ED7-B638-A2D8DF7F016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Yes, it will make me much more likely to vote for someone else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0.29327221222497007</c:v>
                </c:pt>
                <c:pt idx="1">
                  <c:v>0.22234450056997371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5-4ED7-B638-A2D8DF7F0162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2.192267386436703E-2</c:v>
                </c:pt>
                <c:pt idx="1">
                  <c:v>2.533138121478716E-2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5-4ED7-B638-A2D8DF7F01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337596106536177"/>
          <c:w val="1"/>
          <c:h val="0.19486779049427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40648861186308"/>
          <c:y val="0.15809223930460314"/>
          <c:w val="0.85151279527559054"/>
          <c:h val="0.623343356226543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Joe Biden (D)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7D-4F3E-8C72-B2D045A81629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E7D-4F3E-8C72-B2D045A81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0.39737792994620569</c:v>
                </c:pt>
                <c:pt idx="1">
                  <c:v>0.41559133253567582</c:v>
                </c:pt>
                <c:pt idx="3">
                  <c:v>0.38765206951488812</c:v>
                </c:pt>
                <c:pt idx="4">
                  <c:v>0.36270812211256459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Joe Biden (D)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7D-4F3E-8C72-B2D045A8162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7D-4F3E-8C72-B2D045A81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0.14341608244845219</c:v>
                </c:pt>
                <c:pt idx="1">
                  <c:v>0.15843220593407309</c:v>
                </c:pt>
                <c:pt idx="3">
                  <c:v>7.8460131704646663E-2</c:v>
                </c:pt>
                <c:pt idx="4">
                  <c:v>0.10866253774802789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Donald Trump (R)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7D-4F3E-8C72-B2D045A8162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E7D-4F3E-8C72-B2D045A81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0.1092541040810512</c:v>
                </c:pt>
                <c:pt idx="1">
                  <c:v>0.1007066576723351</c:v>
                </c:pt>
                <c:pt idx="3">
                  <c:v>0.1132462779319094</c:v>
                </c:pt>
                <c:pt idx="4">
                  <c:v>8.1125756257211967E-2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Donald Trump (R)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7D-4F3E-8C72-B2D045A8162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7D-4F3E-8C72-B2D045A81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0.22513723629699731</c:v>
                </c:pt>
                <c:pt idx="1">
                  <c:v>0.22686565387227681</c:v>
                </c:pt>
                <c:pt idx="3">
                  <c:v>0.30744869604087949</c:v>
                </c:pt>
                <c:pt idx="4">
                  <c:v>0.34662720580963641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7D-4F3E-8C72-B2D045A8162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7D-4F3E-8C72-B2D045A81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6.5155887602006746E-2</c:v>
                </c:pt>
                <c:pt idx="1">
                  <c:v>5.7977381850930487E-2</c:v>
                </c:pt>
                <c:pt idx="3">
                  <c:v>5.5666825636124483E-2</c:v>
                </c:pt>
                <c:pt idx="4">
                  <c:v>5.247716714225352E-2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7D-4F3E-8C72-B2D045A8162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E7D-4F3E-8C72-B2D045A81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5.9658759625286953E-2</c:v>
                </c:pt>
                <c:pt idx="1">
                  <c:v>4.0426768134706442E-2</c:v>
                </c:pt>
                <c:pt idx="3">
                  <c:v>5.7525999171552933E-2</c:v>
                </c:pt>
                <c:pt idx="4">
                  <c:v>4.8399210930304457E-2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590272421579478"/>
          <c:y val="0.1209528943988825"/>
          <c:w val="0.60792541037091552"/>
          <c:h val="0.74902432976592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69-4A49-BC16-AD772C678C93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69-4A49-BC16-AD772C678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Column2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0.70816489744171929</c:v>
                </c:pt>
                <c:pt idx="1">
                  <c:v>0.76765839331551533</c:v>
                </c:pt>
                <c:pt idx="3">
                  <c:v>0.7416211357849164</c:v>
                </c:pt>
                <c:pt idx="4">
                  <c:v>0.68453380865896862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69-4A49-BC16-AD772C678C9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69-4A49-BC16-AD772C678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Column2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0.2178841803944371</c:v>
                </c:pt>
                <c:pt idx="1">
                  <c:v>0.17158994413284859</c:v>
                </c:pt>
                <c:pt idx="3">
                  <c:v>0.18757697057712941</c:v>
                </c:pt>
                <c:pt idx="4">
                  <c:v>0.22901388185647259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69-4A49-BC16-AD772C678C9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69-4A49-BC16-AD772C678C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Column2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7.395092216384358E-2</c:v>
                </c:pt>
                <c:pt idx="1">
                  <c:v>6.0751662551635693E-2</c:v>
                </c:pt>
                <c:pt idx="3">
                  <c:v>7.0801893637953736E-2</c:v>
                </c:pt>
                <c:pt idx="4">
                  <c:v>8.6452309484559328E-2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760405800750573"/>
          <c:y val="0.1209528943988825"/>
          <c:w val="0.60622407167607884"/>
          <c:h val="0.742681755334941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E32-4657-ADDD-1E6EB64E2844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E32-4657-ADDD-1E6EB64E28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0.72167611504290008</c:v>
                </c:pt>
                <c:pt idx="1">
                  <c:v>0.71840066650656087</c:v>
                </c:pt>
                <c:pt idx="3">
                  <c:v>0.54806248571061456</c:v>
                </c:pt>
                <c:pt idx="4">
                  <c:v>0.46946047933692092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2-4657-ADDD-1E6EB64E28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0.1616618507046762</c:v>
                </c:pt>
                <c:pt idx="1">
                  <c:v>0.16672402369193759</c:v>
                </c:pt>
                <c:pt idx="3">
                  <c:v>0.23244139127384991</c:v>
                </c:pt>
                <c:pt idx="4">
                  <c:v>0.22568810871159381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E32-4657-ADDD-1E6EB64E284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2-4657-ADDD-1E6EB64E28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0.1166620342524235</c:v>
                </c:pt>
                <c:pt idx="1">
                  <c:v>0.1148753098015</c:v>
                </c:pt>
                <c:pt idx="3">
                  <c:v>0.21949612301553589</c:v>
                </c:pt>
                <c:pt idx="4">
                  <c:v>0.30485141195148441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0.4085505659859428</c:v>
                </c:pt>
                <c:pt idx="1">
                  <c:v>0.37372107065226873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0.15262741358816909</c:v>
                </c:pt>
                <c:pt idx="1">
                  <c:v>9.5327938449601163E-2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0.10401084943246861</c:v>
                </c:pt>
                <c:pt idx="1">
                  <c:v>9.5307218660349968E-2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0.22619749839785519</c:v>
                </c:pt>
                <c:pt idx="1">
                  <c:v>0.32932958627146158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6.0752381355880958E-2</c:v>
                </c:pt>
                <c:pt idx="1">
                  <c:v>5.3885426399926557E-2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4.7861291239681587E-2</c:v>
                </c:pt>
                <c:pt idx="1">
                  <c:v>5.2428759566391051E-2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11220472440946"/>
          <c:y val="0.14398930397849913"/>
          <c:w val="0.82495029527559072"/>
          <c:h val="0.584560284079757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Joe Biden (D)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0.30978836539696031</c:v>
                </c:pt>
                <c:pt idx="1">
                  <c:v>0.3375100170829094</c:v>
                </c:pt>
                <c:pt idx="3">
                  <c:v>0.36803964325492933</c:v>
                </c:pt>
                <c:pt idx="4">
                  <c:v>0.34923683377395859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Joe Biden (D)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0.1246654094487699</c:v>
                </c:pt>
                <c:pt idx="1">
                  <c:v>0.1335444422926233</c:v>
                </c:pt>
                <c:pt idx="3">
                  <c:v>6.0415602448043587E-2</c:v>
                </c:pt>
                <c:pt idx="4">
                  <c:v>8.7620772826228432E-2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Donald Trump (R)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0.200812516933703</c:v>
                </c:pt>
                <c:pt idx="1">
                  <c:v>0.2152933477415544</c:v>
                </c:pt>
                <c:pt idx="3">
                  <c:v>0.29090573325456071</c:v>
                </c:pt>
                <c:pt idx="4">
                  <c:v>0.32904879987048152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Donald Trump (R)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9.2652286793881433E-2</c:v>
                </c:pt>
                <c:pt idx="1">
                  <c:v>7.4123103552965849E-2</c:v>
                </c:pt>
                <c:pt idx="3">
                  <c:v>9.9755937561147048E-2</c:v>
                </c:pt>
                <c:pt idx="4">
                  <c:v>7.7518232159272407E-2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Robert F. Kennedy, Jr (I)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7.3854144294822274E-2</c:v>
                </c:pt>
                <c:pt idx="1">
                  <c:v>8.0594507453592798E-2</c:v>
                </c:pt>
                <c:pt idx="3">
                  <c:v>4.2836474207536723E-2</c:v>
                </c:pt>
                <c:pt idx="4">
                  <c:v>3.2367396526122687E-2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Robert F. Kennedy, Jr (I)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0.12819234718042219</c:v>
                </c:pt>
                <c:pt idx="1">
                  <c:v>8.4841918739077773E-2</c:v>
                </c:pt>
                <c:pt idx="3">
                  <c:v>7.7555223274528171E-2</c:v>
                </c:pt>
                <c:pt idx="4">
                  <c:v>5.2876891888972689E-2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3.6518369126628411E-2</c:v>
                </c:pt>
                <c:pt idx="1">
                  <c:v>3.0946720042384551E-2</c:v>
                </c:pt>
                <c:pt idx="3">
                  <c:v>1.39833846983742E-2</c:v>
                </c:pt>
                <c:pt idx="4">
                  <c:v>2.9076323816311811E-2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don’t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AC4-4C65-9300-390451B20B9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65000"/>
                  <a:lumOff val="35000"/>
                  <a:alpha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AC4-4C65-9300-390451B20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Pre-Conviction Hispanics</c:v>
                </c:pt>
                <c:pt idx="1">
                  <c:v>Post-Conviction Hispanics</c:v>
                </c:pt>
                <c:pt idx="2">
                  <c:v> </c:v>
                </c:pt>
                <c:pt idx="3">
                  <c:v>Pre-Conviction Non-Hispanics</c:v>
                </c:pt>
                <c:pt idx="4">
                  <c:v>Post-Conviction Non-Hispanics</c:v>
                </c:pt>
              </c:strCache>
            </c:strRef>
          </c:cat>
          <c:val>
            <c:numRef>
              <c:f>Sheet1!$B$9:$F$9</c:f>
              <c:numCache>
                <c:formatCode>0%</c:formatCode>
                <c:ptCount val="5"/>
                <c:pt idx="0">
                  <c:v>3.3516560824812462E-2</c:v>
                </c:pt>
                <c:pt idx="1">
                  <c:v>4.3145943094889172E-2</c:v>
                </c:pt>
                <c:pt idx="3">
                  <c:v>4.6508001300881438E-2</c:v>
                </c:pt>
                <c:pt idx="4">
                  <c:v>4.2254749138650599E-2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944-4E69-B83C-13436CF5ED9F}"/>
              </c:ext>
            </c:extLst>
          </c:dPt>
          <c:dPt>
            <c:idx val="3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44-4E69-B83C-13436CF5ED9F}"/>
              </c:ext>
            </c:extLst>
          </c:dPt>
          <c:dPt>
            <c:idx val="6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944-4E69-B83C-13436CF5E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0.38703948033522689</c:v>
                </c:pt>
                <c:pt idx="1">
                  <c:v>0.42099342697537689</c:v>
                </c:pt>
                <c:pt idx="3">
                  <c:v>0.25794093014449532</c:v>
                </c:pt>
                <c:pt idx="4">
                  <c:v>0.31716993290465467</c:v>
                </c:pt>
                <c:pt idx="6">
                  <c:v>0.166482115368765</c:v>
                </c:pt>
                <c:pt idx="7">
                  <c:v>0.18618524352192109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0-7F44-9977-595D1C5573A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44-4E69-B83C-13436CF5ED9F}"/>
              </c:ext>
            </c:extLst>
          </c:dPt>
          <c:dPt>
            <c:idx val="3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44-4E69-B83C-13436CF5ED9F}"/>
              </c:ext>
            </c:extLst>
          </c:dPt>
          <c:dPt>
            <c:idx val="6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44-4E69-B83C-13436CF5E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0.17263964828100581</c:v>
                </c:pt>
                <c:pt idx="1">
                  <c:v>0.18140450629981841</c:v>
                </c:pt>
                <c:pt idx="3">
                  <c:v>0.12230606461921049</c:v>
                </c:pt>
                <c:pt idx="4">
                  <c:v>0.1631921775223425</c:v>
                </c:pt>
                <c:pt idx="6">
                  <c:v>0.24099154881414739</c:v>
                </c:pt>
                <c:pt idx="7">
                  <c:v>0.24830296088613499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D0-7F44-9977-595D1C5573A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944-4E69-B83C-13436CF5ED9F}"/>
              </c:ext>
            </c:extLst>
          </c:dPt>
          <c:dPt>
            <c:idx val="3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944-4E69-B83C-13436CF5ED9F}"/>
              </c:ext>
            </c:extLst>
          </c:dPt>
          <c:dPt>
            <c:idx val="6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944-4E69-B83C-13436CF5E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9.1533857902564505E-2</c:v>
                </c:pt>
                <c:pt idx="1">
                  <c:v>0.1038865639948888</c:v>
                </c:pt>
                <c:pt idx="3">
                  <c:v>8.3461970746949679E-2</c:v>
                </c:pt>
                <c:pt idx="4">
                  <c:v>6.1916456625476748E-2</c:v>
                </c:pt>
                <c:pt idx="6">
                  <c:v>0.26017296347731039</c:v>
                </c:pt>
                <c:pt idx="7">
                  <c:v>0.22847993159590069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D0-7F44-9977-595D1C5573A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944-4E69-B83C-13436CF5ED9F}"/>
              </c:ext>
            </c:extLst>
          </c:dPt>
          <c:dPt>
            <c:idx val="3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944-4E69-B83C-13436CF5ED9F}"/>
              </c:ext>
            </c:extLst>
          </c:dPt>
          <c:dPt>
            <c:idx val="6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944-4E69-B83C-13436CF5E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9.4508920963868967E-2</c:v>
                </c:pt>
                <c:pt idx="1">
                  <c:v>5.4680440326758527E-2</c:v>
                </c:pt>
                <c:pt idx="3">
                  <c:v>9.2162421518771936E-2</c:v>
                </c:pt>
                <c:pt idx="4">
                  <c:v>6.680075445181588E-2</c:v>
                </c:pt>
                <c:pt idx="6">
                  <c:v>8.6996140650207374E-2</c:v>
                </c:pt>
                <c:pt idx="7">
                  <c:v>0.12624020220653789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D0-7F44-9977-595D1C5573A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44-4E69-B83C-13436CF5ED9F}"/>
              </c:ext>
            </c:extLst>
          </c:dPt>
          <c:dPt>
            <c:idx val="3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944-4E69-B83C-13436CF5ED9F}"/>
              </c:ext>
            </c:extLst>
          </c:dPt>
          <c:dPt>
            <c:idx val="6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44-4E69-B83C-13436CF5E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0.23149239316482009</c:v>
                </c:pt>
                <c:pt idx="1">
                  <c:v>0.21582785030237739</c:v>
                </c:pt>
                <c:pt idx="3">
                  <c:v>0.42654310525015859</c:v>
                </c:pt>
                <c:pt idx="4">
                  <c:v>0.36647649345839428</c:v>
                </c:pt>
                <c:pt idx="6">
                  <c:v>0.2075539416561728</c:v>
                </c:pt>
                <c:pt idx="7">
                  <c:v>0.17804608468635841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D0-7F44-9977-595D1C5573A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944-4E69-B83C-13436CF5ED9F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44-4E69-B83C-13436CF5ED9F}"/>
              </c:ext>
            </c:extLst>
          </c:dPt>
          <c:dPt>
            <c:idx val="6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944-4E69-B83C-13436CF5ED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2.2785699352513671E-2</c:v>
                </c:pt>
                <c:pt idx="1">
                  <c:v>2.3207212100777651E-2</c:v>
                </c:pt>
                <c:pt idx="3">
                  <c:v>1.7585507720413791E-2</c:v>
                </c:pt>
                <c:pt idx="4">
                  <c:v>2.4444185037313271E-2</c:v>
                </c:pt>
                <c:pt idx="6">
                  <c:v>3.7803290033397087E-2</c:v>
                </c:pt>
                <c:pt idx="7">
                  <c:v>3.2745577103143832E-2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D0-7F44-9977-595D1C5573A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DC6-4D40-B781-C9C8332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6-4D40-B781-C9C83320F030}"/>
              </c:ext>
            </c:extLst>
          </c:dPt>
          <c:dPt>
            <c:idx val="6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C6-4D40-B781-C9C83320F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0.36955597837907861</c:v>
                </c:pt>
                <c:pt idx="1">
                  <c:v>0.34246768471323907</c:v>
                </c:pt>
                <c:pt idx="3">
                  <c:v>0.32185901600661049</c:v>
                </c:pt>
                <c:pt idx="4">
                  <c:v>0.33412450169044761</c:v>
                </c:pt>
                <c:pt idx="6">
                  <c:v>9.7245234569170849E-2</c:v>
                </c:pt>
                <c:pt idx="7">
                  <c:v>7.8673745642667769E-2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B742-AD78-6177A7DD428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C6-4D40-B781-C9C8332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C6-4D40-B781-C9C83320F030}"/>
              </c:ext>
            </c:extLst>
          </c:dPt>
          <c:dPt>
            <c:idx val="6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C6-4D40-B781-C9C83320F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0.13470164565337081</c:v>
                </c:pt>
                <c:pt idx="1">
                  <c:v>0.1443428997245251</c:v>
                </c:pt>
                <c:pt idx="3">
                  <c:v>0.13374401454290949</c:v>
                </c:pt>
                <c:pt idx="4">
                  <c:v>0.105803470894565</c:v>
                </c:pt>
                <c:pt idx="6">
                  <c:v>0.20863085004541951</c:v>
                </c:pt>
                <c:pt idx="7">
                  <c:v>0.20689090910546751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6-B742-AD78-6177A7DD428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DC6-4D40-B781-C9C8332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C6-4D40-B781-C9C83320F030}"/>
              </c:ext>
            </c:extLst>
          </c:dPt>
          <c:dPt>
            <c:idx val="6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DC6-4D40-B781-C9C83320F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4.5971977632439993E-2</c:v>
                </c:pt>
                <c:pt idx="1">
                  <c:v>7.2782130506807069E-2</c:v>
                </c:pt>
                <c:pt idx="3">
                  <c:v>5.0699172449534959E-2</c:v>
                </c:pt>
                <c:pt idx="4">
                  <c:v>5.6268580452004252E-2</c:v>
                </c:pt>
                <c:pt idx="6">
                  <c:v>0.18788231318266879</c:v>
                </c:pt>
                <c:pt idx="7">
                  <c:v>0.20505254411086499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26-B742-AD78-6177A7DD428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C6-4D40-B781-C9C8332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DC6-4D40-B781-C9C83320F030}"/>
              </c:ext>
            </c:extLst>
          </c:dPt>
          <c:dPt>
            <c:idx val="6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C6-4D40-B781-C9C83320F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7.4609509165643517E-2</c:v>
                </c:pt>
                <c:pt idx="1">
                  <c:v>4.8208115610137763E-2</c:v>
                </c:pt>
                <c:pt idx="3">
                  <c:v>7.3236115996758333E-2</c:v>
                </c:pt>
                <c:pt idx="4">
                  <c:v>7.294394406575419E-2</c:v>
                </c:pt>
                <c:pt idx="6">
                  <c:v>0.1194799198676133</c:v>
                </c:pt>
                <c:pt idx="7">
                  <c:v>0.1113638725628632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6-B742-AD78-6177A7DD428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DC6-4D40-B781-C9C8332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C6-4D40-B781-C9C83320F030}"/>
              </c:ext>
            </c:extLst>
          </c:dPt>
          <c:dPt>
            <c:idx val="6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DC6-4D40-B781-C9C83320F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0.36338841109718389</c:v>
                </c:pt>
                <c:pt idx="1">
                  <c:v>0.37912020026283788</c:v>
                </c:pt>
                <c:pt idx="3">
                  <c:v>0.40974309824406052</c:v>
                </c:pt>
                <c:pt idx="4">
                  <c:v>0.42252876871783729</c:v>
                </c:pt>
                <c:pt idx="6">
                  <c:v>0.34801610191899829</c:v>
                </c:pt>
                <c:pt idx="7">
                  <c:v>0.37205984439263462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6-B742-AD78-6177A7DD428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DC6-4D40-B781-C9C83320F030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DC6-4D40-B781-C9C83320F030}"/>
              </c:ext>
            </c:extLst>
          </c:dPt>
          <c:dPt>
            <c:idx val="6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DC6-4D40-B781-C9C83320F0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1.177247807228444E-2</c:v>
                </c:pt>
                <c:pt idx="1">
                  <c:v>1.307896918245172E-2</c:v>
                </c:pt>
                <c:pt idx="3">
                  <c:v>1.071858276012771E-2</c:v>
                </c:pt>
                <c:pt idx="4">
                  <c:v>8.3307341793908713E-3</c:v>
                </c:pt>
                <c:pt idx="6">
                  <c:v>3.8745580416130361E-2</c:v>
                </c:pt>
                <c:pt idx="7">
                  <c:v>2.5959084185500841E-2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26-B742-AD78-6177A7DD42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919E-4691-8A7F-B0D4A1AF11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919E-4691-8A7F-B0D4A1AF11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19E-4691-8A7F-B0D4A1AF112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19E-4691-8A7F-B0D4A1AF112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919E-4691-8A7F-B0D4A1AF112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919E-4691-8A7F-B0D4A1AF1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463-A3FC-CA79E307D525}"/>
              </c:ext>
            </c:extLst>
          </c:dPt>
          <c:dPt>
            <c:idx val="3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463-A3FC-CA79E307D525}"/>
              </c:ext>
            </c:extLst>
          </c:dPt>
          <c:dPt>
            <c:idx val="6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63-4463-A3FC-CA79E307D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0.32551266732998169</c:v>
                </c:pt>
                <c:pt idx="1">
                  <c:v>0.35397826111123198</c:v>
                </c:pt>
                <c:pt idx="3">
                  <c:v>0.2263843916388453</c:v>
                </c:pt>
                <c:pt idx="4">
                  <c:v>0.25860675311620429</c:v>
                </c:pt>
                <c:pt idx="6">
                  <c:v>0.13889356576995279</c:v>
                </c:pt>
                <c:pt idx="7">
                  <c:v>0.16932047226104591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63-4463-A3FC-CA79E307D52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E63-4463-A3FC-CA79E307D525}"/>
              </c:ext>
            </c:extLst>
          </c:dPt>
          <c:dPt>
            <c:idx val="3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E63-4463-A3FC-CA79E307D525}"/>
              </c:ext>
            </c:extLst>
          </c:dPt>
          <c:dPt>
            <c:idx val="6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E63-4463-A3FC-CA79E307D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0.2421323468892069</c:v>
                </c:pt>
                <c:pt idx="1">
                  <c:v>0.24707452805587721</c:v>
                </c:pt>
                <c:pt idx="3">
                  <c:v>0.14357462422667719</c:v>
                </c:pt>
                <c:pt idx="4">
                  <c:v>0.23520149959445669</c:v>
                </c:pt>
                <c:pt idx="6">
                  <c:v>0.28808108407516442</c:v>
                </c:pt>
                <c:pt idx="7">
                  <c:v>0.28789457883613229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63-4463-A3FC-CA79E307D52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63-4463-A3FC-CA79E307D525}"/>
              </c:ext>
            </c:extLst>
          </c:dPt>
          <c:dPt>
            <c:idx val="3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63-4463-A3FC-CA79E307D525}"/>
              </c:ext>
            </c:extLst>
          </c:dPt>
          <c:dPt>
            <c:idx val="6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E63-4463-A3FC-CA79E307D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8.7141017076905247E-2</c:v>
                </c:pt>
                <c:pt idx="1">
                  <c:v>8.4368921576083986E-2</c:v>
                </c:pt>
                <c:pt idx="3">
                  <c:v>6.8729523169745621E-2</c:v>
                </c:pt>
                <c:pt idx="4">
                  <c:v>4.8197912829444821E-2</c:v>
                </c:pt>
                <c:pt idx="6">
                  <c:v>0.2531827892547352</c:v>
                </c:pt>
                <c:pt idx="7">
                  <c:v>0.26727832209576879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E63-4463-A3FC-CA79E307D52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E63-4463-A3FC-CA79E307D525}"/>
              </c:ext>
            </c:extLst>
          </c:dPt>
          <c:dPt>
            <c:idx val="3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E63-4463-A3FC-CA79E307D525}"/>
              </c:ext>
            </c:extLst>
          </c:dPt>
          <c:dPt>
            <c:idx val="6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E63-4463-A3FC-CA79E307D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9.952966154947207E-2</c:v>
                </c:pt>
                <c:pt idx="1">
                  <c:v>9.8794239364961428E-2</c:v>
                </c:pt>
                <c:pt idx="3">
                  <c:v>0.107252964199652</c:v>
                </c:pt>
                <c:pt idx="4">
                  <c:v>6.1232555016365181E-2</c:v>
                </c:pt>
                <c:pt idx="6">
                  <c:v>0.1210988987328796</c:v>
                </c:pt>
                <c:pt idx="7">
                  <c:v>9.2927226908052829E-2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E63-4463-A3FC-CA79E307D52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E63-4463-A3FC-CA79E307D525}"/>
              </c:ext>
            </c:extLst>
          </c:dPt>
          <c:dPt>
            <c:idx val="3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E63-4463-A3FC-CA79E307D525}"/>
              </c:ext>
            </c:extLst>
          </c:dPt>
          <c:dPt>
            <c:idx val="6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E63-4463-A3FC-CA79E307D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0.2320769298265227</c:v>
                </c:pt>
                <c:pt idx="1">
                  <c:v>0.20600124088870381</c:v>
                </c:pt>
                <c:pt idx="3">
                  <c:v>0.44119870040664028</c:v>
                </c:pt>
                <c:pt idx="4">
                  <c:v>0.37924660324850562</c:v>
                </c:pt>
                <c:pt idx="6">
                  <c:v>0.17162818331388649</c:v>
                </c:pt>
                <c:pt idx="7">
                  <c:v>0.15517005645586709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E63-4463-A3FC-CA79E307D52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4E63-4463-A3FC-CA79E307D525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4E63-4463-A3FC-CA79E307D525}"/>
              </c:ext>
            </c:extLst>
          </c:dPt>
          <c:dPt>
            <c:idx val="6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4E63-4463-A3FC-CA79E307D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1.360737732791162E-2</c:v>
                </c:pt>
                <c:pt idx="1">
                  <c:v>9.7828090031385744E-3</c:v>
                </c:pt>
                <c:pt idx="3">
                  <c:v>1.285979635843942E-2</c:v>
                </c:pt>
                <c:pt idx="4">
                  <c:v>1.7514676195020479E-2</c:v>
                </c:pt>
                <c:pt idx="6">
                  <c:v>2.7115478853381419E-2</c:v>
                </c:pt>
                <c:pt idx="7">
                  <c:v>2.7409343443130021E-2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4E63-4463-A3FC-CA79E307D5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Non-Hispanic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Strongly favorable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6E-4005-ACBD-D8D3D5EC2D9B}"/>
              </c:ext>
            </c:extLst>
          </c:dPt>
          <c:dPt>
            <c:idx val="3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6E-4005-ACBD-D8D3D5EC2D9B}"/>
              </c:ext>
            </c:extLst>
          </c:dPt>
          <c:dPt>
            <c:idx val="6"/>
            <c:invertIfNegative val="0"/>
            <c:bubble3D val="0"/>
            <c:spPr>
              <a:solidFill>
                <a:srgbClr val="EA51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6E-4005-ACBD-D8D3D5EC2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0.26286225044792128</c:v>
                </c:pt>
                <c:pt idx="1">
                  <c:v>0.23208565391946279</c:v>
                </c:pt>
                <c:pt idx="3">
                  <c:v>0.25153965959671182</c:v>
                </c:pt>
                <c:pt idx="4">
                  <c:v>0.27449347042720701</c:v>
                </c:pt>
                <c:pt idx="6">
                  <c:v>7.5120613114083537E-2</c:v>
                </c:pt>
                <c:pt idx="7">
                  <c:v>7.8336425477248395E-2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E-4005-ACBD-D8D3D5EC2D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favorable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36E-4005-ACBD-D8D3D5EC2D9B}"/>
              </c:ext>
            </c:extLst>
          </c:dPt>
          <c:dPt>
            <c:idx val="3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36E-4005-ACBD-D8D3D5EC2D9B}"/>
              </c:ext>
            </c:extLst>
          </c:dPt>
          <c:dPt>
            <c:idx val="6"/>
            <c:invertIfNegative val="0"/>
            <c:bubble3D val="0"/>
            <c:spPr>
              <a:solidFill>
                <a:srgbClr val="FF9359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36E-4005-ACBD-D8D3D5EC2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0.20828978937332249</c:v>
                </c:pt>
                <c:pt idx="1">
                  <c:v>0.21736560379635669</c:v>
                </c:pt>
                <c:pt idx="3">
                  <c:v>0.17385838277325391</c:v>
                </c:pt>
                <c:pt idx="4">
                  <c:v>0.16986289422111159</c:v>
                </c:pt>
                <c:pt idx="6">
                  <c:v>0.25496515107001538</c:v>
                </c:pt>
                <c:pt idx="7">
                  <c:v>0.22646722829208271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6E-4005-ACBD-D8D3D5EC2D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Heard of, no opinion</c:v>
                </c:pt>
              </c:strCache>
            </c:strRef>
          </c:tx>
          <c:spPr>
            <a:solidFill>
              <a:srgbClr val="EDEEE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36E-4005-ACBD-D8D3D5EC2D9B}"/>
              </c:ext>
            </c:extLst>
          </c:dPt>
          <c:dPt>
            <c:idx val="3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6E-4005-ACBD-D8D3D5EC2D9B}"/>
              </c:ext>
            </c:extLst>
          </c:dPt>
          <c:dPt>
            <c:idx val="6"/>
            <c:invertIfNegative val="0"/>
            <c:bubble3D val="0"/>
            <c:spPr>
              <a:solidFill>
                <a:srgbClr val="EDEEEE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36E-4005-ACBD-D8D3D5EC2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4.2112466723182723E-2</c:v>
                </c:pt>
                <c:pt idx="1">
                  <c:v>5.7689353188861099E-2</c:v>
                </c:pt>
                <c:pt idx="3">
                  <c:v>5.2422950269922157E-2</c:v>
                </c:pt>
                <c:pt idx="4">
                  <c:v>4.2456858038374082E-2</c:v>
                </c:pt>
                <c:pt idx="6">
                  <c:v>0.18886589522096539</c:v>
                </c:pt>
                <c:pt idx="7">
                  <c:v>0.2337976958073224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36E-4005-ACBD-D8D3D5EC2D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unfavorable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36E-4005-ACBD-D8D3D5EC2D9B}"/>
              </c:ext>
            </c:extLst>
          </c:dPt>
          <c:dPt>
            <c:idx val="3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36E-4005-ACBD-D8D3D5EC2D9B}"/>
              </c:ext>
            </c:extLst>
          </c:dPt>
          <c:dPt>
            <c:idx val="6"/>
            <c:invertIfNegative val="0"/>
            <c:bubble3D val="0"/>
            <c:spPr>
              <a:solidFill>
                <a:srgbClr val="A4A8AB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36E-4005-ACBD-D8D3D5EC2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Sheet1!$B$5:$I$5</c:f>
              <c:numCache>
                <c:formatCode>0%</c:formatCode>
                <c:ptCount val="8"/>
                <c:pt idx="0">
                  <c:v>0.1277943767931761</c:v>
                </c:pt>
                <c:pt idx="1">
                  <c:v>0.10213529216250269</c:v>
                </c:pt>
                <c:pt idx="3">
                  <c:v>0.1078305682434627</c:v>
                </c:pt>
                <c:pt idx="4">
                  <c:v>8.131955444265794E-2</c:v>
                </c:pt>
                <c:pt idx="6">
                  <c:v>0.17965444965590699</c:v>
                </c:pt>
                <c:pt idx="7">
                  <c:v>0.16103096554870741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36E-4005-ACBD-D8D3D5EC2D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Strongly unfavorable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36E-4005-ACBD-D8D3D5EC2D9B}"/>
              </c:ext>
            </c:extLst>
          </c:dPt>
          <c:dPt>
            <c:idx val="3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36E-4005-ACBD-D8D3D5EC2D9B}"/>
              </c:ext>
            </c:extLst>
          </c:dPt>
          <c:dPt>
            <c:idx val="6"/>
            <c:invertIfNegative val="0"/>
            <c:bubble3D val="0"/>
            <c:spPr>
              <a:solidFill>
                <a:srgbClr val="797E83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36E-4005-ACBD-D8D3D5EC2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Sheet1!$B$6:$I$6</c:f>
              <c:numCache>
                <c:formatCode>0%</c:formatCode>
                <c:ptCount val="8"/>
                <c:pt idx="0">
                  <c:v>0.35631980631080068</c:v>
                </c:pt>
                <c:pt idx="1">
                  <c:v>0.38177973544164601</c:v>
                </c:pt>
                <c:pt idx="3">
                  <c:v>0.40477785867257993</c:v>
                </c:pt>
                <c:pt idx="4">
                  <c:v>0.41912109517622792</c:v>
                </c:pt>
                <c:pt idx="6">
                  <c:v>0.2869798081022214</c:v>
                </c:pt>
                <c:pt idx="7">
                  <c:v>0.28417980077654081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36E-4005-ACBD-D8D3D5EC2D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Have not heard of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36E-4005-ACBD-D8D3D5EC2D9B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136E-4005-ACBD-D8D3D5EC2D9B}"/>
              </c:ext>
            </c:extLst>
          </c:dPt>
          <c:dPt>
            <c:idx val="6"/>
            <c:invertIfNegative val="0"/>
            <c:bubble3D val="0"/>
            <c:spPr>
              <a:solidFill>
                <a:srgbClr val="0000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136E-4005-ACBD-D8D3D5EC2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Biden Pre-Conviction</c:v>
                </c:pt>
                <c:pt idx="1">
                  <c:v>Biden Post-Conviction</c:v>
                </c:pt>
                <c:pt idx="2">
                  <c:v>   </c:v>
                </c:pt>
                <c:pt idx="3">
                  <c:v>Trump Pre-Conviction</c:v>
                </c:pt>
                <c:pt idx="4">
                  <c:v>Trump Post-Conviction</c:v>
                </c:pt>
                <c:pt idx="5">
                  <c:v>  </c:v>
                </c:pt>
                <c:pt idx="6">
                  <c:v>Kennedy Pre-Conviction</c:v>
                </c:pt>
                <c:pt idx="7">
                  <c:v>Kennedy Post-Conviction</c:v>
                </c:pt>
              </c:strCache>
            </c:strRef>
          </c:cat>
          <c:val>
            <c:numRef>
              <c:f>Sheet1!$B$7:$I$7</c:f>
              <c:numCache>
                <c:formatCode>0%</c:formatCode>
                <c:ptCount val="8"/>
                <c:pt idx="0">
                  <c:v>2.6213103515979278E-3</c:v>
                </c:pt>
                <c:pt idx="1">
                  <c:v>8.9443614911693583E-3</c:v>
                </c:pt>
                <c:pt idx="3">
                  <c:v>9.5705804440707545E-3</c:v>
                </c:pt>
                <c:pt idx="4">
                  <c:v>1.274612769442051E-2</c:v>
                </c:pt>
                <c:pt idx="6">
                  <c:v>1.441408283680827E-2</c:v>
                </c:pt>
                <c:pt idx="7">
                  <c:v>1.6187884098097131E-2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136E-4005-ACBD-D8D3D5EC2D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43362480"/>
        <c:axId val="1123663616"/>
      </c:barChart>
      <c:catAx>
        <c:axId val="214336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Non-Hispanic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3-441F-B4F2-29513C2DCFAE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3-441F-B4F2-29513C2DCFAE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3-441F-B4F2-29513C2DCFAE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0.4233869926451081</c:v>
                </c:pt>
                <c:pt idx="1">
                  <c:v>0.44259983374831541</c:v>
                </c:pt>
                <c:pt idx="2">
                  <c:v>0.13401317360657539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A3-441F-B4F2-29513C2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43119637548369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478626856629544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- No EO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F-4C27-9FF2-D10E43FF8100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F-4C27-9FF2-D10E43FF8100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F-4C27-9FF2-D10E43FF8100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Unsure/I 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0.49392143004273498</c:v>
                </c:pt>
                <c:pt idx="1">
                  <c:v>0.39494477693657132</c:v>
                </c:pt>
                <c:pt idx="2">
                  <c:v>0.1111337930206921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9F-4C27-9FF2-D10E43FF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0.1356151101145483</c:v>
                </c:pt>
                <c:pt idx="1">
                  <c:v>8.9375630378714474E-2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0-425D-AFCF-C1D9587CA7B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0.28676889452962667</c:v>
                </c:pt>
                <c:pt idx="1">
                  <c:v>0.28696285087438939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30-425D-AFCF-C1D9587CA7B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0.32046086738633478</c:v>
                </c:pt>
                <c:pt idx="1">
                  <c:v>0.34844054099782551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30-425D-AFCF-C1D9587CA7B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0.25715512796948797</c:v>
                </c:pt>
                <c:pt idx="1">
                  <c:v>0.27522097774906951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30-425D-AFCF-C1D9587CA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Presidential Matchup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068014535176275E-2"/>
          <c:y val="0.15667667528299226"/>
          <c:w val="0.85737801003882586"/>
          <c:h val="0.73714069891773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17"/>
                <c:pt idx="0">
                  <c:v>0.39857357236512009</c:v>
                </c:pt>
                <c:pt idx="1">
                  <c:v>0.29174882487501219</c:v>
                </c:pt>
                <c:pt idx="3">
                  <c:v>0.41698655973887377</c:v>
                </c:pt>
                <c:pt idx="4">
                  <c:v>0.16516189031958509</c:v>
                </c:pt>
                <c:pt idx="6">
                  <c:v>0.26007737702639122</c:v>
                </c:pt>
                <c:pt idx="7">
                  <c:v>0.22944031471195431</c:v>
                </c:pt>
                <c:pt idx="9">
                  <c:v>0.47143244765823772</c:v>
                </c:pt>
                <c:pt idx="10">
                  <c:v>0.22482408954756339</c:v>
                </c:pt>
                <c:pt idx="12">
                  <c:v>0.45450135982014961</c:v>
                </c:pt>
                <c:pt idx="13">
                  <c:v>0.2401597527413484</c:v>
                </c:pt>
                <c:pt idx="15">
                  <c:v>0.38192304625205642</c:v>
                </c:pt>
                <c:pt idx="16">
                  <c:v>0.28690025440881378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9-4E9A-B43F-947F8DD41A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E9-4E9A-B43F-947F8DD41AD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E9-4E9A-B43F-947F8DD41ADD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E9-4E9A-B43F-947F8DD41A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E9-4E9A-B43F-947F8DD41ADD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E9-4E9A-B43F-947F8DD41A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9E9-4E9A-B43F-947F8DD41ADD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E9-4E9A-B43F-947F8DD41AD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E9-4E9A-B43F-947F8DD41ADD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9E9-4E9A-B43F-947F8DD41ADD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9E9-4E9A-B43F-947F8DD41ADD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F9E9-4E9A-B43F-947F8DD41AD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9E9-4E9A-B43F-947F8DD41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17"/>
                <c:pt idx="0">
                  <c:v>0.11620816326046041</c:v>
                </c:pt>
                <c:pt idx="1">
                  <c:v>0.10259642683649391</c:v>
                </c:pt>
                <c:pt idx="3">
                  <c:v>0.18696433046632979</c:v>
                </c:pt>
                <c:pt idx="4">
                  <c:v>0.10549472411296761</c:v>
                </c:pt>
                <c:pt idx="6">
                  <c:v>0.21867350064005639</c:v>
                </c:pt>
                <c:pt idx="7">
                  <c:v>0.16782294799822439</c:v>
                </c:pt>
                <c:pt idx="9">
                  <c:v>0.12465534496070679</c:v>
                </c:pt>
                <c:pt idx="10">
                  <c:v>7.69849273828941E-2</c:v>
                </c:pt>
                <c:pt idx="12">
                  <c:v>0.1453389543398885</c:v>
                </c:pt>
                <c:pt idx="13">
                  <c:v>7.4410569314322841E-2</c:v>
                </c:pt>
                <c:pt idx="15">
                  <c:v>0.15463159082375061</c:v>
                </c:pt>
                <c:pt idx="16">
                  <c:v>9.1505202283123976E-2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9-4E9A-B43F-947F8DD41AD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Votes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Biden</c:v>
                </c:pt>
                <c:pt idx="1">
                  <c:v>Trump</c:v>
                </c:pt>
                <c:pt idx="2">
                  <c:v>   </c:v>
                </c:pt>
                <c:pt idx="3">
                  <c:v>Biden </c:v>
                </c:pt>
                <c:pt idx="4">
                  <c:v>Trump </c:v>
                </c:pt>
                <c:pt idx="5">
                  <c:v>       </c:v>
                </c:pt>
                <c:pt idx="6">
                  <c:v>Biden</c:v>
                </c:pt>
                <c:pt idx="7">
                  <c:v>Trump</c:v>
                </c:pt>
                <c:pt idx="8">
                  <c:v>  </c:v>
                </c:pt>
                <c:pt idx="9">
                  <c:v>Biden</c:v>
                </c:pt>
                <c:pt idx="10">
                  <c:v>Trump</c:v>
                </c:pt>
                <c:pt idx="11">
                  <c:v>  </c:v>
                </c:pt>
                <c:pt idx="12">
                  <c:v>Biden</c:v>
                </c:pt>
                <c:pt idx="13">
                  <c:v>Trump</c:v>
                </c:pt>
                <c:pt idx="14">
                  <c:v>  </c:v>
                </c:pt>
                <c:pt idx="15">
                  <c:v>Biden</c:v>
                </c:pt>
                <c:pt idx="16">
                  <c:v>Trump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17"/>
                <c:pt idx="0">
                  <c:v>0.51478173562558027</c:v>
                </c:pt>
                <c:pt idx="1">
                  <c:v>0.39434525171150597</c:v>
                </c:pt>
                <c:pt idx="3">
                  <c:v>0.60395089020520454</c:v>
                </c:pt>
                <c:pt idx="4">
                  <c:v>0.27065661443255279</c:v>
                </c:pt>
                <c:pt idx="6">
                  <c:v>0.47875087766644719</c:v>
                </c:pt>
                <c:pt idx="7">
                  <c:v>0.39726326271017859</c:v>
                </c:pt>
                <c:pt idx="9">
                  <c:v>0.59608779261894451</c:v>
                </c:pt>
                <c:pt idx="10">
                  <c:v>0.30180901693045747</c:v>
                </c:pt>
                <c:pt idx="12">
                  <c:v>0.59984031416003869</c:v>
                </c:pt>
                <c:pt idx="13">
                  <c:v>0.31457032205567131</c:v>
                </c:pt>
                <c:pt idx="15">
                  <c:v>0.53655463707580742</c:v>
                </c:pt>
                <c:pt idx="16">
                  <c:v>0.37840545669193781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9-4E9A-B43F-947F8DD41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94370927"/>
        <c:axId val="1094380047"/>
      </c:barChart>
      <c:catAx>
        <c:axId val="1094370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380047"/>
        <c:crosses val="autoZero"/>
        <c:auto val="1"/>
        <c:lblAlgn val="ctr"/>
        <c:lblOffset val="100"/>
        <c:noMultiLvlLbl val="0"/>
      </c:catAx>
      <c:valAx>
        <c:axId val="1094380047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0943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Get much better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0.17869669847338221</c:v>
                </c:pt>
                <c:pt idx="1">
                  <c:v>0.11412036278155691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2-494B-8B1E-1354E7A278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Get somewhat better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0.22646174601030311</c:v>
                </c:pt>
                <c:pt idx="1">
                  <c:v>0.20209421862122739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2-494B-8B1E-1354E7A278D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Stay about the same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0.32534899668152573</c:v>
                </c:pt>
                <c:pt idx="1">
                  <c:v>0.32901647132396489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2-494B-8B1E-1354E7A278D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Get somewhat worse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0.15667905702390281</c:v>
                </c:pt>
                <c:pt idx="1">
                  <c:v>0.2001339574697924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2-494B-8B1E-1354E7A278D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Get much worse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7.2902731241801466E-2</c:v>
                </c:pt>
                <c:pt idx="1">
                  <c:v>0.1024657222440651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2-494B-8B1E-1354E7A278D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3.9910770569082307E-2</c:v>
                </c:pt>
                <c:pt idx="1">
                  <c:v>5.2169267559392468E-2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2-494B-8B1E-1354E7A278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0.40241105719206222</c:v>
                </c:pt>
                <c:pt idx="1">
                  <c:v>0.49235732997563142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0.33669864524863569</c:v>
                </c:pt>
                <c:pt idx="1">
                  <c:v>0.26878773558023628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0.22211775987786489</c:v>
                </c:pt>
                <c:pt idx="1">
                  <c:v>0.1978587204339905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2.4869914477564901E-2</c:v>
                </c:pt>
                <c:pt idx="1">
                  <c:v>2.8817084496971769E-2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1.3902623203870231E-2</c:v>
                </c:pt>
                <c:pt idx="1">
                  <c:v>1.217912951316937E-2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Know all that I need 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0.38149786627342053</c:v>
                </c:pt>
                <c:pt idx="1">
                  <c:v>0.52307438037560705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0.35826163267393302</c:v>
                </c:pt>
                <c:pt idx="1">
                  <c:v>0.24350723873653479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0.21084463826443811</c:v>
                </c:pt>
                <c:pt idx="1">
                  <c:v>0.1893974498719031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2.7288332763193861E-2</c:v>
                </c:pt>
                <c:pt idx="1">
                  <c:v>3.2580879070371313E-2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Do not know anything at all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2.2107530025012791E-2</c:v>
                </c:pt>
                <c:pt idx="1">
                  <c:v>1.1440051945583431E-2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Yes, frequently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0.30652181780498777</c:v>
                </c:pt>
                <c:pt idx="1">
                  <c:v>0.29260951572082239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C2-B5E5-AC77344CC2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0.34038860492281342</c:v>
                </c:pt>
                <c:pt idx="1">
                  <c:v>0.33054881147480131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C2-B5E5-AC77344CC2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Yes, rarely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0.17604578083863201</c:v>
                </c:pt>
                <c:pt idx="1">
                  <c:v>0.14344567658918209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AC2-B5E5-AC77344CC2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No, never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0.1233641661534117</c:v>
                </c:pt>
                <c:pt idx="1">
                  <c:v>0.17570382888982239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AC2-B5E5-AC77344CC2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5.3679630280153337E-2</c:v>
                </c:pt>
                <c:pt idx="1">
                  <c:v>5.7692167325371073E-2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B-4AC2-B5E5-AC77344CC2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will vote early and in-person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0.4095905279640028</c:v>
                </c:pt>
                <c:pt idx="1">
                  <c:v>0.35536481532671599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45BA-B58A-B397F59B3D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 will vote by mail-in ballot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0.12544451289440511</c:v>
                </c:pt>
                <c:pt idx="1">
                  <c:v>0.11298780248670511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45BA-B58A-B397F59B3D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 will vote in person on election 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0.43305290223828963</c:v>
                </c:pt>
                <c:pt idx="1">
                  <c:v>0.48277971955407228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45BA-B58A-B397F59B3D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sure/I don't know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3.1912056903301157E-2</c:v>
                </c:pt>
                <c:pt idx="1">
                  <c:v>4.8867662632505707E-2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71-45BA-B58A-B397F59B3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Heard of, and familiar</c:v>
                </c:pt>
                <c:pt idx="1">
                  <c:v>Heard of, but unfamiliar</c:v>
                </c:pt>
                <c:pt idx="2">
                  <c:v>Have not heard of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0.34056051777752938</c:v>
                </c:pt>
                <c:pt idx="1">
                  <c:v>0.30998764534266859</c:v>
                </c:pt>
                <c:pt idx="2">
                  <c:v>0.34945183687980019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than once a week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0.13044043940509961</c:v>
                </c:pt>
                <c:pt idx="1">
                  <c:v>8.9164154152721428E-2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E-4093-A6A6-66457D2B7B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Once a week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0.29740250755448761</c:v>
                </c:pt>
                <c:pt idx="1">
                  <c:v>0.18506739688312621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E-4093-A6A6-66457D2B7B1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Once or twice a month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0.1188019468019829</c:v>
                </c:pt>
                <c:pt idx="1">
                  <c:v>0.1011182767320896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E-4093-A6A6-66457D2B7B1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 few times a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0.14884352672703971</c:v>
                </c:pt>
                <c:pt idx="1">
                  <c:v>0.13955191147587021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E-4093-A6A6-66457D2B7B1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Seldom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0.14461064707999949</c:v>
                </c:pt>
                <c:pt idx="1">
                  <c:v>0.1899942087134151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E-4093-A6A6-66457D2B7B1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0.15990093243138839</c:v>
                </c:pt>
                <c:pt idx="1">
                  <c:v>0.29510405204277679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3E-4093-A6A6-66457D2B7B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8484282537629716E-2"/>
          <c:w val="0.55269860273978322"/>
          <c:h val="0.820517508647754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7-43DB-9BFF-97059207CB77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7-43DB-9BFF-97059207CB77}"/>
              </c:ext>
            </c:extLst>
          </c:dPt>
          <c:dPt>
            <c:idx val="2"/>
            <c:bubble3D val="0"/>
            <c:spPr>
              <a:solidFill>
                <a:srgbClr val="DBDC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7-43DB-9BFF-97059207CB77}"/>
              </c:ext>
            </c:extLst>
          </c:dPt>
          <c:cat>
            <c:strRef>
              <c:f>Sheet1!$A$2:$A$4</c:f>
              <c:strCache>
                <c:ptCount val="3"/>
                <c:pt idx="0">
                  <c:v>Spanish</c:v>
                </c:pt>
                <c:pt idx="1">
                  <c:v>English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6.434786891663781E-2</c:v>
                </c:pt>
                <c:pt idx="1">
                  <c:v>0.78312521560099757</c:v>
                </c:pt>
                <c:pt idx="2">
                  <c:v>0.15252691548236391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57-43DB-9BFF-97059207C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4745589073338"/>
          <c:y val="0.21253574967753844"/>
          <c:w val="0.26685181452711798"/>
          <c:h val="0.57492850064492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Trump: Favor Trump or Oppose Biden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Donald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0.74436861684545252</c:v>
                </c:pt>
                <c:pt idx="1">
                  <c:v>0.66778724591741345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C-41DF-9C22-03C3228D33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Donald Trump and in opposition to Joe Biden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0.18971263802651109</c:v>
                </c:pt>
                <c:pt idx="1">
                  <c:v>0.23563594803611909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C-41DF-9C22-03C3228D33D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Joe Biden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6.5918745128036263E-2</c:v>
                </c:pt>
                <c:pt idx="1">
                  <c:v>9.657680604646797E-2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CC-41DF-9C22-03C3228D33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Voting Biden: Favor Biden or Oppose Trump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More in favor of Joe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0.71962086614203835</c:v>
                </c:pt>
                <c:pt idx="1">
                  <c:v>0.50394659721042179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D-4191-870F-38241963B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Equally in favor of Joe Biden and in opposition to Donald Trump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0.1648382173465627</c:v>
                </c:pt>
                <c:pt idx="1">
                  <c:v>0.22865106740971891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D-4191-870F-38241963B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More in opposition to Donald Trump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0.1155409165113986</c:v>
                </c:pt>
                <c:pt idx="1">
                  <c:v>0.26740233537985958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D-4191-870F-38241963B0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1944192"/>
        <c:axId val="1321945152"/>
      </c:barChart>
      <c:catAx>
        <c:axId val="1321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45152"/>
        <c:crosses val="autoZero"/>
        <c:auto val="1"/>
        <c:lblAlgn val="ctr"/>
        <c:lblOffset val="100"/>
        <c:noMultiLvlLbl val="0"/>
      </c:catAx>
      <c:valAx>
        <c:axId val="132194515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21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9970472440941"/>
          <c:y val="3.55603478448571E-2"/>
          <c:w val="0.85151279527559054"/>
          <c:h val="0.84665650002176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5 - Completely certain</c:v>
                </c:pt>
              </c:strCache>
            </c:strRef>
          </c:tx>
          <c:spPr>
            <a:solidFill>
              <a:srgbClr val="E951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0.58472491780322022</c:v>
                </c:pt>
                <c:pt idx="1">
                  <c:v>0.65402706997382309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7-49CE-9BAF-2BE878DE00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3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0.30292017895320211</c:v>
                </c:pt>
                <c:pt idx="1">
                  <c:v>0.21055026827649789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7-49CE-9BAF-2BE878DE00E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DBDCD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8.3662584876445942E-2</c:v>
                </c:pt>
                <c:pt idx="1">
                  <c:v>9.5256198249676169E-2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7-49CE-9BAF-2BE878DE00E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4A8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1.6593660205432358E-2</c:v>
                </c:pt>
                <c:pt idx="1">
                  <c:v>1.398425560987954E-2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F7-49CE-9BAF-2BE878DE00E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1 - Not certain at all</c:v>
                </c:pt>
              </c:strCache>
            </c:strRef>
          </c:tx>
          <c:spPr>
            <a:solidFill>
              <a:srgbClr val="797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1.2098658161698471E-2</c:v>
                </c:pt>
                <c:pt idx="1">
                  <c:v>2.6182207890122489E-2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F7-49CE-9BAF-2BE878DE0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9767470472441"/>
          <c:y val="0.8630328420303458"/>
          <c:w val="0.62135888287401575"/>
          <c:h val="0.12080336349471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>
                <a:solidFill>
                  <a:schemeClr val="tx1"/>
                </a:solidFill>
              </a:rPr>
              <a:t>Presidentia</a:t>
            </a:r>
            <a:r>
              <a:rPr lang="en-US" sz="1600" u="sng" baseline="0" dirty="0">
                <a:solidFill>
                  <a:schemeClr val="tx1"/>
                </a:solidFill>
              </a:rPr>
              <a:t>l Matchup</a:t>
            </a:r>
            <a:endParaRPr lang="en-US" sz="16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54970472440944"/>
          <c:y val="8.4051731269662242E-2"/>
          <c:w val="0.85151279527559054"/>
          <c:h val="0.782001322122023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Definitely Biden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0.32679364067081479</c:v>
                </c:pt>
                <c:pt idx="1">
                  <c:v>0.35753842172537081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2-45AA-AC66-1FAAB97EC0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Probably Biden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0.13011206895469851</c:v>
                </c:pt>
                <c:pt idx="1">
                  <c:v>7.5609476596469202E-2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2-45AA-AC66-1FAAB97EC0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Definitely Trump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0.20969548382439659</c:v>
                </c:pt>
                <c:pt idx="1">
                  <c:v>0.31220833661050318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2-45AA-AC66-1FAAB97EC0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Probably Trump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8.1285941628698954E-2</c:v>
                </c:pt>
                <c:pt idx="1">
                  <c:v>8.7336353617030904E-2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42-45AA-AC66-1FAAB97EC09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Definitely Kennedy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Sheet1!$B$6:$C$6</c:f>
              <c:numCache>
                <c:formatCode>0%</c:formatCode>
                <c:ptCount val="2"/>
                <c:pt idx="0">
                  <c:v>7.7988881007452382E-2</c:v>
                </c:pt>
                <c:pt idx="1">
                  <c:v>3.6989576484409523E-2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2-45AA-AC66-1FAAB97EC09B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Probably Kennedy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>
                  <c:v>0.1015999212587648</c:v>
                </c:pt>
                <c:pt idx="1">
                  <c:v>6.3772568872703772E-2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2-45AA-AC66-1FAAB97EC09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Someone else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Sheet1!$B$8:$C$8</c:f>
              <c:numCache>
                <c:formatCode>0%</c:formatCode>
                <c:ptCount val="2"/>
                <c:pt idx="0">
                  <c:v>3.3100555950117377E-2</c:v>
                </c:pt>
                <c:pt idx="1">
                  <c:v>2.241267274546101E-2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2-481B-A535-205F4F49441F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Unsure/I don't know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Hispanic</c:v>
                </c:pt>
                <c:pt idx="1">
                  <c:v>Non-Hispanic</c:v>
                </c:pt>
              </c:strCache>
            </c:strRef>
          </c:cat>
          <c:val>
            <c:numRef>
              <c:f>Sheet1!$B$9:$C$9</c:f>
              <c:numCache>
                <c:formatCode>0%</c:formatCode>
                <c:ptCount val="2"/>
                <c:pt idx="0">
                  <c:v>3.9423506705054658E-2</c:v>
                </c:pt>
                <c:pt idx="1">
                  <c:v>4.4132593348050718E-2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2-481B-A535-205F4F4944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8224192"/>
        <c:axId val="1444936416"/>
      </c:barChart>
      <c:catAx>
        <c:axId val="1458224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36416"/>
        <c:crosses val="autoZero"/>
        <c:auto val="1"/>
        <c:lblAlgn val="ctr"/>
        <c:lblOffset val="100"/>
        <c:noMultiLvlLbl val="0"/>
      </c:catAx>
      <c:valAx>
        <c:axId val="1444936416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4582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willing</c:v>
                </c:pt>
              </c:strCache>
            </c:strRef>
          </c:tx>
          <c:spPr>
            <a:solidFill>
              <a:srgbClr val="EA510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FC-4FB6-B4E9-DF6AB6BEC9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Somewhat willing</c:v>
                </c:pt>
              </c:strCache>
            </c:strRef>
          </c:tx>
          <c:spPr>
            <a:solidFill>
              <a:srgbClr val="FF906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7FC-4FB6-B4E9-DF6AB6BEC98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7FC-4FB6-B4E9-DF6AB6BEC98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Somewhat unwilling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B7FC-4FB6-B4E9-DF6AB6BEC98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unwilling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B7FC-4FB6-B4E9-DF6AB6BEC98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Unsure/No opinion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Donald Trump</c:v>
                </c:pt>
                <c:pt idx="1">
                  <c:v>Vivek Ramaswamy</c:v>
                </c:pt>
                <c:pt idx="2">
                  <c:v>Ron DeSantis</c:v>
                </c:pt>
                <c:pt idx="3">
                  <c:v>Mike Pence</c:v>
                </c:pt>
                <c:pt idx="4">
                  <c:v>Tim Scott</c:v>
                </c:pt>
                <c:pt idx="5">
                  <c:v>Nikki Haley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5-B7FC-4FB6-B4E9-DF6AB6BEC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3362480"/>
        <c:axId val="1123663616"/>
      </c:barChart>
      <c:catAx>
        <c:axId val="2143362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3663616"/>
        <c:crosses val="autoZero"/>
        <c:auto val="1"/>
        <c:lblAlgn val="ctr"/>
        <c:lblOffset val="100"/>
        <c:noMultiLvlLbl val="0"/>
      </c:catAx>
      <c:valAx>
        <c:axId val="1123663616"/>
        <c:scaling>
          <c:orientation val="minMax"/>
          <c:max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2143362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29%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40%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42%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Non-Hispanic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0.54209</cdr:x>
      <cdr:y>0.30688</cdr:y>
    </cdr:from>
    <cdr:to>
      <cdr:x>0.89317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2337244" y="891248"/>
          <a:ext cx="1513685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49%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accent5"/>
              </a:solidFill>
              <a:latin typeface="+mj-lt"/>
            </a:rPr>
            <a:t>34%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0.10559</cdr:x>
      <cdr:y>0.30688</cdr:y>
    </cdr:from>
    <cdr:to>
      <cdr:x>0.45668</cdr:x>
      <cdr:y>0.69312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3268FD-2A3D-E591-2BCF-90EE5DE72FEA}"/>
            </a:ext>
          </a:extLst>
        </cdr:cNvPr>
        <cdr:cNvSpPr txBox="1"/>
      </cdr:nvSpPr>
      <cdr:spPr>
        <a:xfrm xmlns:a="http://schemas.openxmlformats.org/drawingml/2006/main">
          <a:off x="455261" y="891248"/>
          <a:ext cx="1513703" cy="11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rgbClr val="595959"/>
              </a:solidFill>
              <a:latin typeface="+mj-lt"/>
            </a:rPr>
            <a:t>78%</a:t>
          </a:r>
        </a:p>
        <a:p xmlns:a="http://schemas.openxmlformats.org/drawingml/2006/main">
          <a:pPr algn="ctr"/>
          <a:r>
            <a:rPr lang="en-US" sz="1800" dirty="0">
              <a:latin typeface="+mn-lt"/>
            </a:rPr>
            <a:t>Hispanic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0832E6-4AD4-44E9-B51D-654A61DA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5A675-90A7-8ABF-8655-8D1564F87E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DD74-8E6E-B846-A7F2-8EE5EE7DE93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5C44D-4D44-D1EE-9314-71DDAA2B40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B4E50-EDFE-06C1-DA9E-5A56B4A198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08A1-29D1-AA45-AB17-F0B22E280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4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F2F36-198F-3048-96E2-D082D36238B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C792-EE01-FD43-8343-11F4C5A02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76% of Hispanics rent / 21% own  vs 35% NH rent / 62% 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89834D-4B87-497C-AB4C-D7F4242DA2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1C792-EE01-FD43-8343-11F4C5A0214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0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36C538B5-E882-1009-97E4-180FBDA558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" r="211"/>
          <a:stretch/>
        </p:blipFill>
        <p:spPr>
          <a:xfrm>
            <a:off x="452954" y="6405942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 (light)">
    <p:bg>
      <p:bgPr>
        <a:solidFill>
          <a:srgbClr val="F2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71F198-A188-B4CA-7947-400CFF0D8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954" y="2858014"/>
            <a:ext cx="4724045" cy="769441"/>
          </a:xfrm>
          <a:prstGeom prst="rect">
            <a:avLst/>
          </a:prstGeom>
        </p:spPr>
        <p:txBody>
          <a:bodyPr lIns="0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55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703D00E-31F6-A57C-E6D8-A7529742C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70838"/>
            <a:ext cx="4719799" cy="307777"/>
          </a:xfrm>
          <a:prstGeom prst="rect">
            <a:avLst/>
          </a:prstGeom>
        </p:spPr>
        <p:txBody>
          <a:bodyPr lIns="0" anchor="b">
            <a:spAutoFit/>
          </a:bodyPr>
          <a:lstStyle>
            <a:lvl1pPr marL="0" indent="0" algn="l">
              <a:buNone/>
              <a:defRPr sz="14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THIS IS A SAMPLE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DC2304-E235-4D5E-019C-33530B879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2170" y="1698170"/>
            <a:ext cx="5159830" cy="51598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B83F6-E248-7952-A93F-19835B54B170}"/>
              </a:ext>
            </a:extLst>
          </p:cNvPr>
          <p:cNvCxnSpPr>
            <a:cxnSpLocks/>
          </p:cNvCxnSpPr>
          <p:nvPr userDrawn="1"/>
        </p:nvCxnSpPr>
        <p:spPr>
          <a:xfrm>
            <a:off x="457200" y="2121794"/>
            <a:ext cx="10262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9D8D68-6A35-7CD1-BB40-328E1DE23C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3" y="6473873"/>
            <a:ext cx="1796360" cy="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728A7-9803-6675-FC2F-4BFD2824E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6E17F-2BF6-9363-9562-21906C502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A03F9-538B-2983-52AC-41643D4994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EEA0ED-8968-E90B-E609-3A7C75BF7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Question text can start here at size 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A3A08-A473-D340-CF0B-BE72E7CFE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E01163D-4DF3-025D-F600-000DAA760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1B20930-8F22-3885-4726-954C7E5F0F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4494950B-5BE3-A0DA-A40F-A8EF8D9AA6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1" r="211"/>
          <a:stretch/>
        </p:blipFill>
        <p:spPr>
          <a:xfrm>
            <a:off x="274924" y="6482802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AC495F-0EBF-D9F0-FEE0-10CBB673E189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NY – A18+ LV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May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DDCF56A-6C27-7D08-DAA0-200CFFFCF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Dem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May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NY – A18+ LV</a:t>
            </a:r>
          </a:p>
          <a:p>
            <a:pPr algn="ctr"/>
            <a:r>
              <a:rPr lang="en-US" sz="1200" dirty="0"/>
              <a:t>DEMOCRATS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CAC084-0B1B-EE69-2B20-E987D8C49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kely R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May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40F85C-DD5E-F47D-7473-58476930543D}"/>
              </a:ext>
            </a:extLst>
          </p:cNvPr>
          <p:cNvSpPr/>
          <p:nvPr userDrawn="1"/>
        </p:nvSpPr>
        <p:spPr>
          <a:xfrm>
            <a:off x="10699848" y="-2"/>
            <a:ext cx="1494651" cy="365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NY – A18+ LV</a:t>
            </a:r>
          </a:p>
          <a:p>
            <a:pPr algn="ctr"/>
            <a:r>
              <a:rPr lang="en-US" sz="1200" dirty="0"/>
              <a:t>REPUBLICANS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1F31B7-8ED8-9B6B-AD68-C2AE5DAEB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Statement D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5 pt Scale: Agree = 4,5, Disagree = 1,2, Neutral = 3 (not reported), No opinion = 0 (Not reported)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Agree and Disagree above will not sum to 100%</a:t>
            </a:r>
          </a:p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May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14BD5F07-7182-479C-8CA3-9AE356C5EA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BDAC9F-1B4E-F514-5889-7F21062E2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2B571-A641-1E08-7BBA-A39A224F6706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NY – A18+ LV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12A838-278E-041F-E9E9-0F68D974A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stered V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C76B27-8F3A-20E2-5A44-46AC9F57E654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registered voters 18+
Source: Univision political tracker in collaboration with Media Predict as of May 2024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A004D-8FF7-08F4-55E9-85301EC219FF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E1E1D1AB-1255-A2E7-AE0A-C4D8061AA8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298450"/>
            <a:ext cx="10972800" cy="553998"/>
          </a:xfrm>
        </p:spPr>
        <p:txBody>
          <a:bodyPr/>
          <a:lstStyle>
            <a:lvl1pPr algn="l">
              <a:spcBef>
                <a:spcPts val="0"/>
              </a:spcBef>
              <a:defRPr sz="3600" b="0">
                <a:solidFill>
                  <a:schemeClr val="tx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Headlines are lowercase 36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4ADBB6F-091D-4242-847B-96244FD0AD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645920"/>
            <a:ext cx="10069513" cy="184666"/>
          </a:xfrm>
        </p:spPr>
        <p:txBody>
          <a:bodyPr/>
          <a:lstStyle>
            <a:lvl1pPr marL="0" indent="0" algn="l">
              <a:buFont typeface="Franklin Gothic Medium" panose="020B0603020102020204" pitchFamily="34" charset="0"/>
              <a:buNone/>
              <a:defRPr sz="1200" i="1">
                <a:solidFill>
                  <a:schemeClr val="tx1"/>
                </a:solidFill>
                <a:latin typeface="+mn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Question text can start here at size 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9A0CE-1210-F744-8055-60543B382C8B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NY – A18+ RV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EB85F8-1A19-D207-34CB-0F01DC5D4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2FD1D2F-14FF-D6B7-D103-22A41E7F52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3305331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itle Placeholder 3">
            <a:extLst>
              <a:ext uri="{FF2B5EF4-FFF2-40B4-BE49-F238E27FC236}">
                <a16:creationId xmlns:a16="http://schemas.microsoft.com/office/drawing/2014/main" id="{3397CDDD-02D8-14E1-A05F-621CA4D644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4713"/>
            <a:ext cx="2216331" cy="1089529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E11B8AC-D426-C8EF-9EC2-4EFA9022D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6344" y="4670465"/>
            <a:ext cx="3401568" cy="67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2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BEB7A7C-71C3-5609-202B-2047AF5E0D6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22740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4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B8EA651-6022-6A61-C22E-F6753D1A4DD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331701" y="4668728"/>
            <a:ext cx="34030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4400" b="0" i="0">
                <a:solidFill>
                  <a:schemeClr val="accent3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 sz="2300" b="1"/>
            </a:lvl2pPr>
            <a:lvl3pPr marL="914400" indent="0">
              <a:buNone/>
              <a:defRPr sz="2300" b="1"/>
            </a:lvl3pPr>
            <a:lvl4pPr marL="1371600" indent="0">
              <a:buNone/>
              <a:defRPr sz="2300" b="1"/>
            </a:lvl4pPr>
            <a:lvl5pPr marL="1828800" indent="0">
              <a:buNone/>
              <a:defRPr sz="2300" b="1"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44BBB4-5670-2B49-4F7C-A7E09FAE9A9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6344" y="5362271"/>
            <a:ext cx="34015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A200382-AEE0-448C-A0CB-20C826B489EF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22740" y="5345836"/>
            <a:ext cx="340309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BC49008-25F3-0494-6217-B0BEE5522267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8331701" y="5345836"/>
            <a:ext cx="34143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06DD49C-13A5-D82F-8C95-898E412435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344" y="4393466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3FDA5CC-62CA-1C6E-3160-1CA14D8EB2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2740" y="4390599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A6DAAC8-3F9B-B42B-0672-A9A2A2F72F9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31701" y="4387732"/>
            <a:ext cx="3401568" cy="2769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 i="0" cap="all" baseline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  <a:lvl2pPr marL="457200" indent="0"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Subheading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339FB-0A83-43D6-D452-026A72962D33}"/>
              </a:ext>
            </a:extLst>
          </p:cNvPr>
          <p:cNvSpPr txBox="1"/>
          <p:nvPr userDrawn="1"/>
        </p:nvSpPr>
        <p:spPr>
          <a:xfrm>
            <a:off x="189608" y="6357905"/>
            <a:ext cx="4669471" cy="365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sym typeface="Helvetica Light"/>
              </a:rPr>
              <a:t>Among likely voters 18+
Source: Univision political tracker in collaboration with Media Predict as of May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4E37F-2476-132C-D435-1692C5761E48}"/>
              </a:ext>
            </a:extLst>
          </p:cNvPr>
          <p:cNvSpPr/>
          <p:nvPr userDrawn="1"/>
        </p:nvSpPr>
        <p:spPr>
          <a:xfrm>
            <a:off x="11278564" y="6417358"/>
            <a:ext cx="804000" cy="2462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7110A-ABD4-3B44-8706-074AB5CC3BE4}" type="slidenum">
              <a:rPr lang="en-US" sz="80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anose="020B0503020102020204" pitchFamily="34" charset="0"/>
              </a:rPr>
              <a:pPr marL="0" marR="0" lvl="0" indent="0" algn="r" defTabSz="41274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Franklin Gothic Book" panose="020B0503020102020204" pitchFamily="34" charset="0"/>
              <a:sym typeface="Helvetic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1DE4D6-2E10-9E2A-4CFA-E77C9D6578D4}"/>
              </a:ext>
            </a:extLst>
          </p:cNvPr>
          <p:cNvSpPr/>
          <p:nvPr userDrawn="1"/>
        </p:nvSpPr>
        <p:spPr>
          <a:xfrm>
            <a:off x="10699848" y="-1"/>
            <a:ext cx="1494651" cy="29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NY – A18+ LV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BDC2EAE-CCAB-EDC6-DACE-81D4A47CC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F872A-6872-1FF2-7224-E8C6740A6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lnSpc>
                <a:spcPct val="70000"/>
              </a:lnSpc>
              <a:buNone/>
              <a:defRPr sz="8000" b="1" i="0" cap="all" spc="-150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  <a:lvl2pPr marL="4572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2pPr>
            <a:lvl3pPr marL="9144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3pPr>
            <a:lvl4pPr marL="13716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4pPr>
            <a:lvl5pPr marL="1828800" indent="0" algn="ctr">
              <a:buNone/>
              <a:defRPr sz="8000" b="1" i="0" cap="all" baseline="0">
                <a:solidFill>
                  <a:schemeClr val="bg1"/>
                </a:solidFill>
                <a:latin typeface="Franklin Gothic Demi" panose="020B06030201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080BD-A1E8-FFC5-26A4-7C867D4B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49C6DF-CA15-FBE9-7350-C9F2881A32E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904EC1-1640-291B-19BA-1041792EC2CB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75C2550F-1D94-B71D-78A5-FAAEBF175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4000" y="0"/>
              <a:ext cx="6858000" cy="6858000"/>
            </a:xfrm>
            <a:prstGeom prst="rect">
              <a:avLst/>
            </a:prstGeom>
          </p:spPr>
        </p:pic>
        <p:sp>
          <p:nvSpPr>
            <p:cNvPr id="4" name="Text Placeholder 5">
              <a:extLst>
                <a:ext uri="{FF2B5EF4-FFF2-40B4-BE49-F238E27FC236}">
                  <a16:creationId xmlns:a16="http://schemas.microsoft.com/office/drawing/2014/main" id="{E9195347-7BFB-75DD-6DD6-56A762D609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2250" y="2835419"/>
              <a:ext cx="7533860" cy="1508105"/>
            </a:xfrm>
            <a:prstGeom prst="rect">
              <a:avLst/>
            </a:prstGeom>
            <a:ln>
              <a:noFill/>
            </a:ln>
          </p:spPr>
          <p:txBody>
            <a:bodyPr anchor="ctr">
              <a:spAutoFit/>
            </a:bodyPr>
            <a:lstStyle>
              <a:lvl1pPr marL="0" indent="0" algn="l" defTabSz="326532" rtl="0" eaLnBrk="1" latinLnBrk="0" hangingPunct="1">
                <a:spcBef>
                  <a:spcPct val="20000"/>
                </a:spcBef>
                <a:buFont typeface="Arial"/>
                <a:buNone/>
                <a:defRPr sz="6000" b="1" i="0" kern="1200" spc="-150" baseline="0">
                  <a:solidFill>
                    <a:schemeClr val="bg1"/>
                  </a:solidFill>
                  <a:latin typeface="Franklin Gothic Medium" panose="020B0603020102020204" pitchFamily="34" charset="0"/>
                  <a:ea typeface="+mn-ea"/>
                  <a:cs typeface="+mn-cs"/>
                </a:defRPr>
              </a:lvl1pPr>
              <a:lvl2pPr marL="326532" indent="0" algn="l" defTabSz="326532" rtl="0" eaLnBrk="1" latinLnBrk="0" hangingPunct="1">
                <a:spcBef>
                  <a:spcPct val="20000"/>
                </a:spcBef>
                <a:buFontTx/>
                <a:buNone/>
                <a:defRPr sz="2400" b="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816331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/>
                <a:buChar char="□"/>
                <a:defRPr sz="23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142863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◇"/>
                <a:defRPr sz="23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69395" indent="-163266" algn="l" defTabSz="326532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Lucida Grande"/>
                <a:buChar char="-"/>
                <a:defRPr sz="23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5pPr>
              <a:lvl6pPr marL="1795927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2460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8992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5524" indent="-163266" algn="l" defTabSz="326532" rtl="0" eaLnBrk="1" latinLnBrk="0" hangingPunct="1">
                <a:spcBef>
                  <a:spcPct val="20000"/>
                </a:spcBef>
                <a:buFont typeface="Arial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26532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1500">
                  <a:solidFill>
                    <a:schemeClr val="tx1"/>
                  </a:solidFill>
                  <a:latin typeface="+mj-lt"/>
                </a:rPr>
                <a:t>Gracias</a:t>
              </a:r>
              <a:endParaRPr kumimoji="0" lang="en-US" sz="11500" u="none" strike="noStrike" kern="1200" cap="none" spc="-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AFB074F-A83E-BDE5-5D9B-86AF2E53ED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76" r="176"/>
            <a:stretch/>
          </p:blipFill>
          <p:spPr>
            <a:xfrm>
              <a:off x="1234851" y="5786275"/>
              <a:ext cx="1943274" cy="193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7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EA02EE-FD57-733F-467F-A8FAB8FAEC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11" r="211"/>
          <a:stretch/>
        </p:blipFill>
        <p:spPr>
          <a:xfrm>
            <a:off x="10100852" y="6466177"/>
            <a:ext cx="1494651" cy="1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5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51" r:id="rId3"/>
    <p:sldLayoutId id="2147483752" r:id="rId4"/>
    <p:sldLayoutId id="2147483749" r:id="rId5"/>
    <p:sldLayoutId id="2147483750" r:id="rId6"/>
    <p:sldLayoutId id="2147483715" r:id="rId7"/>
    <p:sldLayoutId id="2147483724" r:id="rId8"/>
    <p:sldLayoutId id="214748374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F92E5CE-86D8-42E7-BBC6-5EBB0A68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535531"/>
          </a:xfrm>
          <a:prstGeom prst="rect">
            <a:avLst/>
          </a:prstGeom>
        </p:spPr>
        <p:txBody>
          <a:bodyPr vert="horz" wrap="square" lIns="0" tIns="45720" rIns="9144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B6B9A-873C-088F-C363-CB1C9341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573075"/>
            <a:ext cx="11277599" cy="112851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9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15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7325" indent="-187325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03225" indent="-163513" algn="l" defTabSz="914400" rtl="0" eaLnBrk="1" latinLnBrk="0" hangingPunct="1">
        <a:lnSpc>
          <a:spcPct val="100000"/>
        </a:lnSpc>
        <a:spcBef>
          <a:spcPts val="400"/>
        </a:spcBef>
        <a:buFont typeface="Courier New" panose="02070309020205020404" pitchFamily="49" charset="0"/>
        <a:buChar char="o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74675" indent="-137160" algn="l" defTabSz="914400" rtl="0" eaLnBrk="1" latinLnBrk="0" hangingPunct="1">
        <a:lnSpc>
          <a:spcPct val="100000"/>
        </a:lnSpc>
        <a:spcBef>
          <a:spcPts val="400"/>
        </a:spcBef>
        <a:buFont typeface="System Font Regular"/>
        <a:buChar char="⎻"/>
        <a:tabLst/>
        <a:defRPr lang="en-US" sz="1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0318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tabLst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EC5D3-A4D0-B424-69A6-77F76B423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NY State</a:t>
            </a:r>
          </a:p>
        </p:txBody>
      </p:sp>
    </p:spTree>
    <p:extLst>
      <p:ext uri="{BB962C8B-B14F-4D97-AF65-F5344CB8AC3E}">
        <p14:creationId xmlns:p14="http://schemas.microsoft.com/office/powerpoint/2010/main" val="30546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42% of Hispanics Not Completely Certain about Their Vote for President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Presidential Vote Certainty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87161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6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515033"/>
              </p:ext>
            </p:extLst>
          </p:nvPr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 vs Kennedy</a:t>
            </a:r>
          </a:p>
          <a:p>
            <a:r>
              <a:rPr lang="en-US" sz="1800" dirty="0"/>
              <a:t>- </a:t>
            </a:r>
            <a:r>
              <a:rPr lang="en-US" sz="1800" b="0" dirty="0"/>
              <a:t>JOE BIDEN LEADS AMONG HISPANICS, </a:t>
            </a:r>
            <a:r>
              <a:rPr lang="en-US" sz="1800" dirty="0"/>
              <a:t>LOWER </a:t>
            </a:r>
            <a:r>
              <a:rPr lang="en-US" sz="1800" b="0" dirty="0"/>
              <a:t>THAN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KENNEDY PERFORMS HIGHER AMONG HISPANICS THAN NON-HISPANICS</a:t>
            </a:r>
            <a:br>
              <a:rPr lang="en-US" sz="1800" b="0" dirty="0"/>
            </a:br>
            <a:r>
              <a:rPr lang="en-US" sz="1800" b="0" dirty="0"/>
              <a:t>- 3</a:t>
            </a:r>
            <a:r>
              <a:rPr lang="en-US" sz="1800" dirty="0"/>
              <a:t>5</a:t>
            </a:r>
            <a:r>
              <a:rPr lang="en-US" sz="1800" b="0" dirty="0"/>
              <a:t>% OF HISPANICS UP FOR GRABS (31% NOT DEFINITE, 4% UNSURE)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825532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856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65542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General 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390254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128142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370588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6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House of Representatives Vote</a:t>
            </a:r>
            <a:br>
              <a:rPr lang="en-US" b="0" dirty="0"/>
            </a:br>
            <a:r>
              <a:rPr lang="en-US" sz="1800" b="0" dirty="0"/>
              <a:t>- DEMOCRATS FAVORED BY HISPANICS, HIGHER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39</a:t>
            </a:r>
            <a:r>
              <a:rPr lang="en-US" sz="1800" b="0" dirty="0"/>
              <a:t>% OF HISPANICS UP FOR GRABS (34% NOT DEFINITE, 5% UNSURE)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If the election for the United States House of Representatives were held today, which party’s candidate would you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86B17-1177-DEE2-056C-A3D638944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422343"/>
              </p:ext>
            </p:extLst>
          </p:nvPr>
        </p:nvGraphicFramePr>
        <p:xfrm>
          <a:off x="2032000" y="2185200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6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431738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Gillibrand vs Sapraicone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KIRSTEN GILLIBRAND LEADS AMONG HISPANICS, HIGHER THAN NON-HISPANICS</a:t>
            </a:r>
            <a:br>
              <a:rPr lang="en-US" sz="1800" b="0" dirty="0"/>
            </a:br>
            <a:r>
              <a:rPr lang="en-US" sz="1800" b="0" dirty="0"/>
              <a:t>- </a:t>
            </a:r>
            <a:r>
              <a:rPr lang="en-US" sz="1800" dirty="0"/>
              <a:t>48</a:t>
            </a:r>
            <a:r>
              <a:rPr lang="en-US" sz="1800" b="0" dirty="0"/>
              <a:t>% OF HISPANICS UP FOR GRABS (36% NOT DEFINITE, 12%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United States Senator from New York were being held today, and the candidates were Mike Sapraicone (Republican) &amp; Kirsten Gillibrand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7682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r>
              <a:rPr lang="en-US" sz="1800" b="0" dirty="0"/>
              <a:t>- SAPRAICONE’S STRONGEST SUPPORT AMONG PARENTS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GILLIBRAND’S STRONGEST SUPPORT AMONG MARRIED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United States Senator from New York were being held today, and the candidates were Kirsten Gillibrand (Democrat) &amp; Mike Sapraicone (Republican),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312153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19202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8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5194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53% of Hispanics Not Completely Certain about Their Vote for Senator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certain are you that this is the right choice of candidate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Senate Vote Certainty</a:t>
            </a:r>
          </a:p>
        </p:txBody>
      </p:sp>
    </p:spTree>
    <p:extLst>
      <p:ext uri="{BB962C8B-B14F-4D97-AF65-F5344CB8AC3E}">
        <p14:creationId xmlns:p14="http://schemas.microsoft.com/office/powerpoint/2010/main" val="40128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D4535-D7E5-398C-B9F5-817FA647B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Willingness to Vote for Candidates in </a:t>
            </a:r>
            <a:r>
              <a:rPr lang="en-US" b="0"/>
              <a:t>General Election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962BF-B3B6-4691-1678-2A3E8E21BC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347214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8063D6-4EB9-626F-66BF-5B69F8B94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955375"/>
              </p:ext>
            </p:extLst>
          </p:nvPr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88590F-3679-578E-FE9E-12145B210F78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Senate Willingness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5B32F0-CF54-4392-A695-DC8C10D3F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941321"/>
              </p:ext>
            </p:extLst>
          </p:nvPr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D31BB7-EE8E-68A0-46FA-D35D43DDA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582882"/>
              </p:ext>
            </p:extLst>
          </p:nvPr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72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F4A55-1156-556D-8360-1C8F8B359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Hispanics More Likely than Non-Hispanics to be Crossover Voters This Election (50% vs 30%)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54E8F-41F1-7092-D96A-BCEEEEFFB3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dirty="0"/>
              <a:t>In the upcoming general election in November, how likely or unlikely are you to vote for a candidate from a political party that you typically have not voted for in the past?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B0ACF-D66C-C020-2ACF-D3E5007AF26F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Switching Party Vote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BA9C9320-C8A7-2166-BD9F-3A8612567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491018"/>
              </p:ext>
            </p:extLst>
          </p:nvPr>
        </p:nvGraphicFramePr>
        <p:xfrm>
          <a:off x="2032000" y="1811708"/>
          <a:ext cx="8128000" cy="445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F7C1F63-5905-7EEC-3F4C-589B6916B6C1}"/>
              </a:ext>
            </a:extLst>
          </p:cNvPr>
          <p:cNvGrpSpPr/>
          <p:nvPr/>
        </p:nvGrpSpPr>
        <p:grpSpPr>
          <a:xfrm>
            <a:off x="3127763" y="3481755"/>
            <a:ext cx="3332858" cy="331365"/>
            <a:chOff x="3127763" y="3567215"/>
            <a:chExt cx="2845750" cy="331365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BC466602-4768-F37D-BB40-1C2EC03D49F8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B7D85F-3CE8-56E7-673B-991A1450233B}"/>
                </a:ext>
              </a:extLst>
            </p:cNvPr>
            <p:cNvSpPr txBox="1"/>
            <p:nvPr/>
          </p:nvSpPr>
          <p:spPr>
            <a:xfrm>
              <a:off x="4313232" y="3621581"/>
              <a:ext cx="474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50%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F96BA3-269F-4DF2-42A8-059834A68909}"/>
              </a:ext>
            </a:extLst>
          </p:cNvPr>
          <p:cNvGrpSpPr/>
          <p:nvPr/>
        </p:nvGrpSpPr>
        <p:grpSpPr>
          <a:xfrm>
            <a:off x="3127762" y="5078972"/>
            <a:ext cx="2025352" cy="331365"/>
            <a:chOff x="3127763" y="3567215"/>
            <a:chExt cx="2845750" cy="331365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1AF2D330-9ABE-95A5-5B24-BF7377D0F889}"/>
                </a:ext>
              </a:extLst>
            </p:cNvPr>
            <p:cNvSpPr/>
            <p:nvPr/>
          </p:nvSpPr>
          <p:spPr>
            <a:xfrm rot="16200000">
              <a:off x="4501172" y="2193806"/>
              <a:ext cx="98931" cy="28457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973899-83A5-0615-FA20-5DC612429284}"/>
                </a:ext>
              </a:extLst>
            </p:cNvPr>
            <p:cNvSpPr txBox="1"/>
            <p:nvPr/>
          </p:nvSpPr>
          <p:spPr>
            <a:xfrm>
              <a:off x="4313233" y="3621581"/>
              <a:ext cx="6671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9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2D74-C5AF-B359-ACCD-0E7913E1F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41D9C-492C-A2A0-5A2F-42084461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Favorability &amp; Job Approval</a:t>
            </a:r>
          </a:p>
        </p:txBody>
      </p:sp>
    </p:spTree>
    <p:extLst>
      <p:ext uri="{BB962C8B-B14F-4D97-AF65-F5344CB8AC3E}">
        <p14:creationId xmlns:p14="http://schemas.microsoft.com/office/powerpoint/2010/main" val="27552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 vert="horz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0" dirty="0"/>
              <a:t>New York’s Hispanic Community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F65E93-7663-5A67-4F4E-CE605B700B62}"/>
              </a:ext>
            </a:extLst>
          </p:cNvPr>
          <p:cNvGrpSpPr/>
          <p:nvPr/>
        </p:nvGrpSpPr>
        <p:grpSpPr>
          <a:xfrm>
            <a:off x="2436827" y="1475172"/>
            <a:ext cx="2401408" cy="3907656"/>
            <a:chOff x="79898" y="1454457"/>
            <a:chExt cx="2982897" cy="39076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994D51-9021-7D58-A42A-F94E7AED60AA}"/>
                </a:ext>
              </a:extLst>
            </p:cNvPr>
            <p:cNvSpPr/>
            <p:nvPr/>
          </p:nvSpPr>
          <p:spPr>
            <a:xfrm>
              <a:off x="79898" y="1454457"/>
              <a:ext cx="2982897" cy="390765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23DC547A-A2E3-761A-4E1C-FDC948392868}"/>
                </a:ext>
              </a:extLst>
            </p:cNvPr>
            <p:cNvSpPr txBox="1"/>
            <p:nvPr/>
          </p:nvSpPr>
          <p:spPr>
            <a:xfrm>
              <a:off x="131816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Lower Hispanic Median Household Income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D7B1B5B9-3226-8D88-7C37-EDE8706B02DB}"/>
                </a:ext>
              </a:extLst>
            </p:cNvPr>
            <p:cNvSpPr txBox="1"/>
            <p:nvPr/>
          </p:nvSpPr>
          <p:spPr>
            <a:xfrm>
              <a:off x="190193" y="3269202"/>
              <a:ext cx="27851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$51,835K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$100,002K for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59238-E87C-C73F-17B6-7E42DE86E365}"/>
              </a:ext>
            </a:extLst>
          </p:cNvPr>
          <p:cNvGrpSpPr/>
          <p:nvPr/>
        </p:nvGrpSpPr>
        <p:grpSpPr>
          <a:xfrm>
            <a:off x="4882533" y="1475172"/>
            <a:ext cx="2401408" cy="3907656"/>
            <a:chOff x="3096334" y="1454457"/>
            <a:chExt cx="2982897" cy="39076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176AEC-740C-1B25-94E7-D24A2EA238AA}"/>
                </a:ext>
              </a:extLst>
            </p:cNvPr>
            <p:cNvSpPr/>
            <p:nvPr/>
          </p:nvSpPr>
          <p:spPr>
            <a:xfrm>
              <a:off x="3096334" y="1454457"/>
              <a:ext cx="2982897" cy="390765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7B5FB0-A0B9-63B2-E17A-8A3580734459}"/>
                </a:ext>
              </a:extLst>
            </p:cNvPr>
            <p:cNvSpPr txBox="1"/>
            <p:nvPr/>
          </p:nvSpPr>
          <p:spPr>
            <a:xfrm>
              <a:off x="3148252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Larger Hispanic Households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04724-A00F-37CF-1396-0E7F22E9ECF1}"/>
                </a:ext>
              </a:extLst>
            </p:cNvPr>
            <p:cNvSpPr txBox="1"/>
            <p:nvPr/>
          </p:nvSpPr>
          <p:spPr>
            <a:xfrm>
              <a:off x="3096334" y="3269202"/>
              <a:ext cx="29828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3.7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Median Persons per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2.9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F3D646-3F31-270D-2241-E5F90B61CB22}"/>
              </a:ext>
            </a:extLst>
          </p:cNvPr>
          <p:cNvGrpSpPr/>
          <p:nvPr/>
        </p:nvGrpSpPr>
        <p:grpSpPr>
          <a:xfrm>
            <a:off x="-8879" y="1475172"/>
            <a:ext cx="2401408" cy="3907656"/>
            <a:chOff x="6112770" y="1454457"/>
            <a:chExt cx="2982897" cy="39076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DDBCC7-FB0F-9058-36B1-640620C259A0}"/>
                </a:ext>
              </a:extLst>
            </p:cNvPr>
            <p:cNvSpPr/>
            <p:nvPr/>
          </p:nvSpPr>
          <p:spPr>
            <a:xfrm>
              <a:off x="6112770" y="1454457"/>
              <a:ext cx="2982897" cy="390765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TextBox 17">
              <a:extLst>
                <a:ext uri="{FF2B5EF4-FFF2-40B4-BE49-F238E27FC236}">
                  <a16:creationId xmlns:a16="http://schemas.microsoft.com/office/drawing/2014/main" id="{3C61A037-39E9-6C70-4318-802CE89DF73D}"/>
                </a:ext>
              </a:extLst>
            </p:cNvPr>
            <p:cNvSpPr txBox="1"/>
            <p:nvPr/>
          </p:nvSpPr>
          <p:spPr>
            <a:xfrm>
              <a:off x="6164688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NY Hispanics 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YOUNGER</a:t>
              </a:r>
            </a:p>
          </p:txBody>
        </p: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A40E8BD-6396-3248-97C8-04E72FE26CF4}"/>
                </a:ext>
              </a:extLst>
            </p:cNvPr>
            <p:cNvSpPr txBox="1"/>
            <p:nvPr/>
          </p:nvSpPr>
          <p:spPr>
            <a:xfrm>
              <a:off x="6258578" y="3291427"/>
              <a:ext cx="269128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37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Hispanic median age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50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96F44A-8F57-17F1-8C7A-86ADBBEA5E6B}"/>
              </a:ext>
            </a:extLst>
          </p:cNvPr>
          <p:cNvGrpSpPr/>
          <p:nvPr/>
        </p:nvGrpSpPr>
        <p:grpSpPr>
          <a:xfrm>
            <a:off x="7328239" y="1475172"/>
            <a:ext cx="2401408" cy="3907656"/>
            <a:chOff x="9129205" y="1454457"/>
            <a:chExt cx="2982897" cy="39076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0DF87-BCBC-CCF7-876A-39E6E699F2D0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75F1DC37-CC51-4EB7-CFCB-881E7F032F2B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More Likely to Have Children in Household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DD632A81-4A08-B8FA-6AB2-3576CCA81643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41%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Kids &lt;18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in HH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27%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B74EC9-22C9-F2B3-993B-08948A954164}"/>
              </a:ext>
            </a:extLst>
          </p:cNvPr>
          <p:cNvSpPr txBox="1"/>
          <p:nvPr/>
        </p:nvSpPr>
        <p:spPr>
          <a:xfrm>
            <a:off x="131815" y="6559550"/>
            <a:ext cx="57074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Source: 2023 Fall MRI-Simmons USA, A18+ living in New York State, weighted to Population (000)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210D80-C38A-2691-3277-8EE667742082}"/>
              </a:ext>
            </a:extLst>
          </p:cNvPr>
          <p:cNvGrpSpPr/>
          <p:nvPr/>
        </p:nvGrpSpPr>
        <p:grpSpPr>
          <a:xfrm>
            <a:off x="9773945" y="1475172"/>
            <a:ext cx="2401408" cy="3907656"/>
            <a:chOff x="9129205" y="1454457"/>
            <a:chExt cx="2982897" cy="39076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20CB8-757F-262A-79CF-A35677EF1CBA}"/>
                </a:ext>
              </a:extLst>
            </p:cNvPr>
            <p:cNvSpPr/>
            <p:nvPr/>
          </p:nvSpPr>
          <p:spPr>
            <a:xfrm>
              <a:off x="9129205" y="1454457"/>
              <a:ext cx="2982897" cy="390765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4D0A864-C9B2-7194-39D3-A46AEAEE1E98}"/>
                </a:ext>
              </a:extLst>
            </p:cNvPr>
            <p:cNvSpPr txBox="1"/>
            <p:nvPr/>
          </p:nvSpPr>
          <p:spPr>
            <a:xfrm>
              <a:off x="9181123" y="2290146"/>
              <a:ext cx="2879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Renting Their Homes</a:t>
              </a:r>
            </a:p>
          </p:txBody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80E834A5-87FC-9B91-4621-C7C83CC7012E}"/>
                </a:ext>
              </a:extLst>
            </p:cNvPr>
            <p:cNvSpPr txBox="1"/>
            <p:nvPr/>
          </p:nvSpPr>
          <p:spPr>
            <a:xfrm>
              <a:off x="9129205" y="3238574"/>
              <a:ext cx="298289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76%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Rent where they live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vs 35% for Non-Hispanic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225533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322181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8AF01C7-5840-FD36-3A07-CE8AA12CD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831996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5530047-A897-645E-F71A-652AFDA49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555643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71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Job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474872"/>
            <a:ext cx="10069513" cy="184666"/>
          </a:xfrm>
        </p:spPr>
        <p:txBody>
          <a:bodyPr/>
          <a:lstStyle/>
          <a:p>
            <a:r>
              <a:rPr lang="en-US" sz="1200" i="1" dirty="0"/>
              <a:t>Do you approve or disapprove of the way [x] is handling their job?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E2D9E-EA78-EBD6-EEFF-017F81F2E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459746"/>
              </p:ext>
            </p:extLst>
          </p:nvPr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EA3F77-0758-3871-F06E-613525469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013211"/>
              </p:ext>
            </p:extLst>
          </p:nvPr>
        </p:nvGraphicFramePr>
        <p:xfrm>
          <a:off x="446571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DF1EEF-776F-591E-958F-AB107DC09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970880"/>
              </p:ext>
            </p:extLst>
          </p:nvPr>
        </p:nvGraphicFramePr>
        <p:xfrm>
          <a:off x="6095994" y="220811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F65269-9713-B791-9C33-F3E5C62E04B6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49A4F-27F1-5908-B30A-F0AD5E8D676F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Job Approval</a:t>
            </a:r>
          </a:p>
        </p:txBody>
      </p:sp>
    </p:spTree>
    <p:extLst>
      <p:ext uri="{BB962C8B-B14F-4D97-AF65-F5344CB8AC3E}">
        <p14:creationId xmlns:p14="http://schemas.microsoft.com/office/powerpoint/2010/main" val="37407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Trump Conviction Impact</a:t>
            </a:r>
          </a:p>
        </p:txBody>
      </p:sp>
    </p:spTree>
    <p:extLst>
      <p:ext uri="{BB962C8B-B14F-4D97-AF65-F5344CB8AC3E}">
        <p14:creationId xmlns:p14="http://schemas.microsoft.com/office/powerpoint/2010/main" val="40407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C8537-830D-757D-7C27-F7DB90F1F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430887"/>
          </a:xfrm>
        </p:spPr>
        <p:txBody>
          <a:bodyPr vert="horz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+mn-cs"/>
              </a:rPr>
              <a:t>Trump Felony Conviction (asked after conviction was announced)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2F38A-AEDF-901F-F02F-5FE3C02CC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067852"/>
            <a:ext cx="10972800" cy="184666"/>
          </a:xfrm>
        </p:spPr>
        <p:txBody>
          <a:bodyPr/>
          <a:lstStyle/>
          <a:p>
            <a:r>
              <a:rPr lang="en-US" dirty="0"/>
              <a:t>Thinking again about the upcoming election will Donald Trump's felony convictions in New York affect how you vote?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AB8F9B7-BA35-20DA-A71A-313F6DB4F40E}"/>
              </a:ext>
            </a:extLst>
          </p:cNvPr>
          <p:cNvGraphicFramePr/>
          <p:nvPr/>
        </p:nvGraphicFramePr>
        <p:xfrm>
          <a:off x="1470152" y="1467923"/>
          <a:ext cx="9251696" cy="32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FB050C-7F80-9CAC-AEF9-9227F5F78E10}"/>
              </a:ext>
            </a:extLst>
          </p:cNvPr>
          <p:cNvSpPr txBox="1"/>
          <p:nvPr/>
        </p:nvSpPr>
        <p:spPr>
          <a:xfrm>
            <a:off x="3836276" y="1209875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u="sng" dirty="0">
                <a:solidFill>
                  <a:schemeClr val="tx1"/>
                </a:solidFill>
              </a:rPr>
              <a:t>Trump Felony Conviction Impact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/>
        </p:nvGraphicFramePr>
        <p:xfrm>
          <a:off x="609599" y="4737326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Trump Conviction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jury decision to convict Donald Trump of multiple felonies in New York was correct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recent felony trial of Donald Trump in New York was conducted fairly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0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/>
        </p:nvGraphicFramePr>
        <p:xfrm>
          <a:off x="1650365" y="2151856"/>
          <a:ext cx="889127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 </a:t>
            </a:r>
            <a:r>
              <a:rPr lang="en-US" dirty="0"/>
              <a:t>Shift</a:t>
            </a:r>
            <a:r>
              <a:rPr lang="en-US" sz="3600" b="0" dirty="0"/>
              <a:t>: Biden vs Trump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 b="0" dirty="0"/>
              <a:t>JOE BIDEN INCREASES OVERALL SUPPORT AMONG HISPANICS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n-US" sz="1800" dirty="0"/>
              <a:t>DEFINITELY TRUMP SUPPORT INCREASED AMONG </a:t>
            </a:r>
            <a:r>
              <a:rPr lang="en-US" sz="1800" b="0" dirty="0"/>
              <a:t>NON-HISPANICS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21526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Hispanic Trump Voters More Enthusiastic Post-Conviction</a:t>
            </a:r>
            <a:endParaRPr lang="en-US" sz="3600" b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/>
        </p:nvGraphicFramePr>
        <p:xfrm>
          <a:off x="6546235" y="2247527"/>
          <a:ext cx="5337793" cy="400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/>
        </p:nvGraphicFramePr>
        <p:xfrm>
          <a:off x="307974" y="2247527"/>
          <a:ext cx="5337792" cy="400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FD38D6-B6BE-B903-0D35-614BA6A91471}"/>
              </a:ext>
            </a:extLst>
          </p:cNvPr>
          <p:cNvGraphicFramePr>
            <a:graphicFrameLocks noGrp="1"/>
          </p:cNvGraphicFramePr>
          <p:nvPr/>
        </p:nvGraphicFramePr>
        <p:xfrm>
          <a:off x="2182476" y="5697855"/>
          <a:ext cx="3383280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6082419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926152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8701115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1457066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36552873"/>
                    </a:ext>
                  </a:extLst>
                </a:gridCol>
              </a:tblGrid>
              <a:tr h="2876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Pre-Conviction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Post-Conviction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Pre-Conviction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Post-Conviction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869114"/>
                  </a:ext>
                </a:extLst>
              </a:tr>
              <a:tr h="1797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Hispanic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Non-Hispanic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176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C036F8-BCCC-1F1B-9D39-B9057EE17912}"/>
              </a:ext>
            </a:extLst>
          </p:cNvPr>
          <p:cNvGraphicFramePr>
            <a:graphicFrameLocks noGrp="1"/>
          </p:cNvGraphicFramePr>
          <p:nvPr/>
        </p:nvGraphicFramePr>
        <p:xfrm>
          <a:off x="8420736" y="5697855"/>
          <a:ext cx="3383280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6082419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9261525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8701115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1457066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36552873"/>
                    </a:ext>
                  </a:extLst>
                </a:gridCol>
              </a:tblGrid>
              <a:tr h="2876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Pre-Conviction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Post-Conviction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Pre-Conviction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Post-Conviction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2869114"/>
                  </a:ext>
                </a:extLst>
              </a:tr>
              <a:tr h="1797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Hispanic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Non-Hispanic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5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/>
        </p:nvGraphicFramePr>
        <p:xfrm>
          <a:off x="2032000" y="2336951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 Shift: Biden vs Trump vs Kennedy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INCREASES HIS OVERALL SUPPORT AMONG HISPANICS, LESS SO AMONG NON-HISPANICS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- DEFINITELY TRUMP SUPPORT INCREASES FOR BOTH HISPANICS AND NON-HISPANICS</a:t>
            </a:r>
            <a:endParaRPr lang="en-US" sz="1800" b="0" dirty="0"/>
          </a:p>
          <a:p>
            <a:pPr>
              <a:spcBef>
                <a:spcPts val="0"/>
              </a:spcBef>
            </a:pPr>
            <a:r>
              <a:rPr lang="en-US" sz="1800" b="0" dirty="0"/>
              <a:t>- KENNEDY’S SUPPORT FALLS AMONG HISPANICS POST-CONVICTION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election for President were being held today, and the candidates were Joe Biden (D), Robert F. Kennedy, Jr (I), and Donald Trump (R)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7555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6F3EC27-8147-4BC0-C177-A3BBCED760F6}"/>
              </a:ext>
            </a:extLst>
          </p:cNvPr>
          <p:cNvGraphicFramePr/>
          <p:nvPr/>
        </p:nvGraphicFramePr>
        <p:xfrm>
          <a:off x="3240841" y="2532407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2FC4F5-2BB6-4F4D-E2C0-58D598489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Shift in Willingness to Vote for Candidates in General Election Post-Conviction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BBBE-666E-AC96-3139-4515929FF5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For the candidates listed below, please indicate how willing or unwilling you would be to vote for them in the general election.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E7135-6030-8A96-0ED1-E87599E77961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59011-76BE-3E35-5986-CAFDAE6A8383}"/>
              </a:ext>
            </a:extLst>
          </p:cNvPr>
          <p:cNvSpPr txBox="1"/>
          <p:nvPr/>
        </p:nvSpPr>
        <p:spPr>
          <a:xfrm>
            <a:off x="3836276" y="1765417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Candidate Vote Willingness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3E3BE9-D43D-BD2F-9877-2FFC4D7BCC61}"/>
              </a:ext>
            </a:extLst>
          </p:cNvPr>
          <p:cNvCxnSpPr>
            <a:cxnSpLocks/>
          </p:cNvCxnSpPr>
          <p:nvPr/>
        </p:nvCxnSpPr>
        <p:spPr>
          <a:xfrm flipV="1">
            <a:off x="6095994" y="2479242"/>
            <a:ext cx="0" cy="2970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7512017-6A3C-2B64-0459-3083356275B0}"/>
              </a:ext>
            </a:extLst>
          </p:cNvPr>
          <p:cNvGraphicFramePr/>
          <p:nvPr/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55BC4E-4C1E-4F64-A4C6-4E4EDD550C99}"/>
              </a:ext>
            </a:extLst>
          </p:cNvPr>
          <p:cNvGraphicFramePr/>
          <p:nvPr/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96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DCD310-6AA9-E796-9467-D571615B15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Favorability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8FFDF-D88B-EC0C-5A37-4C1238CBA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sz="1200" i="1" dirty="0"/>
              <a:t>For each individual or institution listed below, please indicate if you have a favorable or unfavorable opinion of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AEE42-5BCF-25B2-CBD7-7BC6E81248F5}"/>
              </a:ext>
            </a:extLst>
          </p:cNvPr>
          <p:cNvSpPr txBox="1"/>
          <p:nvPr/>
        </p:nvSpPr>
        <p:spPr>
          <a:xfrm>
            <a:off x="3836276" y="1866900"/>
            <a:ext cx="4519448" cy="52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Favorability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39C9BD-200B-DFD6-A240-0D0AB907A9BB}"/>
              </a:ext>
            </a:extLst>
          </p:cNvPr>
          <p:cNvGraphicFramePr/>
          <p:nvPr/>
        </p:nvGraphicFramePr>
        <p:xfrm>
          <a:off x="3240841" y="2622460"/>
          <a:ext cx="5649423" cy="357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D97AEA-7D4D-05EC-B76B-6C3193B3C947}"/>
              </a:ext>
            </a:extLst>
          </p:cNvPr>
          <p:cNvCxnSpPr>
            <a:cxnSpLocks/>
          </p:cNvCxnSpPr>
          <p:nvPr/>
        </p:nvCxnSpPr>
        <p:spPr>
          <a:xfrm flipV="1">
            <a:off x="6095994" y="2569295"/>
            <a:ext cx="0" cy="2970839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4F31FA8-CA8D-5C23-CA23-3872BABA2096}"/>
              </a:ext>
            </a:extLst>
          </p:cNvPr>
          <p:cNvGraphicFramePr/>
          <p:nvPr/>
        </p:nvGraphicFramePr>
        <p:xfrm>
          <a:off x="446571" y="211568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8F18D76-C0C7-2BF1-BCEC-87F19788C4C6}"/>
              </a:ext>
            </a:extLst>
          </p:cNvPr>
          <p:cNvGraphicFramePr/>
          <p:nvPr/>
        </p:nvGraphicFramePr>
        <p:xfrm>
          <a:off x="6095994" y="2114205"/>
          <a:ext cx="5649423" cy="357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22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677108"/>
          </a:xfrm>
        </p:spPr>
        <p:txBody>
          <a:bodyPr/>
          <a:lstStyle/>
          <a:p>
            <a:r>
              <a:rPr lang="en-US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9614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228153-CCDF-C257-642D-6A8380A5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68F619-BBFF-ED82-9043-858EEEF34446}"/>
              </a:ext>
            </a:extLst>
          </p:cNvPr>
          <p:cNvSpPr/>
          <p:nvPr/>
        </p:nvSpPr>
        <p:spPr>
          <a:xfrm>
            <a:off x="10912979" y="6080166"/>
            <a:ext cx="931492" cy="47052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28796C-63A2-F3F9-F854-6A902A0FD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5" y="5919196"/>
            <a:ext cx="3096887" cy="470520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6B0ED1-A301-376F-8E5D-66911F878CFD}"/>
              </a:ext>
            </a:extLst>
          </p:cNvPr>
          <p:cNvSpPr txBox="1">
            <a:spLocks/>
          </p:cNvSpPr>
          <p:nvPr/>
        </p:nvSpPr>
        <p:spPr>
          <a:xfrm>
            <a:off x="559506" y="3421393"/>
            <a:ext cx="5900782" cy="267586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 &amp; Media Predict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2024 Presidential Tracker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New York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June 2024</a:t>
            </a:r>
          </a:p>
        </p:txBody>
      </p:sp>
      <p:pic>
        <p:nvPicPr>
          <p:cNvPr id="11" name="Imagen 9">
            <a:extLst>
              <a:ext uri="{FF2B5EF4-FFF2-40B4-BE49-F238E27FC236}">
                <a16:creationId xmlns:a16="http://schemas.microsoft.com/office/drawing/2014/main" id="{0183D132-69B3-0189-7B6E-2CD5C2B21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1" b="26046"/>
          <a:stretch/>
        </p:blipFill>
        <p:spPr>
          <a:xfrm>
            <a:off x="10945213" y="6097258"/>
            <a:ext cx="864667" cy="4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928008-AFAA-C5A8-2651-08C3A528F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31726"/>
            <a:ext cx="10972800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Cost of Living, Inflation, Economy/Jobs, Healthcare</a:t>
            </a:r>
          </a:p>
          <a:p>
            <a:pPr>
              <a:spcBef>
                <a:spcPts val="0"/>
              </a:spcBef>
            </a:pPr>
            <a:r>
              <a:rPr lang="en-US" dirty="0"/>
              <a:t>Top Issues for All Voters</a:t>
            </a:r>
            <a:br>
              <a:rPr lang="en-US" dirty="0"/>
            </a:br>
            <a:r>
              <a:rPr lang="en-US" sz="1800" b="0" dirty="0"/>
              <a:t>- AFFORDABLE HOUSING, CRIME, EDUCATION, AMONG SEVERAL ISSUES</a:t>
            </a:r>
            <a:r>
              <a:rPr lang="en-US" sz="1800" dirty="0"/>
              <a:t> </a:t>
            </a:r>
            <a:r>
              <a:rPr lang="en-US" sz="1800" b="0" dirty="0"/>
              <a:t>OF GREATER CONCERN TO HISPANICS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7BD8F-9F48-E442-4911-EC4F0485D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64628"/>
            <a:ext cx="10069513" cy="184666"/>
          </a:xfrm>
        </p:spPr>
        <p:txBody>
          <a:bodyPr/>
          <a:lstStyle/>
          <a:p>
            <a:r>
              <a:rPr lang="en-US" sz="1200" i="1" dirty="0"/>
              <a:t>Thinking about the issues, how important are the following issues to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3E4CC-AAE1-7711-5A1F-752C4F702844}"/>
              </a:ext>
            </a:extLst>
          </p:cNvPr>
          <p:cNvSpPr txBox="1"/>
          <p:nvPr/>
        </p:nvSpPr>
        <p:spPr>
          <a:xfrm>
            <a:off x="3704556" y="164735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Issue Importance TopBox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BAAEC83-F8EE-1DD8-FB3A-29AEA9C1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63216"/>
              </p:ext>
            </p:extLst>
          </p:nvPr>
        </p:nvGraphicFramePr>
        <p:xfrm>
          <a:off x="609592" y="2088984"/>
          <a:ext cx="10972800" cy="4312610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211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noProof="0"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latin typeface="+mn-lt"/>
                        </a:rPr>
                        <a:t>Non-Hispanic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01429"/>
                  </a:ext>
                </a:extLst>
              </a:tr>
              <a:tr h="3222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Infrastructure, such as roads and public transportation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73992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 / drug abuse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33274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Race relations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915450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rights / 2nd amendment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05228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 / military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304608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50008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reform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144406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22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U.S. relationship with China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Russia / Ukraine war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Culture wars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237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LGBTQ rights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6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CE404-F9BC-EACE-F9C0-C719875ED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Top Issues by Hispanic Voter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83C36-E629-8EE9-2D69-F7E3EF46E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500642"/>
            <a:ext cx="10069513" cy="184666"/>
          </a:xfrm>
        </p:spPr>
        <p:txBody>
          <a:bodyPr/>
          <a:lstStyle/>
          <a:p>
            <a:r>
              <a:rPr lang="en-US" i="1" dirty="0"/>
              <a:t>Thinking about the issues, how important are the following issues to you?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4408B90-922E-3FAF-660A-9D9DC9C7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00577"/>
              </p:ext>
            </p:extLst>
          </p:nvPr>
        </p:nvGraphicFramePr>
        <p:xfrm>
          <a:off x="45720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Biden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7E48EFA-929D-7D2D-EB89-265570862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50185"/>
              </p:ext>
            </p:extLst>
          </p:nvPr>
        </p:nvGraphicFramePr>
        <p:xfrm>
          <a:off x="4278630" y="1924733"/>
          <a:ext cx="3623946" cy="445897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74264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Unsure/Not-Definite Voters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 / Medicare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43965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/ social services reform (Medicare, welfare, etc.)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64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Gun control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454545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B43DC8-794A-2B46-C001-A0C6372DD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8895"/>
              </p:ext>
            </p:extLst>
          </p:nvPr>
        </p:nvGraphicFramePr>
        <p:xfrm>
          <a:off x="8100060" y="1924733"/>
          <a:ext cx="3623946" cy="44589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4631">
                  <a:extLst>
                    <a:ext uri="{9D8B030D-6E8A-4147-A177-3AD203B41FA5}">
                      <a16:colId xmlns:a16="http://schemas.microsoft.com/office/drawing/2014/main" val="2894434694"/>
                    </a:ext>
                  </a:extLst>
                </a:gridCol>
                <a:gridCol w="969315">
                  <a:extLst>
                    <a:ext uri="{9D8B030D-6E8A-4147-A177-3AD203B41FA5}">
                      <a16:colId xmlns:a16="http://schemas.microsoft.com/office/drawing/2014/main" val="1385257733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Top 10 Issues Among Definitely</a:t>
                      </a:r>
                    </a:p>
                    <a:p>
                      <a:r>
                        <a:rPr lang="en-US" sz="1400" u="sng" dirty="0">
                          <a:latin typeface="+mn-lt"/>
                        </a:rPr>
                        <a:t>Trump</a:t>
                      </a:r>
                      <a:r>
                        <a:rPr lang="en-US" sz="1400" dirty="0">
                          <a:latin typeface="+mn-lt"/>
                        </a:rPr>
                        <a:t> Voters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% Hispanic</a:t>
                      </a:r>
                    </a:p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Top Box</a:t>
                      </a:r>
                    </a:p>
                  </a:txBody>
                  <a:tcPr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55253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12510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322815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079399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0583339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9044064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9742128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Affordable housing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1506572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Strengthening law enforcement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085744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spending / deficit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86841804"/>
                  </a:ext>
                </a:extLst>
              </a:tr>
              <a:tr h="37274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8602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1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83011-686F-66C4-335B-BAEB011A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r>
              <a:rPr lang="en-US" dirty="0"/>
              <a:t>49% of All Hispanics Said There Was One Specific Issue That Will Determine Who They Vote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45A80-45D1-78FD-D11E-1BB6CBE803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again about the issues, is there one specific issue that will determine who you will vote for?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09B687-2B7A-2DA6-F46B-6B0783A7A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118542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8C8C4B-A3C5-EED5-220A-4EF4A806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464308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380246-E450-4C72-A0A4-33194819DADF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Determining Issue</a:t>
            </a:r>
          </a:p>
        </p:txBody>
      </p:sp>
    </p:spTree>
    <p:extLst>
      <p:ext uri="{BB962C8B-B14F-4D97-AF65-F5344CB8AC3E}">
        <p14:creationId xmlns:p14="http://schemas.microsoft.com/office/powerpoint/2010/main" val="327810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5CB2E-EB4B-4884-7886-396A283E5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309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Issues That Will Determine Who They Vote For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INFLATION, IMMIGRATION MOST IMPORTANT TO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E604-6A3D-AE07-A933-C8CB79C743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Please indicate which of the following issues will determine who you vote for.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8F92C-C127-A9B5-4E8D-C5243EF87A23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Top 10 Determining Issues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C3640D-BE6A-09E2-02FA-70B254004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72351"/>
              </p:ext>
            </p:extLst>
          </p:nvPr>
        </p:nvGraphicFramePr>
        <p:xfrm>
          <a:off x="3255831" y="2572862"/>
          <a:ext cx="4974041" cy="3445170"/>
        </p:xfrm>
        <a:graphic>
          <a:graphicData uri="http://schemas.openxmlformats.org/drawingml/2006/table">
            <a:tbl>
              <a:tblPr firstRow="1" bandRow="1"/>
              <a:tblGrid>
                <a:gridCol w="2450815">
                  <a:extLst>
                    <a:ext uri="{9D8B030D-6E8A-4147-A177-3AD203B41FA5}">
                      <a16:colId xmlns:a16="http://schemas.microsoft.com/office/drawing/2014/main" val="3406514329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261613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</a:tblGrid>
              <a:tr h="286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280098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04913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1801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2787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638173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435840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379871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Israel/Hamas War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2866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Education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A48145-A8B7-AB08-255B-234DD8A5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08299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72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Party Better Able to </a:t>
            </a:r>
            <a:r>
              <a:rPr lang="en-US" b="0"/>
              <a:t>Handle Issues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Thinking again about the issues, which party do you think would do a better job of handling each of the following issues, the Democratic Party or the Republican Party?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234720-6CCD-2F1F-8256-B5787525E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06689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Democrat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Republican </a:t>
                      </a:r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F8FB28-576D-E03A-B723-D67E6A50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78246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Healthcare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Entitlements Reform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Energy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Cost of Living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Foreign policy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Opioids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1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B2FC4-4924-C16D-4C19-61815F22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b="0" dirty="0"/>
              <a:t>Candidate Better Able to Handle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345-BE0F-39B7-CD6B-66F472940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i="1" dirty="0"/>
              <a:t>Thinking again about the issues, which candidate do you think would do a better job of handling each of the following issues, Joe Biden or Donald Trump?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59FCA1-4805-846F-71D9-64F37B0EE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02495"/>
              </p:ext>
            </p:extLst>
          </p:nvPr>
        </p:nvGraphicFramePr>
        <p:xfrm>
          <a:off x="2127885" y="2015252"/>
          <a:ext cx="7631429" cy="4048437"/>
        </p:xfrm>
        <a:graphic>
          <a:graphicData uri="http://schemas.openxmlformats.org/drawingml/2006/table">
            <a:tbl>
              <a:tblPr firstRow="1" bandRow="1"/>
              <a:tblGrid>
                <a:gridCol w="1830129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450325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5656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52145"/>
                  </a:ext>
                </a:extLst>
              </a:tr>
              <a:tr h="5656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Biden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Trump </a:t>
                      </a:r>
                    </a:p>
                    <a:p>
                      <a:pPr algn="ctr"/>
                      <a:r>
                        <a:rPr lang="en-US" sz="1200" b="0" dirty="0">
                          <a:latin typeface="+mn-lt"/>
                        </a:rPr>
                        <a:t>Top2Box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and public safety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Economy / jobs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Taxes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Immigration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 spending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Defense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2413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Border Security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Economy</a:t>
            </a:r>
          </a:p>
        </p:txBody>
      </p:sp>
    </p:spTree>
    <p:extLst>
      <p:ext uri="{BB962C8B-B14F-4D97-AF65-F5344CB8AC3E}">
        <p14:creationId xmlns:p14="http://schemas.microsoft.com/office/powerpoint/2010/main" val="7076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B48AD-CE55-5627-14A1-50AE61F92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58% of Hispanics Rate the Economy in Their State Right Now as Fair or Poor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77BD3-4BA7-BCDB-AFB0-00825B3FF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would you rate the economy in your state right now?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228881-7078-DB63-29E4-97F990A90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363892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68D79-A543-E11B-B8EF-9B21491187C4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11855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BF9F55E-340D-ABBF-430B-28A0E13E99AA}"/>
              </a:ext>
            </a:extLst>
          </p:cNvPr>
          <p:cNvSpPr txBox="1">
            <a:spLocks/>
          </p:cNvSpPr>
          <p:nvPr/>
        </p:nvSpPr>
        <p:spPr>
          <a:xfrm>
            <a:off x="377852" y="97193"/>
            <a:ext cx="548640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Objectives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45DB21-F175-129D-25A0-F83AE0913480}"/>
              </a:ext>
            </a:extLst>
          </p:cNvPr>
          <p:cNvSpPr txBox="1">
            <a:spLocks/>
          </p:cNvSpPr>
          <p:nvPr/>
        </p:nvSpPr>
        <p:spPr>
          <a:xfrm>
            <a:off x="317399" y="1173480"/>
            <a:ext cx="5486400" cy="45110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System Font Regular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Measure current landscape of the 2024 Primary and General Elections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Assess voter sentiment towards current candidates and government bodies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Understand key issues and their degree of importance as motivators to vote</a:t>
            </a:r>
          </a:p>
          <a:p>
            <a:pPr marL="304792" marR="0" lvl="0" indent="-304792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Compare and contrast Hispanic and Non-Hispanic voters</a:t>
            </a:r>
          </a:p>
        </p:txBody>
      </p:sp>
      <p:sp>
        <p:nvSpPr>
          <p:cNvPr id="20" name="Rechteck">
            <a:extLst>
              <a:ext uri="{FF2B5EF4-FFF2-40B4-BE49-F238E27FC236}">
                <a16:creationId xmlns:a16="http://schemas.microsoft.com/office/drawing/2014/main" id="{E80E3284-D72B-721F-D5D5-AF7E60F12EE9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A4A8AB">
              <a:lumMod val="20000"/>
              <a:lumOff val="80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B5E0EC-05F8-210B-770C-48DDBACDE3F4}"/>
              </a:ext>
            </a:extLst>
          </p:cNvPr>
          <p:cNvSpPr txBox="1">
            <a:spLocks/>
          </p:cNvSpPr>
          <p:nvPr/>
        </p:nvSpPr>
        <p:spPr>
          <a:xfrm>
            <a:off x="6559500" y="97193"/>
            <a:ext cx="54864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ctr">
            <a:noAutofit/>
          </a:bodyPr>
          <a:lstStyle>
            <a:lvl1pPr marL="0" marR="0" indent="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  <a:sym typeface="Montserrat Bold"/>
              </a:rPr>
              <a:t>Methodology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132F75D-DF03-297C-C8CF-72DA30480E89}"/>
              </a:ext>
            </a:extLst>
          </p:cNvPr>
          <p:cNvSpPr txBox="1">
            <a:spLocks/>
          </p:cNvSpPr>
          <p:nvPr/>
        </p:nvSpPr>
        <p:spPr>
          <a:xfrm>
            <a:off x="6254701" y="3424417"/>
            <a:ext cx="5486400" cy="3336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7733" tIns="67733" rIns="67733" bIns="67733" anchor="t">
            <a:noAutofit/>
          </a:bodyPr>
          <a:lstStyle>
            <a:lvl1pPr marL="238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4762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7143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9525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1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1906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42875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166687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1905000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143125" marR="0" indent="-238125" algn="l" defTabSz="309563" eaLnBrk="1" latinLnBrk="0" hangingPunct="1">
              <a:lnSpc>
                <a:spcPct val="100000"/>
              </a:lnSpc>
              <a:spcBef>
                <a:spcPts val="1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95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In field 5</a:t>
            </a:r>
            <a:r>
              <a:rPr lang="en-US" sz="2000" kern="0" dirty="0">
                <a:latin typeface="Franklin Gothic Book" panose="020B0503020102020204"/>
              </a:rPr>
              <a:t>/28/2024 – 6/4/2024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Weighted to the registered voter universe by age, gender, education, and political party affiliation. Results from full survey have a margin of error of plus or minus </a:t>
            </a:r>
            <a:r>
              <a:rPr lang="en-US" sz="2000" b="0" i="0" kern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  <a:r>
              <a:rPr lang="en-US" sz="2000" b="0" i="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.</a:t>
            </a:r>
            <a:r>
              <a:rPr lang="en-US" sz="2000" dirty="0">
                <a:latin typeface="Franklin Gothic Book" panose="020B0503020102020204" pitchFamily="34" charset="0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Hispanics and </a:t>
            </a:r>
            <a:r>
              <a:rPr lang="en-US" sz="2000" kern="0" dirty="0">
                <a:latin typeface="Franklin Gothic Book" panose="020B0503020102020204"/>
              </a:rPr>
              <a:t>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.</a:t>
            </a:r>
            <a:r>
              <a:rPr lang="en-US" sz="2000" kern="0" dirty="0">
                <a:latin typeface="Franklin Gothic Book" panose="020B0503020102020204"/>
              </a:rPr>
              <a:t>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% for Non-Hispanics.</a:t>
            </a: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  <a:p>
            <a:pPr marL="317492" marR="0" lvl="0" indent="-317492" algn="l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sym typeface="Helvetica Light"/>
              </a:rPr>
              <a:t>This Report:  Hispanic SpanDom/Bilingual vs Non-Hispanic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3CE5F36-07AB-A344-8B42-D66D14D0D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6482"/>
              </p:ext>
            </p:extLst>
          </p:nvPr>
        </p:nvGraphicFramePr>
        <p:xfrm>
          <a:off x="7380215" y="1534657"/>
          <a:ext cx="3527571" cy="1584960"/>
        </p:xfrm>
        <a:graphic>
          <a:graphicData uri="http://schemas.openxmlformats.org/drawingml/2006/table">
            <a:tbl>
              <a:tblPr firstRow="1" bandRow="1"/>
              <a:tblGrid>
                <a:gridCol w="3527571">
                  <a:extLst>
                    <a:ext uri="{9D8B030D-6E8A-4147-A177-3AD203B41FA5}">
                      <a16:colId xmlns:a16="http://schemas.microsoft.com/office/drawing/2014/main" val="1782852617"/>
                    </a:ext>
                  </a:extLst>
                </a:gridCol>
              </a:tblGrid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2000" b="0" u="sng" dirty="0">
                          <a:latin typeface="+mn-lt"/>
                        </a:rPr>
                        <a:t>A18+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77889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981 Hispanic</a:t>
                      </a:r>
                    </a:p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(752 SpanDom/Bilingual)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63505"/>
                  </a:ext>
                </a:extLst>
              </a:tr>
              <a:tr h="3938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marL="0" marR="0" indent="0" algn="ctr" defTabSz="30956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1090 Non-Hispanic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51093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B83F19-3035-F7A1-5649-E6A8369D2D11}"/>
              </a:ext>
            </a:extLst>
          </p:cNvPr>
          <p:cNvSpPr/>
          <p:nvPr/>
        </p:nvSpPr>
        <p:spPr>
          <a:xfrm>
            <a:off x="6334051" y="796323"/>
            <a:ext cx="561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316984" defTabSz="41274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Online survey of </a:t>
            </a:r>
            <a:r>
              <a:rPr lang="en-US" sz="2000" b="0" kern="0" dirty="0">
                <a:solidFill>
                  <a:srgbClr val="000000"/>
                </a:solidFill>
                <a:sym typeface="Helvetica Light"/>
              </a:rPr>
              <a:t>2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,</a:t>
            </a:r>
            <a:r>
              <a:rPr lang="en-US" sz="2000" kern="0" dirty="0">
                <a:solidFill>
                  <a:srgbClr val="000000"/>
                </a:solidFill>
                <a:sym typeface="Helvetica Light"/>
              </a:rPr>
              <a:t>071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Light"/>
              </a:rPr>
              <a:t> likely voters ages 18+</a:t>
            </a:r>
          </a:p>
        </p:txBody>
      </p:sp>
    </p:spTree>
    <p:extLst>
      <p:ext uri="{BB962C8B-B14F-4D97-AF65-F5344CB8AC3E}">
        <p14:creationId xmlns:p14="http://schemas.microsoft.com/office/powerpoint/2010/main" val="32853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B7D35-8CB3-DF35-6849-79212A20D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23% of Hispanic Voters Believe the Economy Will Get Worse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4F3C-676B-5E3C-5632-DCBFDA2142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Thinking ahead to a few months from now… Do you believe the economy in your state will get better, get worse, or stay about the same as it is now?</a:t>
            </a: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3C66C4EA-5AD9-D74A-2148-3CF4C68D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750589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C13874-70B9-339E-4EE6-32221D8214DD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Future of the Economy</a:t>
            </a:r>
          </a:p>
        </p:txBody>
      </p:sp>
    </p:spTree>
    <p:extLst>
      <p:ext uri="{BB962C8B-B14F-4D97-AF65-F5344CB8AC3E}">
        <p14:creationId xmlns:p14="http://schemas.microsoft.com/office/powerpoint/2010/main" val="21924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BAFEC0-A8F9-65D5-29EF-D6B41AEC8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Economy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86EDBE-1557-73CF-6D01-3CBCD7A7E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82702"/>
              </p:ext>
            </p:extLst>
          </p:nvPr>
        </p:nvGraphicFramePr>
        <p:xfrm>
          <a:off x="609599" y="1228316"/>
          <a:ext cx="10972797" cy="4679513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Economy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291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Inflation is putting a significant strain on my budget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concerned about the U.S. federal government’s spending and deficit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41310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it is increasingly difficult for middle class families to prosper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81414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Corporations and financial firms are buying up single-family homes and apartment buildings and driving up housing prices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personal economic situation has become worse in the last year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expect my personal economic situation to get better in the next few years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price of gas is putting a strain on my finances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4965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have taken, or am considering taking, a second job in order to maintain my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Someone in my household has taken, or is considering taking, a second job in order to maintain our standard of living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 ownership is still within reach for most people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1311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jobs are getting easier to find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</p:spTree>
    <p:extLst>
      <p:ext uri="{BB962C8B-B14F-4D97-AF65-F5344CB8AC3E}">
        <p14:creationId xmlns:p14="http://schemas.microsoft.com/office/powerpoint/2010/main" val="333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9FB89-7E5C-0F7E-474C-A3261E1C8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Public Health &amp; Healthcare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7F6A1C-2568-9647-8FFF-55C97E349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81143"/>
              </p:ext>
            </p:extLst>
          </p:nvPr>
        </p:nvGraphicFramePr>
        <p:xfrm>
          <a:off x="609599" y="1228316"/>
          <a:ext cx="10972802" cy="297205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Mental health issues are a growing problem for people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Drug abuse is a serious public health issue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0514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generally satisfied with my healthcare coverage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Medicaid and Medicare are working well 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my health care and insurance is reasonable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cost of prescription drugs is a financial problem for 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3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1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EA80E-35CD-7B96-F5B8-06769F034D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Abortion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2B26ED5-8B51-C891-77BC-A454FBB0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70338"/>
              </p:ext>
            </p:extLst>
          </p:nvPr>
        </p:nvGraphicFramePr>
        <p:xfrm>
          <a:off x="609600" y="2596471"/>
          <a:ext cx="10972800" cy="3650250"/>
        </p:xfrm>
        <a:graphic>
          <a:graphicData uri="http://schemas.openxmlformats.org/drawingml/2006/table">
            <a:tbl>
              <a:tblPr firstRow="1" bandRow="1"/>
              <a:tblGrid>
                <a:gridCol w="811033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</a:tblGrid>
              <a:tr h="4096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Abortion Policy</a:t>
                      </a:r>
                    </a:p>
                    <a:p>
                      <a:pPr algn="l"/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Thinking about abortion policy and laws, which of the following comes closest to your view?</a:t>
                      </a:r>
                    </a:p>
                  </a:txBody>
                  <a:tcPr anchor="b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case of rape, incest or when the mother’s life is in danger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at any time during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until the fetus can survive outside the womb (approximately the 24th week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illegal in all cases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2928"/>
                  </a:ext>
                </a:extLst>
              </a:tr>
              <a:tr h="3211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trimester (approximately the first 13 weeks)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in the first 15 weeks of pregnancy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should be legal only before a fetal heartbeat is detected (at approximately the first 6 weeks of pregnancy)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95118"/>
                  </a:ext>
                </a:extLst>
              </a:tr>
              <a:tr h="355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Unsure/I don’t know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332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3B468-64E2-FFE4-E08C-203AE31CF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52455"/>
              </p:ext>
            </p:extLst>
          </p:nvPr>
        </p:nvGraphicFramePr>
        <p:xfrm>
          <a:off x="609599" y="1025869"/>
          <a:ext cx="10972802" cy="142931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Public Health &amp; Healthcare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would not vote for a political candidate whose views on abortion were at odds with mine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Abortion laws should be created by state governments, not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3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682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80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B712D3E-C8F0-7DCA-CD54-D2EBBD214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83089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in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believe that stricter gun control laws would reduce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Crime is a growing problem where I live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Homelessness is a serious problem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have become too lenient on criminals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less safe in my everyday life than I did a year ago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2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03F893-2DA5-46D6-02B5-0770EBD14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Crime &amp; Public Safety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6D8A544-711D-00F4-5C68-B614E99F4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5770"/>
              </p:ext>
            </p:extLst>
          </p:nvPr>
        </p:nvGraphicFramePr>
        <p:xfrm>
          <a:off x="609600" y="1228316"/>
          <a:ext cx="10972802" cy="3405104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Crime &amp; Public Safety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Police departments in the United States are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Children in my community are generally safe at the schools they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second amendment gun rights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Police Department is understaffed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protecting businesses near where I live and shop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authorities are doing a good job combating crime in my neighborhood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local government should significantly reduce the resources and budgets for police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3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</p:spTree>
    <p:extLst>
      <p:ext uri="{BB962C8B-B14F-4D97-AF65-F5344CB8AC3E}">
        <p14:creationId xmlns:p14="http://schemas.microsoft.com/office/powerpoint/2010/main" val="27865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1CAA97E-A8B6-6BF8-9597-D5CBDA1D8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23422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migrants who want to enter the United States should be fully vetted first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immigrants crossing the border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Securing our southern border is an important step toward stopping the flow of illegal drugs and sex trafficking into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United States taxpayers cannot afford to pay for all the costs associated with the undocumented migrants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There are too many undocumented migrants coming to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is not fair that migrants get free housing, food, and healthcare when so many longtime Americans struggle to pay for those things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provide a pathway to legal status (including citizenship) for undocumented immigrants who have been in the U.S. and have not committed a serious crime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must take the steps necessary to immediately stop undocumented migrants from entering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We should reform immigration laws to give higher priority to people with needed skills and education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situation at the southern border could be largely solved if the U.S. enforced its current immigration laws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38664-4C40-6939-62EB-13E3860E39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b="0" dirty="0"/>
              <a:t>Only 40% of Hispanics Believe U.S. is Headed in the Right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E6976-9E23-B8EF-7000-6FAE94A68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general, do you believe that the United States is headed in the right direction, or has it gone off on the wrong track?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E89E1E-EF5B-56C8-56DA-A7034ABC2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014983"/>
              </p:ext>
            </p:extLst>
          </p:nvPr>
        </p:nvGraphicFramePr>
        <p:xfrm>
          <a:off x="6585108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249D416-32A2-D77C-C5B0-4B85B8BA2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177712"/>
              </p:ext>
            </p:extLst>
          </p:nvPr>
        </p:nvGraphicFramePr>
        <p:xfrm>
          <a:off x="129538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33E58C-329C-A33B-34E3-9642EAF6DDAC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 Right or Wrong Track</a:t>
            </a:r>
          </a:p>
        </p:txBody>
      </p:sp>
    </p:spTree>
    <p:extLst>
      <p:ext uri="{BB962C8B-B14F-4D97-AF65-F5344CB8AC3E}">
        <p14:creationId xmlns:p14="http://schemas.microsoft.com/office/powerpoint/2010/main" val="37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059CC70-4CA7-67B1-8110-FC5569C9C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02713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arrival of migrants has made the affordable housing problem worse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law enforcement should be able to detain undocumented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have increased crime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 feels like migrants are being treated better than most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rules that I have to live by don’t seem to apply to migrants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military should be used to secure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Biden administration is primarily responsible for the situation at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should complete the construction of a wall on the southern border of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migrants will take jobs away from poorer and working-class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86355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Most undocumented migrants who entered the U.S. over the last few years should be deported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3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8A3F4-3DAF-D11E-AAF3-2700D5630D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Immigration &amp; Border Security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D047AF-9524-13B9-346F-A041FE3F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594"/>
              </p:ext>
            </p:extLst>
          </p:nvPr>
        </p:nvGraphicFramePr>
        <p:xfrm>
          <a:off x="609599" y="1228316"/>
          <a:ext cx="10972797" cy="3762370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Immigration &amp; Border Security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Democratic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the Biden administration has a plan to effectively deal with the undocumented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779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My feelings about the migrant issue make it more likely I will vote for Republican candidates in the next election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8337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Undocumented immigrants arriving across the southern border should be transported by the government throughout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resettling of all the migrants will, in the long-run, benefit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benefits like healthcare should be provided to undocumented immigrants free of cost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managing the southern border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my state and local officials are handling the migrant issue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94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2691335"/>
            <a:ext cx="10560166" cy="1744067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</p:spTree>
    <p:extLst>
      <p:ext uri="{BB962C8B-B14F-4D97-AF65-F5344CB8AC3E}">
        <p14:creationId xmlns:p14="http://schemas.microsoft.com/office/powerpoint/2010/main" val="3182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8CECD-181A-612B-7204-CCC5F086C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Climate Change &amp; Energy Policy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795E8F-7A7C-EE38-A75E-F5E416E3B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76792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Climate Change &amp; Energy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very big threat to the planet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Climate change is a result of human activity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significant restrictions on my use of cars, trucks, and planes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Governments should create policies that encourage oil and gas production in the U.S.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should eliminate fossil fuels as a source of energy for its electric power grid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Action should be taken on climate change even if it means a significant increase in my taxes or in my gas and electricity expenses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Government regulation and action on climate change is hurting the economy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39735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FE590-DFE3-3919-DD50-DE198CF86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Government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B8EE8-4119-BB02-4975-03BAAA7EC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90455"/>
              </p:ext>
            </p:extLst>
          </p:nvPr>
        </p:nvGraphicFramePr>
        <p:xfrm>
          <a:off x="609600" y="1228316"/>
          <a:ext cx="10972802" cy="3367212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noProof="0" dirty="0">
                          <a:solidFill>
                            <a:schemeClr val="bg1"/>
                          </a:solidFill>
                          <a:latin typeface="+mn-lt"/>
                        </a:rPr>
                        <a:t>Government</a:t>
                      </a:r>
                      <a:r>
                        <a:rPr lang="en-US" sz="10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noProof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voting in the 2020 election was free and fair and the vote-counting was done accurately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7591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has become too intrusive in the lives of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 of the United States is too big and powerful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States Justice Department has become politicized in its prosecutions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FBI has become politicized in its investigations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am confident that Social Security and Medicare benefits, that are similar to those of current retirees, will be available in the future to younger generations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want the next president to shrink the size of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7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</p:spTree>
    <p:extLst>
      <p:ext uri="{BB962C8B-B14F-4D97-AF65-F5344CB8AC3E}">
        <p14:creationId xmlns:p14="http://schemas.microsoft.com/office/powerpoint/2010/main" val="35536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FC25-E6B5-D030-9C08-185524DB5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Government Policy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B0612A7-75C2-2A59-C391-7BD94882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67225"/>
              </p:ext>
            </p:extLst>
          </p:nvPr>
        </p:nvGraphicFramePr>
        <p:xfrm>
          <a:off x="609600" y="1146020"/>
          <a:ext cx="10972802" cy="5107238"/>
        </p:xfrm>
        <a:graphic>
          <a:graphicData uri="http://schemas.openxmlformats.org/drawingml/2006/table">
            <a:tbl>
              <a:tblPr firstRow="1" bandRow="1"/>
              <a:tblGrid>
                <a:gridCol w="7156174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74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Government Policy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09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government should provide expanded benefits and entitlements to Americans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401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Biden Administration’s efforts to forgive student loans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0035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China represents the most serious economic and geo-political threat to the United States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1996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U.S. government should spend less money supporting the war in Ukraine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7936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government should ban social media, like Facebook and TikTok, from being used by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Iran is the primary destabilizing force in the Middle East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think that the United States spends too much on defense and the military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3838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age required to collect full Social Security benefits will need to be raised in order to keep the program from running out of money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Student loans should not be forgiven and paid for by taxpayers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United State should increase the amount of military aid it sends to Israel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support the way the Biden Administration is dealing with the Israel-Hamas war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  <a:tr h="374274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Growth in spending on entitlements, like Social Security and Medicaid, needs to be reduced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0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5947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14D1-896F-7782-44EC-5FFF3F7B8D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Technology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5D08007-D7CB-100C-FC69-33790AC1E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34534"/>
              </p:ext>
            </p:extLst>
          </p:nvPr>
        </p:nvGraphicFramePr>
        <p:xfrm>
          <a:off x="609599" y="1228316"/>
          <a:ext cx="10972797" cy="2196582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be used to create a significant amount of misleading and deceptive information, pictures and video that will be hard to identify as fake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should be heavily regulated by the federal government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Artificial Intelligence (AI) technology will eliminate more jobs than it creates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Social media, like Facebook and TikTok, does more harm than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1354217"/>
          </a:xfrm>
        </p:spPr>
        <p:txBody>
          <a:bodyPr/>
          <a:lstStyle/>
          <a:p>
            <a:r>
              <a:rPr lang="en-US" dirty="0"/>
              <a:t>General Election Polling</a:t>
            </a:r>
          </a:p>
        </p:txBody>
      </p:sp>
    </p:spTree>
    <p:extLst>
      <p:ext uri="{BB962C8B-B14F-4D97-AF65-F5344CB8AC3E}">
        <p14:creationId xmlns:p14="http://schemas.microsoft.com/office/powerpoint/2010/main" val="28343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7303-895B-6A25-05D2-A4F90DEA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D574C8-EAC7-628C-EC23-E341D6D25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917" y="3122222"/>
            <a:ext cx="10560166" cy="882293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559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59547"/>
              </p:ext>
            </p:extLst>
          </p:nvPr>
        </p:nvGraphicFramePr>
        <p:xfrm>
          <a:off x="609599" y="1228316"/>
          <a:ext cx="10972797" cy="4552686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Education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be allowed to know what is being taught in the public schools that their children attend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84%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All parents should have publicly-funded options, beyond traditional public schools, to educate their children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59603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More emphasis should be placed on trade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967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Parents should have a say in what is taught to their children in public schools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758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 is no longer worth the cost for most students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schools in my neighborhood are good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public school system is working well in my state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Public schools where I live are better than they were before the pandemic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The federal government’s Department of Education should be eliminated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Colleges and universities should be allowed to use race in admissions decisions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708434"/>
          </a:xfrm>
        </p:spPr>
        <p:txBody>
          <a:bodyPr/>
          <a:lstStyle/>
          <a:p>
            <a:r>
              <a:rPr lang="en-US" dirty="0"/>
              <a:t>Information Sources &amp; Language Preferences</a:t>
            </a:r>
          </a:p>
        </p:txBody>
      </p:sp>
    </p:spTree>
    <p:extLst>
      <p:ext uri="{BB962C8B-B14F-4D97-AF65-F5344CB8AC3E}">
        <p14:creationId xmlns:p14="http://schemas.microsoft.com/office/powerpoint/2010/main" val="29744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A4574-1C7B-4E4C-3073-905BC2B8A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YouTube, Local &amp; National TV Most Heavily Used Political Information Sources by Hispanics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5B831-0074-1C38-4F71-E569F856DA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Which of the following sources are you currently using to follow developing political issues?  Select all that apply.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41547-4174-C39E-DC55-C018408838B1}"/>
              </a:ext>
            </a:extLst>
          </p:cNvPr>
          <p:cNvSpPr txBox="1"/>
          <p:nvPr/>
        </p:nvSpPr>
        <p:spPr>
          <a:xfrm>
            <a:off x="3704556" y="2090260"/>
            <a:ext cx="4782871" cy="4416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Information Sources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ABE46F-AD67-4FE2-B06C-5D806859A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497716"/>
              </p:ext>
            </p:extLst>
          </p:nvPr>
        </p:nvGraphicFramePr>
        <p:xfrm>
          <a:off x="609592" y="2531883"/>
          <a:ext cx="10972800" cy="3697999"/>
        </p:xfrm>
        <a:graphic>
          <a:graphicData uri="http://schemas.openxmlformats.org/drawingml/2006/table">
            <a:tbl>
              <a:tblPr firstRow="1" bandRow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31789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454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endParaRPr lang="en-US" sz="16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YouTube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52%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TikTok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72123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Television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Podcasts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814661"/>
                  </a:ext>
                </a:extLst>
              </a:tr>
              <a:tr h="36014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National Television (like network programs or cable news)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Online publications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0786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Instagram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Debates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84248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Facebook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Magazines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07607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Newspapers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Snapchat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84191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Friends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Community organization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884520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Family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School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509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Radio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Religious organization/Church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858162"/>
                  </a:ext>
                </a:extLst>
              </a:tr>
              <a:tr h="3190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X, formerly known as Twitter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None of these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52D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2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60% of Hispanics Need More Information About the Candidates &amp; Their Positions on the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the candidates and their positions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Candidates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268170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62% of Hispanics Don’t Have All the Party Information They Need to Make Voting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Do you think that you know enough now about where the political parties stand on the issues most important to you to confidently make a voting decision?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000000"/>
                </a:solidFill>
              </a:rPr>
              <a:t>Informed on Parties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37497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4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1EEF0-A3A8-08B0-6BD2-3B75E268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r>
              <a:rPr lang="en-US" dirty="0"/>
              <a:t>64% of Hispanics Occasionally, Rarely or Never See Political 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97E1-F755-1F25-DC30-EB943C9DC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In the last 30 days, have you heard or seen any ads from political candidates or their campaigns in an effort to win your vote?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20B4-90F0-628A-EBCC-C387E72928C2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Political Ad Frequency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D074D403-94B4-6B25-DC86-465B1AB16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41745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holding a button&#10;&#10;Description automatically generated">
            <a:extLst>
              <a:ext uri="{FF2B5EF4-FFF2-40B4-BE49-F238E27FC236}">
                <a16:creationId xmlns:a16="http://schemas.microsoft.com/office/drawing/2014/main" id="{3079183B-E8E4-DD18-85C2-9C992966D9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332ACF-3C20-CE3A-ADD4-2196F23CD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5316"/>
            <a:ext cx="2216331" cy="23083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Messaging in Spanish is </a:t>
            </a:r>
            <a:r>
              <a:rPr lang="en-US" i="1" dirty="0">
                <a:solidFill>
                  <a:schemeClr val="accent4"/>
                </a:solidFill>
              </a:rPr>
              <a:t>Powerful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accent4"/>
                </a:solidFill>
              </a:rPr>
              <a:t>Connects</a:t>
            </a:r>
          </a:p>
        </p:txBody>
      </p:sp>
      <p:sp>
        <p:nvSpPr>
          <p:cNvPr id="16" name="Content Placeholder 33">
            <a:extLst>
              <a:ext uri="{FF2B5EF4-FFF2-40B4-BE49-F238E27FC236}">
                <a16:creationId xmlns:a16="http://schemas.microsoft.com/office/drawing/2014/main" id="{3A2C4A54-EC8E-F0AD-1DB5-AD298166D65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42408" y="3639300"/>
            <a:ext cx="3401568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4"/>
                </a:solidFill>
              </a:rPr>
              <a:t>75%</a:t>
            </a:r>
          </a:p>
        </p:txBody>
      </p:sp>
      <p:sp>
        <p:nvSpPr>
          <p:cNvPr id="17" name="Content Placeholder 47">
            <a:extLst>
              <a:ext uri="{FF2B5EF4-FFF2-40B4-BE49-F238E27FC236}">
                <a16:creationId xmlns:a16="http://schemas.microsoft.com/office/drawing/2014/main" id="{E978DBE8-8A7F-B9A3-9252-32EDE94B15A1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421137" y="3639300"/>
            <a:ext cx="3403099" cy="1354217"/>
          </a:xfrm>
        </p:spPr>
        <p:txBody>
          <a:bodyPr/>
          <a:lstStyle/>
          <a:p>
            <a:r>
              <a:rPr lang="en-US" sz="8800" dirty="0">
                <a:solidFill>
                  <a:schemeClr val="accent2"/>
                </a:solidFill>
              </a:rPr>
              <a:t>69%</a:t>
            </a:r>
          </a:p>
        </p:txBody>
      </p:sp>
      <p:sp>
        <p:nvSpPr>
          <p:cNvPr id="18" name="Content Placeholder 50">
            <a:extLst>
              <a:ext uri="{FF2B5EF4-FFF2-40B4-BE49-F238E27FC236}">
                <a16:creationId xmlns:a16="http://schemas.microsoft.com/office/drawing/2014/main" id="{DD4289C4-451A-8676-1B83-B6FF47DFE46E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322557" y="3639300"/>
            <a:ext cx="3403099" cy="1354217"/>
          </a:xfrm>
        </p:spPr>
        <p:txBody>
          <a:bodyPr/>
          <a:lstStyle/>
          <a:p>
            <a:r>
              <a:rPr lang="en-US" sz="8800" dirty="0"/>
              <a:t>62%</a:t>
            </a:r>
          </a:p>
        </p:txBody>
      </p:sp>
      <p:sp>
        <p:nvSpPr>
          <p:cNvPr id="19" name="Content Placeholder 151">
            <a:extLst>
              <a:ext uri="{FF2B5EF4-FFF2-40B4-BE49-F238E27FC236}">
                <a16:creationId xmlns:a16="http://schemas.microsoft.com/office/drawing/2014/main" id="{F426B427-1C0E-A3E0-31F6-A8B6B09A95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6344" y="5362271"/>
            <a:ext cx="3401568" cy="430887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b="1" i="1" dirty="0">
                <a:solidFill>
                  <a:schemeClr val="accent4"/>
                </a:solidFill>
              </a:rPr>
              <a:t>appreciate when candidates advertise in Spanish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in trying to win my vote</a:t>
            </a:r>
          </a:p>
        </p:txBody>
      </p:sp>
      <p:sp>
        <p:nvSpPr>
          <p:cNvPr id="20" name="Content Placeholder 153">
            <a:extLst>
              <a:ext uri="{FF2B5EF4-FFF2-40B4-BE49-F238E27FC236}">
                <a16:creationId xmlns:a16="http://schemas.microsoft.com/office/drawing/2014/main" id="{0FC14EAA-0A06-5FA6-2140-9B892188AD5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422740" y="5345836"/>
            <a:ext cx="3403099" cy="646331"/>
          </a:xfrm>
        </p:spPr>
        <p:txBody>
          <a:bodyPr/>
          <a:lstStyle/>
          <a:p>
            <a:r>
              <a:rPr lang="en-US" dirty="0"/>
              <a:t>Political parties and candidates who advertise in Spanish are </a:t>
            </a:r>
            <a:r>
              <a:rPr lang="en-US" b="1" i="1" dirty="0">
                <a:solidFill>
                  <a:schemeClr val="accent2"/>
                </a:solidFill>
              </a:rPr>
              <a:t>showing me they want my vote</a:t>
            </a:r>
          </a:p>
        </p:txBody>
      </p:sp>
      <p:sp>
        <p:nvSpPr>
          <p:cNvPr id="21" name="Content Placeholder 155">
            <a:extLst>
              <a:ext uri="{FF2B5EF4-FFF2-40B4-BE49-F238E27FC236}">
                <a16:creationId xmlns:a16="http://schemas.microsoft.com/office/drawing/2014/main" id="{AAD3A6AF-9549-4590-9F8F-952B47714A8A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8331701" y="5345836"/>
            <a:ext cx="3414368" cy="861774"/>
          </a:xfrm>
        </p:spPr>
        <p:txBody>
          <a:bodyPr/>
          <a:lstStyle/>
          <a:p>
            <a:r>
              <a:rPr lang="en-US" dirty="0"/>
              <a:t>When a political party or candidate communicates with me in Spanish, it suggests that </a:t>
            </a:r>
            <a:r>
              <a:rPr lang="en-US" b="1" i="1" dirty="0">
                <a:solidFill>
                  <a:srgbClr val="CC0062"/>
                </a:solidFill>
              </a:rPr>
              <a:t>they are truly interested in Hispanics and our community</a:t>
            </a:r>
          </a:p>
        </p:txBody>
      </p:sp>
      <p:sp>
        <p:nvSpPr>
          <p:cNvPr id="22" name="Content Placeholder 30">
            <a:extLst>
              <a:ext uri="{FF2B5EF4-FFF2-40B4-BE49-F238E27FC236}">
                <a16:creationId xmlns:a16="http://schemas.microsoft.com/office/drawing/2014/main" id="{23B7715C-8FC2-6634-9C8B-A6907041A7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4" y="4961637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3" name="Content Placeholder 46">
            <a:extLst>
              <a:ext uri="{FF2B5EF4-FFF2-40B4-BE49-F238E27FC236}">
                <a16:creationId xmlns:a16="http://schemas.microsoft.com/office/drawing/2014/main" id="{6A7CD8FD-C0CA-27DB-21BB-B328FCB0A5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2740" y="4958770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  <p:sp>
        <p:nvSpPr>
          <p:cNvPr id="24" name="Content Placeholder 49">
            <a:extLst>
              <a:ext uri="{FF2B5EF4-FFF2-40B4-BE49-F238E27FC236}">
                <a16:creationId xmlns:a16="http://schemas.microsoft.com/office/drawing/2014/main" id="{6ADE8C38-E687-9C44-452F-84735E91731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31701" y="4955903"/>
            <a:ext cx="3401568" cy="276999"/>
          </a:xfrm>
        </p:spPr>
        <p:txBody>
          <a:bodyPr>
            <a:normAutofit/>
          </a:bodyPr>
          <a:lstStyle/>
          <a:p>
            <a:r>
              <a:rPr lang="en-US" dirty="0"/>
              <a:t>Of Hispanics agree</a:t>
            </a:r>
          </a:p>
        </p:txBody>
      </p:sp>
    </p:spTree>
    <p:extLst>
      <p:ext uri="{BB962C8B-B14F-4D97-AF65-F5344CB8AC3E}">
        <p14:creationId xmlns:p14="http://schemas.microsoft.com/office/powerpoint/2010/main" val="272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1C320-849F-E28E-B1F0-3BB4C19F4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33211-2132-9B39-AB19-7181E697E3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954" y="2858014"/>
            <a:ext cx="4724045" cy="2031325"/>
          </a:xfrm>
        </p:spPr>
        <p:txBody>
          <a:bodyPr/>
          <a:lstStyle/>
          <a:p>
            <a:r>
              <a:rPr lang="en-US" dirty="0"/>
              <a:t>Voting &amp; Campaign Information</a:t>
            </a:r>
          </a:p>
        </p:txBody>
      </p:sp>
    </p:spTree>
    <p:extLst>
      <p:ext uri="{BB962C8B-B14F-4D97-AF65-F5344CB8AC3E}">
        <p14:creationId xmlns:p14="http://schemas.microsoft.com/office/powerpoint/2010/main" val="9420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61ED6-25E7-B5D4-D17B-E8F20B205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861774"/>
          </a:xfrm>
        </p:spPr>
        <p:txBody>
          <a:bodyPr/>
          <a:lstStyle/>
          <a:p>
            <a:r>
              <a:rPr lang="en-US" dirty="0"/>
              <a:t>Voting Method and Timeframe</a:t>
            </a:r>
          </a:p>
          <a:p>
            <a:r>
              <a:rPr lang="en-US" sz="1800" dirty="0"/>
              <a:t>- HISPANICS MORE LIKELY THAN NON-HISPANICS TO VOTE EARLY AND IN PERSON OR BY MAIL-IN BALLOT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D0325-AC3E-6D83-EEB0-8940F794E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do you plan to vote in the General election?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D9B296-D9AC-5C01-C4A7-393C350D2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157846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2999DD-6AC0-DD6B-845E-14067965B031}"/>
              </a:ext>
            </a:extLst>
          </p:cNvPr>
          <p:cNvSpPr txBox="1"/>
          <p:nvPr/>
        </p:nvSpPr>
        <p:spPr>
          <a:xfrm>
            <a:off x="3836276" y="1991783"/>
            <a:ext cx="4519448" cy="74351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Voting Method and Timeframe</a:t>
            </a:r>
          </a:p>
        </p:txBody>
      </p:sp>
    </p:spTree>
    <p:extLst>
      <p:ext uri="{BB962C8B-B14F-4D97-AF65-F5344CB8AC3E}">
        <p14:creationId xmlns:p14="http://schemas.microsoft.com/office/powerpoint/2010/main" val="11781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551BF6-1800-311F-B769-2DE38972C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39415"/>
              </p:ext>
            </p:extLst>
          </p:nvPr>
        </p:nvGraphicFramePr>
        <p:xfrm>
          <a:off x="2032000" y="2336952"/>
          <a:ext cx="8128000" cy="36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6D37BA3-6946-D348-24D9-02FEE69739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Matchup: Biden vs Trump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JOE BIDEN LEADS AMONG HISPANICS, HIGHER THAN NON-HISPANICS</a:t>
            </a:r>
            <a:br>
              <a:rPr lang="en-US" sz="1800" b="0" dirty="0"/>
            </a:br>
            <a:r>
              <a:rPr lang="en-US" sz="1800" b="0" dirty="0"/>
              <a:t>- 30% OF HISPANICS UP FOR GRABS (25% NOT DEFINITE, 5% UNSURE)</a:t>
            </a:r>
            <a:endParaRPr lang="en-US" sz="1050" b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931D34D-3C9E-EDCA-F129-3B28C9C8A8D0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</p:spTree>
    <p:extLst>
      <p:ext uri="{BB962C8B-B14F-4D97-AF65-F5344CB8AC3E}">
        <p14:creationId xmlns:p14="http://schemas.microsoft.com/office/powerpoint/2010/main" val="33123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Vota Conmigo Familiarity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How familiar or unfamiliar are you with the “Vota Conmigo” campaign?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831398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Vota Conmigo Familiarity</a:t>
            </a:r>
          </a:p>
        </p:txBody>
      </p:sp>
    </p:spTree>
    <p:extLst>
      <p:ext uri="{BB962C8B-B14F-4D97-AF65-F5344CB8AC3E}">
        <p14:creationId xmlns:p14="http://schemas.microsoft.com/office/powerpoint/2010/main" val="263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23681-ACA5-E775-4B01-504E98970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654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310B9D-6F4F-80CA-38B3-DCC4DE485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Religious Service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B6ED-423B-21C0-1192-7FB5BD529A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Aside from weddings and funerals, how often would you say that you attend religious services?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1E497B-6BD6-DD17-4C38-F8E930A7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499894"/>
              </p:ext>
            </p:extLst>
          </p:nvPr>
        </p:nvGraphicFramePr>
        <p:xfrm>
          <a:off x="2032000" y="2209800"/>
          <a:ext cx="8128000" cy="3928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5DE707-2A8F-4ED8-DA17-CD6B79E3A311}"/>
              </a:ext>
            </a:extLst>
          </p:cNvPr>
          <p:cNvSpPr txBox="1"/>
          <p:nvPr/>
        </p:nvSpPr>
        <p:spPr>
          <a:xfrm>
            <a:off x="3836276" y="2042897"/>
            <a:ext cx="4519448" cy="609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Religious Service Attendance</a:t>
            </a:r>
            <a:endParaRPr kumimoji="0" lang="en-US" sz="1400" b="0" i="1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7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6D169D-AFD6-F29C-54F3-22805CC46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98450"/>
            <a:ext cx="10972800" cy="553998"/>
          </a:xfrm>
        </p:spPr>
        <p:txBody>
          <a:bodyPr/>
          <a:lstStyle/>
          <a:p>
            <a:r>
              <a:rPr lang="en-US" dirty="0"/>
              <a:t>Political Campaigning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AE3332E-1430-0670-381E-6C8AF4D0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97020"/>
              </p:ext>
            </p:extLst>
          </p:nvPr>
        </p:nvGraphicFramePr>
        <p:xfrm>
          <a:off x="609599" y="1228316"/>
          <a:ext cx="10972797" cy="1429314"/>
        </p:xfrm>
        <a:graphic>
          <a:graphicData uri="http://schemas.openxmlformats.org/drawingml/2006/table">
            <a:tbl>
              <a:tblPr firstRow="1" bandRow="1"/>
              <a:tblGrid>
                <a:gridCol w="7156173">
                  <a:extLst>
                    <a:ext uri="{9D8B030D-6E8A-4147-A177-3AD203B41FA5}">
                      <a16:colId xmlns:a16="http://schemas.microsoft.com/office/drawing/2014/main" val="20750666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687174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350550287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129509578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1275862371"/>
                    </a:ext>
                  </a:extLst>
                </a:gridCol>
              </a:tblGrid>
              <a:tr h="3951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How much do you agree or disagree with the following statements? [Political </a:t>
                      </a:r>
                      <a:r>
                        <a:rPr lang="en-US" sz="1000" b="0" i="1" dirty="0">
                          <a:solidFill>
                            <a:schemeClr val="bg1"/>
                          </a:solidFill>
                          <a:latin typeface="+mn-lt"/>
                        </a:rPr>
                        <a:t>Campaigning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]</a:t>
                      </a:r>
                      <a:endParaRPr lang="en-US" sz="10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Hispanic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Non-Hispanic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0000"/>
                      </a:solidFill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65000"/>
                        <a:lumOff val="3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j-lt"/>
                        </a:rPr>
                        <a:t>Non-Hispanic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25960"/>
                  </a:ext>
                </a:extLst>
              </a:tr>
              <a:tr h="232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r"/>
                      <a:endParaRPr lang="en-US" sz="1000" b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rgbClr val="EA5101"/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rgbClr val="EA5101"/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Agree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 panose="020B0503020102020204"/>
                        </a:defRPr>
                      </a:lvl9pPr>
                    </a:lstStyle>
                    <a:p>
                      <a:pPr algn="ctr"/>
                      <a:r>
                        <a:rPr lang="en-US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Disagree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00048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feel that candidates and their campaigns are making a strong effort to win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35486"/>
                  </a:ext>
                </a:extLst>
              </a:tr>
              <a:tr h="39515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 appreciate being personally contacted, by phone or by knocking at my door by a political party, candidate or organization that is looking to influence my vote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EA5101"/>
                          </a:solidFill>
                          <a:effectLst/>
                          <a:latin typeface="Franklin Gothic Book" panose="020B0503020102020204" pitchFamily="34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Franklin Gothic Book" panose="020B0503020102020204" pitchFamily="34" charset="0"/>
                        </a:rPr>
                        <a:t>54%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1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8258F4-C1D8-C209-101A-975C7044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dirty="0"/>
              <a:t>Ballot Language Preference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38ABF-6E4A-BBEC-F0A2-B82387B6C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45920"/>
            <a:ext cx="10069513" cy="184666"/>
          </a:xfrm>
        </p:spPr>
        <p:txBody>
          <a:bodyPr/>
          <a:lstStyle/>
          <a:p>
            <a:r>
              <a:rPr lang="en-US" dirty="0"/>
              <a:t>When voting, I prefer to receive a ballot in...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3A862A-FF0C-E4DE-CCA4-6FFF59198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169145"/>
              </p:ext>
            </p:extLst>
          </p:nvPr>
        </p:nvGraphicFramePr>
        <p:xfrm>
          <a:off x="3940245" y="2806230"/>
          <a:ext cx="4311509" cy="29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30C57-D6BD-0410-B5AF-40C4A9DBEF96}"/>
              </a:ext>
            </a:extLst>
          </p:cNvPr>
          <p:cNvSpPr txBox="1"/>
          <p:nvPr/>
        </p:nvSpPr>
        <p:spPr>
          <a:xfrm>
            <a:off x="3836277" y="2200940"/>
            <a:ext cx="4519448" cy="60529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Ballot Language Preference</a:t>
            </a:r>
          </a:p>
        </p:txBody>
      </p:sp>
    </p:spTree>
    <p:extLst>
      <p:ext uri="{BB962C8B-B14F-4D97-AF65-F5344CB8AC3E}">
        <p14:creationId xmlns:p14="http://schemas.microsoft.com/office/powerpoint/2010/main" val="21905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8A7CEE-9EC2-BA10-1389-7C59A9C924EC}"/>
              </a:ext>
            </a:extLst>
          </p:cNvPr>
          <p:cNvSpPr txBox="1"/>
          <p:nvPr/>
        </p:nvSpPr>
        <p:spPr>
          <a:xfrm>
            <a:off x="11052173" y="3429000"/>
            <a:ext cx="1139827" cy="75558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200" u="sng" dirty="0"/>
              <a:t>Total Support</a:t>
            </a:r>
          </a:p>
          <a:p>
            <a:r>
              <a:rPr lang="en-US" sz="1200" dirty="0"/>
              <a:t>Probably</a:t>
            </a:r>
          </a:p>
          <a:p>
            <a:r>
              <a:rPr lang="en-US" sz="1200" dirty="0"/>
              <a:t>Definitely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4A468B-325A-8625-DA12-9AD1F830089C}"/>
              </a:ext>
            </a:extLst>
          </p:cNvPr>
          <p:cNvGraphicFramePr>
            <a:graphicFrameLocks noGrp="1"/>
          </p:cNvGraphicFramePr>
          <p:nvPr/>
        </p:nvGraphicFramePr>
        <p:xfrm>
          <a:off x="10635613" y="3744796"/>
          <a:ext cx="416560" cy="31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21608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48552543"/>
                    </a:ext>
                  </a:extLst>
                </a:gridCol>
              </a:tblGrid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57153"/>
                  </a:ext>
                </a:extLst>
              </a:tr>
              <a:tr h="156899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79821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A84C9-A0BB-4C22-A028-1AB4F3636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11079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0" dirty="0"/>
              <a:t>Candidate Support among Hispanics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TRUMP’S STRONGEST SUPPORT AMONG ADULTS 18-34</a:t>
            </a:r>
          </a:p>
          <a:p>
            <a:pPr>
              <a:spcBef>
                <a:spcPts val="0"/>
              </a:spcBef>
            </a:pPr>
            <a:r>
              <a:rPr lang="en-US" sz="1800" b="0" dirty="0"/>
              <a:t>- BIDEN’S STRONGEST SUPPORT AMONG ADULTS 35+, MARRIED &amp; WOMEN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DB282-DF26-3F22-D349-B44CD1708D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1645920"/>
            <a:ext cx="10972800" cy="369332"/>
          </a:xfrm>
        </p:spPr>
        <p:txBody>
          <a:bodyPr/>
          <a:lstStyle/>
          <a:p>
            <a:r>
              <a:rPr lang="en-US" i="1" dirty="0"/>
              <a:t>If the 2024 election for president were being held today, and the candidates were Donald Trump (Republican) &amp; Joe Biden (Democrat), for whom would you vote?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389930-E078-C892-E7B4-726ADDA8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981476"/>
              </p:ext>
            </p:extLst>
          </p:nvPr>
        </p:nvGraphicFramePr>
        <p:xfrm>
          <a:off x="307972" y="2204816"/>
          <a:ext cx="11576055" cy="32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04D87D0-BC98-AE9C-1F3F-7031ADB85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8325"/>
              </p:ext>
            </p:extLst>
          </p:nvPr>
        </p:nvGraphicFramePr>
        <p:xfrm>
          <a:off x="434340" y="5364186"/>
          <a:ext cx="994314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782">
                  <a:extLst>
                    <a:ext uri="{9D8B030D-6E8A-4147-A177-3AD203B41FA5}">
                      <a16:colId xmlns:a16="http://schemas.microsoft.com/office/drawing/2014/main" val="3608208759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257885853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217101933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46907834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998892033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311128755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68388565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3557390802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4270920552"/>
                    </a:ext>
                  </a:extLst>
                </a:gridCol>
                <a:gridCol w="584891">
                  <a:extLst>
                    <a:ext uri="{9D8B030D-6E8A-4147-A177-3AD203B41FA5}">
                      <a16:colId xmlns:a16="http://schemas.microsoft.com/office/drawing/2014/main" val="1982708097"/>
                    </a:ext>
                  </a:extLst>
                </a:gridCol>
                <a:gridCol w="1169782">
                  <a:extLst>
                    <a:ext uri="{9D8B030D-6E8A-4147-A177-3AD203B41FA5}">
                      <a16:colId xmlns:a16="http://schemas.microsoft.com/office/drawing/2014/main" val="3984637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Married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Children in HH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9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B7BEA-2BC5-176C-ACB9-4FAA18FE3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98450"/>
            <a:ext cx="10972800" cy="553998"/>
          </a:xfrm>
        </p:spPr>
        <p:txBody>
          <a:bodyPr/>
          <a:lstStyle/>
          <a:p>
            <a:r>
              <a:rPr lang="en-US" sz="3600" b="0" dirty="0"/>
              <a:t>Trump Voters Are More Enthusiastic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CF9A6A-A93C-F14D-C30B-25F99ED24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804911"/>
              </p:ext>
            </p:extLst>
          </p:nvPr>
        </p:nvGraphicFramePr>
        <p:xfrm>
          <a:off x="6546235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ED67EB-AFCE-1A69-A5BD-77CB26C220F2}"/>
              </a:ext>
            </a:extLst>
          </p:cNvPr>
          <p:cNvCxnSpPr>
            <a:cxnSpLocks/>
          </p:cNvCxnSpPr>
          <p:nvPr/>
        </p:nvCxnSpPr>
        <p:spPr>
          <a:xfrm flipH="1">
            <a:off x="6096000" y="2598684"/>
            <a:ext cx="0" cy="34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B446F0-E770-7D95-20DD-42B5DD08CAD2}"/>
              </a:ext>
            </a:extLst>
          </p:cNvPr>
          <p:cNvSpPr txBox="1">
            <a:spLocks/>
          </p:cNvSpPr>
          <p:nvPr/>
        </p:nvSpPr>
        <p:spPr>
          <a:xfrm>
            <a:off x="457199" y="1645920"/>
            <a:ext cx="10972800" cy="3693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Franklin Gothic Medium" panose="020B06030201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7325" indent="-1873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03225" indent="-1635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74675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System Font Regular"/>
              <a:buChar char="⎻"/>
              <a:tabLst/>
              <a:defRPr lang="en-US"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-103188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You indicated that you probably or definitely intend to vote for [candidate] for President. Is that vote more in favor of [candidate] or more in opposition to [opposition candidate]?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48EC4F-3704-BD27-C1EC-FF6E1102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0409"/>
              </p:ext>
            </p:extLst>
          </p:nvPr>
        </p:nvGraphicFramePr>
        <p:xfrm>
          <a:off x="307973" y="2247527"/>
          <a:ext cx="5337793" cy="41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55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2.xml><?xml version="1.0" encoding="utf-8"?>
<a:theme xmlns:a="http://schemas.openxmlformats.org/drawingml/2006/main" name="1_Office Theme">
  <a:themeElements>
    <a:clrScheme name="TU ">
      <a:dk1>
        <a:srgbClr val="000000"/>
      </a:dk1>
      <a:lt1>
        <a:srgbClr val="FFFFFF"/>
      </a:lt1>
      <a:dk2>
        <a:srgbClr val="454545"/>
      </a:dk2>
      <a:lt2>
        <a:srgbClr val="EFE5E2"/>
      </a:lt2>
      <a:accent1>
        <a:srgbClr val="141327"/>
      </a:accent1>
      <a:accent2>
        <a:srgbClr val="8C0066"/>
      </a:accent2>
      <a:accent3>
        <a:srgbClr val="CC0062"/>
      </a:accent3>
      <a:accent4>
        <a:srgbClr val="FF4600"/>
      </a:accent4>
      <a:accent5>
        <a:srgbClr val="E57BEA"/>
      </a:accent5>
      <a:accent6>
        <a:srgbClr val="E5DB5B"/>
      </a:accent6>
      <a:hlink>
        <a:srgbClr val="FF4600"/>
      </a:hlink>
      <a:folHlink>
        <a:srgbClr val="FF46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Sales_Template_2024  -  Read-Only" id="{CF5E90FE-291C-451A-A9A7-E230A4A7820B}" vid="{73DE8486-ED76-42AF-9D03-C83923FB6B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15">
    <a:dk1>
      <a:srgbClr val="000000"/>
    </a:dk1>
    <a:lt1>
      <a:srgbClr val="FFFFFF"/>
    </a:lt1>
    <a:dk2>
      <a:srgbClr val="F52D1F"/>
    </a:dk2>
    <a:lt2>
      <a:srgbClr val="FE31FE"/>
    </a:lt2>
    <a:accent1>
      <a:srgbClr val="A4A8AB"/>
    </a:accent1>
    <a:accent2>
      <a:srgbClr val="F42C1F"/>
    </a:accent2>
    <a:accent3>
      <a:srgbClr val="000000"/>
    </a:accent3>
    <a:accent4>
      <a:srgbClr val="FFFB00"/>
    </a:accent4>
    <a:accent5>
      <a:srgbClr val="E95100"/>
    </a:accent5>
    <a:accent6>
      <a:srgbClr val="FD30FE"/>
    </a:accent6>
    <a:hlink>
      <a:srgbClr val="1D1DEA"/>
    </a:hlink>
    <a:folHlink>
      <a:srgbClr val="BEBFBE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B3F1B1D617E4D9F8B5F0D27792E96" ma:contentTypeVersion="18" ma:contentTypeDescription="Create a new document." ma:contentTypeScope="" ma:versionID="ea4d4756f82842eeac417f20aea3e265">
  <xsd:schema xmlns:xsd="http://www.w3.org/2001/XMLSchema" xmlns:xs="http://www.w3.org/2001/XMLSchema" xmlns:p="http://schemas.microsoft.com/office/2006/metadata/properties" xmlns:ns2="3f2ceb43-86cd-4ba8-9fbb-a64be3ca07e2" xmlns:ns3="8145bf9a-424b-4131-a1d7-79f86c228b9f" targetNamespace="http://schemas.microsoft.com/office/2006/metadata/properties" ma:root="true" ma:fieldsID="aad1c151ce04a00f5df59dc06de28c2b" ns2:_="" ns3:_="">
    <xsd:import namespace="3f2ceb43-86cd-4ba8-9fbb-a64be3ca07e2"/>
    <xsd:import namespace="8145bf9a-424b-4131-a1d7-79f86c228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47y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ceb43-86cd-4ba8-9fbb-a64be3ca07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62e3a1-c58f-4393-842f-e65ef449fa50}" ma:internalName="TaxCatchAll" ma:showField="CatchAllData" ma:web="3f2ceb43-86cd-4ba8-9fbb-a64be3ca0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f9a-424b-4131-a1d7-79f86c228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47y" ma:index="14" nillable="true" ma:displayName="Date and Time" ma:default="[today]" ma:format="DateTime" ma:internalName="l47y">
      <xsd:simpleType>
        <xsd:restriction base="dms:DateTim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a30b028-f052-4e29-b6bd-c7f9d5f6e9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5bf9a-424b-4131-a1d7-79f86c228b9f">
      <Terms xmlns="http://schemas.microsoft.com/office/infopath/2007/PartnerControls"/>
    </lcf76f155ced4ddcb4097134ff3c332f>
    <TaxCatchAll xmlns="3f2ceb43-86cd-4ba8-9fbb-a64be3ca07e2" xsi:nil="true"/>
    <l47y xmlns="8145bf9a-424b-4131-a1d7-79f86c228b9f">2024-06-06T16:53:36+00:00</l47y>
    <SharedWithUsers xmlns="3f2ceb43-86cd-4ba8-9fbb-a64be3ca07e2">
      <UserInfo>
        <DisplayName/>
        <AccountId xsi:nil="true"/>
        <AccountType/>
      </UserInfo>
    </SharedWithUsers>
    <MediaLengthInSeconds xmlns="8145bf9a-424b-4131-a1d7-79f86c228b9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B9F71-24B1-4F78-A04D-5F6A308C9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ceb43-86cd-4ba8-9fbb-a64be3ca07e2"/>
    <ds:schemaRef ds:uri="8145bf9a-424b-4131-a1d7-79f86c22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5421AE-D187-44B9-8A73-F46BCB506BA8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026ddb43-dd03-461f-8311-2bb4c5e09c8c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fe72f78-8498-437f-9998-d20aa9b5109b"/>
    <ds:schemaRef ds:uri="8145bf9a-424b-4131-a1d7-79f86c228b9f"/>
    <ds:schemaRef ds:uri="3f2ceb43-86cd-4ba8-9fbb-a64be3ca07e2"/>
  </ds:schemaRefs>
</ds:datastoreItem>
</file>

<file path=customXml/itemProps3.xml><?xml version="1.0" encoding="utf-8"?>
<ds:datastoreItem xmlns:ds="http://schemas.openxmlformats.org/officeDocument/2006/customXml" ds:itemID="{06068143-AF36-4802-9609-E395956C3E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Master_Sales_Template_2024</Template>
  <TotalTime>5222</TotalTime>
  <Words>5942</Words>
  <Application>Microsoft Office PowerPoint</Application>
  <PresentationFormat>Widescreen</PresentationFormat>
  <Paragraphs>1408</Paragraphs>
  <Slides>75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Messaging in Spanish is Powerful and Connects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Kimberly Linan</dc:creator>
  <cp:lastModifiedBy>Daniel Martinez</cp:lastModifiedBy>
  <cp:revision>258</cp:revision>
  <dcterms:created xsi:type="dcterms:W3CDTF">2024-03-19T13:29:17Z</dcterms:created>
  <dcterms:modified xsi:type="dcterms:W3CDTF">2024-06-10T17:06:46Z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0x0101001F8B3F1B1D617E4D9F8B5F0D27792E96</vt:lpwstr>
  </property>
  <property fmtid="{D5CDD505-2E9C-101B-9397-08002B2CF9AE}" pid="4" name="Order">
    <vt:r8>4306400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