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4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5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6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7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8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9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10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11.xml" ContentType="application/vnd.openxmlformats-officedocument.themeOverr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12.xml" ContentType="application/vnd.openxmlformats-officedocument.themeOverride+xml"/>
  <Override PartName="/ppt/drawings/drawing3.xml" ContentType="application/vnd.openxmlformats-officedocument.drawingml.chartshapes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13.xml" ContentType="application/vnd.openxmlformats-officedocument.themeOverride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14.xml" ContentType="application/vnd.openxmlformats-officedocument.themeOverr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15.xml" ContentType="application/vnd.openxmlformats-officedocument.themeOverr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16.xml" ContentType="application/vnd.openxmlformats-officedocument.themeOverr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17.xml" ContentType="application/vnd.openxmlformats-officedocument.themeOverr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18.xml" ContentType="application/vnd.openxmlformats-officedocument.themeOverr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19.xml" ContentType="application/vnd.openxmlformats-officedocument.themeOverr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20.xml" ContentType="application/vnd.openxmlformats-officedocument.themeOverride+xml"/>
  <Override PartName="/ppt/drawings/drawing5.xml" ContentType="application/vnd.openxmlformats-officedocument.drawingml.chartshapes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21.xml" ContentType="application/vnd.openxmlformats-officedocument.themeOverr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22.xml" ContentType="application/vnd.openxmlformats-officedocument.themeOverride+xml"/>
  <Override PartName="/ppt/drawings/drawing6.xml" ContentType="application/vnd.openxmlformats-officedocument.drawingml.chartshape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53" r:id="rId5"/>
  </p:sldMasterIdLst>
  <p:notesMasterIdLst>
    <p:notesMasterId r:id="rId75"/>
  </p:notesMasterIdLst>
  <p:handoutMasterIdLst>
    <p:handoutMasterId r:id="rId76"/>
  </p:handoutMasterIdLst>
  <p:sldIdLst>
    <p:sldId id="2147480139" r:id="rId6"/>
    <p:sldId id="2147480140" r:id="rId7"/>
    <p:sldId id="2147480050" r:id="rId8"/>
    <p:sldId id="2147480051" r:id="rId9"/>
    <p:sldId id="2147480064" r:id="rId10"/>
    <p:sldId id="261" r:id="rId11"/>
    <p:sldId id="2147480065" r:id="rId12"/>
    <p:sldId id="2147480042" r:id="rId13"/>
    <p:sldId id="2147480044" r:id="rId14"/>
    <p:sldId id="2147480066" r:id="rId15"/>
    <p:sldId id="2147480067" r:id="rId16"/>
    <p:sldId id="2147480068" r:id="rId17"/>
    <p:sldId id="2147480138" r:id="rId18"/>
    <p:sldId id="2147480072" r:id="rId19"/>
    <p:sldId id="2147480133" r:id="rId20"/>
    <p:sldId id="2147480123" r:id="rId21"/>
    <p:sldId id="2147480124" r:id="rId22"/>
    <p:sldId id="2147480112" r:id="rId23"/>
    <p:sldId id="2147480073" r:id="rId24"/>
    <p:sldId id="2147480114" r:id="rId25"/>
    <p:sldId id="2147480069" r:id="rId26"/>
    <p:sldId id="2147480070" r:id="rId27"/>
    <p:sldId id="2147480054" r:id="rId28"/>
    <p:sldId id="2147480074" r:id="rId29"/>
    <p:sldId id="2147480046" r:id="rId30"/>
    <p:sldId id="2147480075" r:id="rId31"/>
    <p:sldId id="2147480076" r:id="rId32"/>
    <p:sldId id="2147480126" r:id="rId33"/>
    <p:sldId id="2147480127" r:id="rId34"/>
    <p:sldId id="2147480128" r:id="rId35"/>
    <p:sldId id="2147480129" r:id="rId36"/>
    <p:sldId id="2147480037" r:id="rId37"/>
    <p:sldId id="2147480079" r:id="rId38"/>
    <p:sldId id="2147480080" r:id="rId39"/>
    <p:sldId id="2147480082" r:id="rId40"/>
    <p:sldId id="2147480055" r:id="rId41"/>
    <p:sldId id="2147480083" r:id="rId42"/>
    <p:sldId id="2147480084" r:id="rId43"/>
    <p:sldId id="2147480057" r:id="rId44"/>
    <p:sldId id="2147480086" r:id="rId45"/>
    <p:sldId id="2147480087" r:id="rId46"/>
    <p:sldId id="2147480056" r:id="rId47"/>
    <p:sldId id="2147480135" r:id="rId48"/>
    <p:sldId id="2147480136" r:id="rId49"/>
    <p:sldId id="2147480137" r:id="rId50"/>
    <p:sldId id="2147480058" r:id="rId51"/>
    <p:sldId id="2147480091" r:id="rId52"/>
    <p:sldId id="2147480059" r:id="rId53"/>
    <p:sldId id="2147480092" r:id="rId54"/>
    <p:sldId id="2147480060" r:id="rId55"/>
    <p:sldId id="2147480093" r:id="rId56"/>
    <p:sldId id="2147480061" r:id="rId57"/>
    <p:sldId id="2147480094" r:id="rId58"/>
    <p:sldId id="2147480062" r:id="rId59"/>
    <p:sldId id="2147480095" r:id="rId60"/>
    <p:sldId id="2147480063" r:id="rId61"/>
    <p:sldId id="2147480096" r:id="rId62"/>
    <p:sldId id="2147480101" r:id="rId63"/>
    <p:sldId id="2147480102" r:id="rId64"/>
    <p:sldId id="2147480103" r:id="rId65"/>
    <p:sldId id="2147480001" r:id="rId66"/>
    <p:sldId id="2147480100" r:id="rId67"/>
    <p:sldId id="2147480105" r:id="rId68"/>
    <p:sldId id="2147480107" r:id="rId69"/>
    <p:sldId id="2147479882" r:id="rId70"/>
    <p:sldId id="2147480130" r:id="rId71"/>
    <p:sldId id="2147480099" r:id="rId72"/>
    <p:sldId id="2147480104" r:id="rId73"/>
    <p:sldId id="2147480097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7FB709-D6E3-427D-706E-E279C892E05C}" name="Nathan Patterson" initials="NP" userId="S::npatterson@mpredict.onmicrosoft.com::61f495ff-e841-4f65-b081-71c7fc3aaeb4" providerId="AD"/>
  <p188:author id="{2EB407AC-6F85-2304-5814-630286053052}" name="Giselle Marzo" initials="" userId="S::gmarzo@univision.net::14edf958-4a8b-461f-8a8d-2f0fff7bf3b3" providerId="AD"/>
  <p188:author id="{6EDABAC8-A7EB-DF41-BB0E-2F87C343AA4B}" name="Yolanda Martinez" initials="" userId="S::yolanda@mpredict.onmicrosoft.com::b1e19231-dcf1-4cd9-af79-695e51078a0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 Lane" initials="RL" lastIdx="14" clrIdx="0">
    <p:extLst>
      <p:ext uri="{19B8F6BF-5375-455C-9EA6-DF929625EA0E}">
        <p15:presenceInfo xmlns:p15="http://schemas.microsoft.com/office/powerpoint/2012/main" userId="e12240c6fe9030a7" providerId="Windows Live"/>
      </p:ext>
    </p:extLst>
  </p:cmAuthor>
  <p:cmAuthor id="2" name="Nathan Patterson" initials="NP" lastIdx="1" clrIdx="1">
    <p:extLst>
      <p:ext uri="{19B8F6BF-5375-455C-9EA6-DF929625EA0E}">
        <p15:presenceInfo xmlns:p15="http://schemas.microsoft.com/office/powerpoint/2012/main" userId="S::npatterson@mpredict.onmicrosoft.com::61f495ff-e841-4f65-b081-71c7fc3aae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7"/>
    <a:srgbClr val="FFFFFF"/>
    <a:srgbClr val="E6E6E6"/>
    <a:srgbClr val="797E83"/>
    <a:srgbClr val="A4A8AB"/>
    <a:srgbClr val="EDEEEE"/>
    <a:srgbClr val="FF9359"/>
    <a:srgbClr val="E95100"/>
    <a:srgbClr val="EA51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0B2682-D964-44FB-A558-9E45548C6FA9}" v="27" dt="2024-06-18T15:18:35.3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677" autoAdjust="0"/>
    <p:restoredTop sz="96357" autoAdjust="0"/>
  </p:normalViewPr>
  <p:slideViewPr>
    <p:cSldViewPr snapToGrid="0">
      <p:cViewPr varScale="1">
        <p:scale>
          <a:sx n="122" d="100"/>
          <a:sy n="122" d="100"/>
        </p:scale>
        <p:origin x="7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5178"/>
    </p:cViewPr>
  </p:sorterViewPr>
  <p:notesViewPr>
    <p:cSldViewPr snapToGrid="0">
      <p:cViewPr>
        <p:scale>
          <a:sx n="1" d="2"/>
          <a:sy n="1" d="2"/>
        </p:scale>
        <p:origin x="4632" y="11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notesMaster" Target="notesMasters/notesMaster1.xml"/><Relationship Id="rId83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27.xml"/><Relationship Id="rId1" Type="http://schemas.microsoft.com/office/2011/relationships/chartStyle" Target="style27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28.xml"/><Relationship Id="rId1" Type="http://schemas.microsoft.com/office/2011/relationships/chartStyle" Target="style28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35.xml"/><Relationship Id="rId1" Type="http://schemas.microsoft.com/office/2011/relationships/chartStyle" Target="style35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37.xml"/><Relationship Id="rId1" Type="http://schemas.microsoft.com/office/2011/relationships/chartStyle" Target="style37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36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Non-Hispanic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89-4587-BA48-C636E25770AE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89-4587-BA48-C636E25770AE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89-4587-BA48-C636E25770AE}"/>
              </c:ext>
            </c:extLst>
          </c:dPt>
          <c:cat>
            <c:strRef>
              <c:f>Sheet1!$A$2:$A$4</c:f>
              <c:strCache>
                <c:ptCount val="3"/>
                <c:pt idx="0">
                  <c:v>Right direction</c:v>
                </c:pt>
                <c:pt idx="1">
                  <c:v>Wrong track</c:v>
                </c:pt>
                <c:pt idx="2">
                  <c:v>Unsure/I don't know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0.242410884920401</c:v>
                </c:pt>
                <c:pt idx="1">
                  <c:v>0.66044735744964889</c:v>
                </c:pt>
                <c:pt idx="2">
                  <c:v>9.714175762995006E-2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89-4587-BA48-C636E25770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919391795308789"/>
          <c:h val="0.431196375483692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0.34989011460587621</c:v>
                </c:pt>
                <c:pt idx="1">
                  <c:v>0.30133417595864997</c:v>
                </c:pt>
                <c:pt idx="2">
                  <c:v>0.10394913694536601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D0-7F44-9977-595D1C5573A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0.14841971230263079</c:v>
                </c:pt>
                <c:pt idx="1">
                  <c:v>0.133069778258947</c:v>
                </c:pt>
                <c:pt idx="2">
                  <c:v>0.2039711352612136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D0-7F44-9977-595D1C5573A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6.8714027053108667E-2</c:v>
                </c:pt>
                <c:pt idx="1">
                  <c:v>8.7001826763391341E-2</c:v>
                </c:pt>
                <c:pt idx="2">
                  <c:v>0.25520498516151818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D0-7F44-9977-595D1C5573A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6.3316827361055567E-2</c:v>
                </c:pt>
                <c:pt idx="1">
                  <c:v>9.9506783600273305E-2</c:v>
                </c:pt>
                <c:pt idx="2">
                  <c:v>0.14542778400928519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D0-7F44-9977-595D1C5573A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0">
                  <c:v>0.3585780207267667</c:v>
                </c:pt>
                <c:pt idx="1">
                  <c:v>0.35632675089310478</c:v>
                </c:pt>
                <c:pt idx="2">
                  <c:v>0.23647326809556901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D0-7F44-9977-595D1C5573A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Sheet1!$B$7:$D$7</c:f>
              <c:numCache>
                <c:formatCode>0%</c:formatCode>
                <c:ptCount val="3"/>
                <c:pt idx="0">
                  <c:v>1.1081297950561659E-2</c:v>
                </c:pt>
                <c:pt idx="1">
                  <c:v>2.2760684525632961E-2</c:v>
                </c:pt>
                <c:pt idx="2">
                  <c:v>5.4973690527047508E-2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ED0-7F44-9977-595D1C5573A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Non-Hispanic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0.4056652744196092</c:v>
                </c:pt>
                <c:pt idx="1">
                  <c:v>0.33608903443739813</c:v>
                </c:pt>
                <c:pt idx="2">
                  <c:v>8.1981339645152571E-2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26-B742-AD78-6177A7DD428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8.6630966125617645E-2</c:v>
                </c:pt>
                <c:pt idx="1">
                  <c:v>9.1778127287967179E-2</c:v>
                </c:pt>
                <c:pt idx="2">
                  <c:v>0.18015308799103971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6-B742-AD78-6177A7DD428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4.0439202896743263E-2</c:v>
                </c:pt>
                <c:pt idx="1">
                  <c:v>5.4133202103560478E-2</c:v>
                </c:pt>
                <c:pt idx="2">
                  <c:v>0.19058125876202789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26-B742-AD78-6177A7DD428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4.7144438590056049E-2</c:v>
                </c:pt>
                <c:pt idx="1">
                  <c:v>6.7682651674860067E-2</c:v>
                </c:pt>
                <c:pt idx="2">
                  <c:v>0.17140623417850229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6-B742-AD78-6177A7DD428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0">
                  <c:v>0.4097691429744772</c:v>
                </c:pt>
                <c:pt idx="1">
                  <c:v>0.4339772516472169</c:v>
                </c:pt>
                <c:pt idx="2">
                  <c:v>0.32992379542340899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26-B742-AD78-6177A7DD428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Sheet1!$B$7:$D$7</c:f>
              <c:numCache>
                <c:formatCode>0%</c:formatCode>
                <c:ptCount val="3"/>
                <c:pt idx="0">
                  <c:v>1.0350974993496491E-2</c:v>
                </c:pt>
                <c:pt idx="1">
                  <c:v>1.633973284899698E-2</c:v>
                </c:pt>
                <c:pt idx="2">
                  <c:v>4.5954283999868208E-2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26-B742-AD78-6177A7DD428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80882467387602"/>
          <c:y val="4.3754199313499583E-3"/>
          <c:w val="0.85151279527559054"/>
          <c:h val="0.7803882966494811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Yes, it will make me much more likely to vote for him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0.2279952637048672</c:v>
                </c:pt>
                <c:pt idx="1">
                  <c:v>0.22056009728320899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C5-4ED7-B638-A2D8DF7F016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Yes, it will make me slightly more likely to vote him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5.5357077418055588E-2</c:v>
                </c:pt>
                <c:pt idx="1">
                  <c:v>3.2465984499453052E-2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C5-4ED7-B638-A2D8DF7F016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No, it will not have an impact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0.40279417856439331</c:v>
                </c:pt>
                <c:pt idx="1">
                  <c:v>0.42021072738493048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C5-4ED7-B638-A2D8DF7F016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Yes, it will make me slightly more likely to vote for someone else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5.104822127848048E-2</c:v>
                </c:pt>
                <c:pt idx="1">
                  <c:v>4.3217824272988252E-2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C5-4ED7-B638-A2D8DF7F016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Yes, it will make me much more likely to vote for someone else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0.24471418643011991</c:v>
                </c:pt>
                <c:pt idx="1">
                  <c:v>0.26519539578230661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C5-4ED7-B638-A2D8DF7F0162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1.809107260408311E-2</c:v>
                </c:pt>
                <c:pt idx="1">
                  <c:v>1.8349970777111969E-2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C5-4ED7-B638-A2D8DF7F016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7337596106536177"/>
          <c:w val="1"/>
          <c:h val="0.194867790494273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House of Representatives Vote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voting Democratic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0.29569476281827112</c:v>
                </c:pt>
                <c:pt idx="1">
                  <c:v>0.31884734640199008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C5-4E43-B5E0-B836B846646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voting Democratic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0.15101099846603569</c:v>
                </c:pt>
                <c:pt idx="1">
                  <c:v>0.1030935346459928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C5-4E43-B5E0-B836B846646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Probably voting Republican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0.1311232633590505</c:v>
                </c:pt>
                <c:pt idx="1">
                  <c:v>0.1028553448072001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5-4E43-B5E0-B836B846646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Definitely voting Republican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0.31284316842181181</c:v>
                </c:pt>
                <c:pt idx="1">
                  <c:v>0.39087068417251741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5-4E43-B5E0-B836B846646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1.96503639553995E-2</c:v>
                </c:pt>
                <c:pt idx="1">
                  <c:v>1.286183177102952E-2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C5-4E43-B5E0-B836B846646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8.9677442979431254E-2</c:v>
                </c:pt>
                <c:pt idx="1">
                  <c:v>7.1471258201269428E-2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DC5-4E43-B5E0-B836B846646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baseline="0" dirty="0">
                <a:solidFill>
                  <a:schemeClr val="tx1"/>
                </a:solidFill>
              </a:rPr>
              <a:t>Senate Matchup</a:t>
            </a:r>
            <a:endParaRPr lang="en-US" sz="1600" u="sng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Mucarsel-Powell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0.2476636994452204</c:v>
                </c:pt>
                <c:pt idx="1">
                  <c:v>0.30610182388905188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2-45AA-AC66-1FAAB97EC0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Mucarsel-Powell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0.15890920487320009</c:v>
                </c:pt>
                <c:pt idx="1">
                  <c:v>9.0972865646144138E-2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2-45AA-AC66-1FAAB97EC09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Probably Scott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0.19022642521399041</c:v>
                </c:pt>
                <c:pt idx="1">
                  <c:v>0.1105124589775484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42-45AA-AC66-1FAAB97EC09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Definitely Scott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0.26531934277690161</c:v>
                </c:pt>
                <c:pt idx="1">
                  <c:v>0.34482945042765117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42-45AA-AC66-1FAAB97EC09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4.1142471410021732E-2</c:v>
                </c:pt>
                <c:pt idx="1">
                  <c:v>2.967274485151674E-2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42-45AA-AC66-1FAAB97EC09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9.6738856280665392E-2</c:v>
                </c:pt>
                <c:pt idx="1">
                  <c:v>0.11791065620808711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42-45AA-AC66-1FAAB97EC09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Senate Matchup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068014535176275E-2"/>
          <c:y val="0.15667667528299226"/>
          <c:w val="0.85737801003882586"/>
          <c:h val="0.737140698917738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133-4E1A-82DF-353A3774A9AF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133-4E1A-82DF-353A3774A9AF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133-4E1A-82DF-353A3774A9AF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133-4E1A-82DF-353A3774A9AF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133-4E1A-82DF-353A3774A9AF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133-4E1A-82DF-353A3774A9AF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133-4E1A-82DF-353A3774A9AF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133-4E1A-82DF-353A3774A9AF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133-4E1A-82DF-353A3774A9AF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133-4E1A-82DF-353A3774A9AF}"/>
              </c:ext>
            </c:extLst>
          </c:dPt>
          <c:dPt>
            <c:idx val="1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133-4E1A-82DF-353A3774A9AF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1133-4E1A-82DF-353A3774A9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Murc.-Pow.</c:v>
                </c:pt>
                <c:pt idx="1">
                  <c:v>Scott</c:v>
                </c:pt>
                <c:pt idx="2">
                  <c:v>   </c:v>
                </c:pt>
                <c:pt idx="3">
                  <c:v>Murc.-Pow.</c:v>
                </c:pt>
                <c:pt idx="4">
                  <c:v>Scott</c:v>
                </c:pt>
                <c:pt idx="5">
                  <c:v>   </c:v>
                </c:pt>
                <c:pt idx="6">
                  <c:v>Murc.-Pow.</c:v>
                </c:pt>
                <c:pt idx="7">
                  <c:v>Scott</c:v>
                </c:pt>
                <c:pt idx="8">
                  <c:v>   </c:v>
                </c:pt>
                <c:pt idx="9">
                  <c:v>Murc.-Pow.</c:v>
                </c:pt>
                <c:pt idx="10">
                  <c:v>Scott</c:v>
                </c:pt>
                <c:pt idx="11">
                  <c:v>   </c:v>
                </c:pt>
                <c:pt idx="12">
                  <c:v>Murc.-Pow.</c:v>
                </c:pt>
                <c:pt idx="13">
                  <c:v>Scott</c:v>
                </c:pt>
                <c:pt idx="14">
                  <c:v>   </c:v>
                </c:pt>
                <c:pt idx="15">
                  <c:v>Murc.-Pow.</c:v>
                </c:pt>
                <c:pt idx="16">
                  <c:v>Scott</c:v>
                </c:pt>
              </c:strCache>
            </c:strRef>
          </c:cat>
          <c:val>
            <c:numRef>
              <c:f>Sheet1!$B$2:$R$2</c:f>
              <c:numCache>
                <c:formatCode>0%</c:formatCode>
                <c:ptCount val="17"/>
                <c:pt idx="0">
                  <c:v>0.27368443848466312</c:v>
                </c:pt>
                <c:pt idx="1">
                  <c:v>0.25082470315720579</c:v>
                </c:pt>
                <c:pt idx="3">
                  <c:v>0.22705996753266861</c:v>
                </c:pt>
                <c:pt idx="4">
                  <c:v>0.27627172927125132</c:v>
                </c:pt>
                <c:pt idx="6">
                  <c:v>0.2277282378792346</c:v>
                </c:pt>
                <c:pt idx="7">
                  <c:v>0.1189685424417129</c:v>
                </c:pt>
                <c:pt idx="9">
                  <c:v>0.25449678188520641</c:v>
                </c:pt>
                <c:pt idx="10">
                  <c:v>0.31548256977509398</c:v>
                </c:pt>
                <c:pt idx="12">
                  <c:v>0.27364507030758628</c:v>
                </c:pt>
                <c:pt idx="13">
                  <c:v>0.26223428351814521</c:v>
                </c:pt>
                <c:pt idx="15">
                  <c:v>0.25707485405184488</c:v>
                </c:pt>
                <c:pt idx="16">
                  <c:v>0.20476776861989651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1133-4E1A-82DF-353A3774A9A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1133-4E1A-82DF-353A3774A9AF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1133-4E1A-82DF-353A3774A9AF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1133-4E1A-82DF-353A3774A9AF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1133-4E1A-82DF-353A3774A9AF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1133-4E1A-82DF-353A3774A9AF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1133-4E1A-82DF-353A3774A9AF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1133-4E1A-82DF-353A3774A9AF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8-1133-4E1A-82DF-353A3774A9AF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1133-4E1A-82DF-353A3774A9AF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1133-4E1A-82DF-353A3774A9AF}"/>
              </c:ext>
            </c:extLst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1133-4E1A-82DF-353A3774A9AF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1133-4E1A-82DF-353A3774A9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Murc.-Pow.</c:v>
                </c:pt>
                <c:pt idx="1">
                  <c:v>Scott</c:v>
                </c:pt>
                <c:pt idx="2">
                  <c:v>   </c:v>
                </c:pt>
                <c:pt idx="3">
                  <c:v>Murc.-Pow.</c:v>
                </c:pt>
                <c:pt idx="4">
                  <c:v>Scott</c:v>
                </c:pt>
                <c:pt idx="5">
                  <c:v>   </c:v>
                </c:pt>
                <c:pt idx="6">
                  <c:v>Murc.-Pow.</c:v>
                </c:pt>
                <c:pt idx="7">
                  <c:v>Scott</c:v>
                </c:pt>
                <c:pt idx="8">
                  <c:v>   </c:v>
                </c:pt>
                <c:pt idx="9">
                  <c:v>Murc.-Pow.</c:v>
                </c:pt>
                <c:pt idx="10">
                  <c:v>Scott</c:v>
                </c:pt>
                <c:pt idx="11">
                  <c:v>   </c:v>
                </c:pt>
                <c:pt idx="12">
                  <c:v>Murc.-Pow.</c:v>
                </c:pt>
                <c:pt idx="13">
                  <c:v>Scott</c:v>
                </c:pt>
                <c:pt idx="14">
                  <c:v>   </c:v>
                </c:pt>
                <c:pt idx="15">
                  <c:v>Murc.-Pow.</c:v>
                </c:pt>
                <c:pt idx="16">
                  <c:v>Scott</c:v>
                </c:pt>
              </c:strCache>
            </c:strRef>
          </c:cat>
          <c:val>
            <c:numRef>
              <c:f>Sheet1!$B$3:$R$3</c:f>
              <c:numCache>
                <c:formatCode>0%</c:formatCode>
                <c:ptCount val="17"/>
                <c:pt idx="0">
                  <c:v>0.14112055561613601</c:v>
                </c:pt>
                <c:pt idx="1">
                  <c:v>0.21850089684426871</c:v>
                </c:pt>
                <c:pt idx="3">
                  <c:v>0.17095478150274651</c:v>
                </c:pt>
                <c:pt idx="4">
                  <c:v>0.1670846465225479</c:v>
                </c:pt>
                <c:pt idx="6">
                  <c:v>0.2047936696787159</c:v>
                </c:pt>
                <c:pt idx="7">
                  <c:v>0.24583580758950149</c:v>
                </c:pt>
                <c:pt idx="9">
                  <c:v>0.14318183735311821</c:v>
                </c:pt>
                <c:pt idx="10">
                  <c:v>0.17116574317506009</c:v>
                </c:pt>
                <c:pt idx="12">
                  <c:v>0.13523746854963531</c:v>
                </c:pt>
                <c:pt idx="13">
                  <c:v>0.20384740900643161</c:v>
                </c:pt>
                <c:pt idx="15">
                  <c:v>0.1918369978657864</c:v>
                </c:pt>
                <c:pt idx="16">
                  <c:v>0.20447753702201499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1-1133-4E1A-82DF-353A3774A9A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Total Votes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Murc.-Pow.</c:v>
                </c:pt>
                <c:pt idx="1">
                  <c:v>Scott</c:v>
                </c:pt>
                <c:pt idx="2">
                  <c:v>   </c:v>
                </c:pt>
                <c:pt idx="3">
                  <c:v>Murc.-Pow.</c:v>
                </c:pt>
                <c:pt idx="4">
                  <c:v>Scott</c:v>
                </c:pt>
                <c:pt idx="5">
                  <c:v>   </c:v>
                </c:pt>
                <c:pt idx="6">
                  <c:v>Murc.-Pow.</c:v>
                </c:pt>
                <c:pt idx="7">
                  <c:v>Scott</c:v>
                </c:pt>
                <c:pt idx="8">
                  <c:v>   </c:v>
                </c:pt>
                <c:pt idx="9">
                  <c:v>Murc.-Pow.</c:v>
                </c:pt>
                <c:pt idx="10">
                  <c:v>Scott</c:v>
                </c:pt>
                <c:pt idx="11">
                  <c:v>   </c:v>
                </c:pt>
                <c:pt idx="12">
                  <c:v>Murc.-Pow.</c:v>
                </c:pt>
                <c:pt idx="13">
                  <c:v>Scott</c:v>
                </c:pt>
                <c:pt idx="14">
                  <c:v>   </c:v>
                </c:pt>
                <c:pt idx="15">
                  <c:v>Murc.-Pow.</c:v>
                </c:pt>
                <c:pt idx="16">
                  <c:v>Scott</c:v>
                </c:pt>
              </c:strCache>
            </c:strRef>
          </c:cat>
          <c:val>
            <c:numRef>
              <c:f>Sheet1!$B$4:$R$4</c:f>
              <c:numCache>
                <c:formatCode>0%</c:formatCode>
                <c:ptCount val="17"/>
                <c:pt idx="0">
                  <c:v>0.41480499410079913</c:v>
                </c:pt>
                <c:pt idx="1">
                  <c:v>0.4693256000014745</c:v>
                </c:pt>
                <c:pt idx="3">
                  <c:v>0.39801474903541512</c:v>
                </c:pt>
                <c:pt idx="4">
                  <c:v>0.44335637579379922</c:v>
                </c:pt>
                <c:pt idx="6">
                  <c:v>0.4325219075579505</c:v>
                </c:pt>
                <c:pt idx="7">
                  <c:v>0.36480435003121436</c:v>
                </c:pt>
                <c:pt idx="9">
                  <c:v>0.39767861923832459</c:v>
                </c:pt>
                <c:pt idx="10">
                  <c:v>0.48664831295015409</c:v>
                </c:pt>
                <c:pt idx="12">
                  <c:v>0.40888253885722159</c:v>
                </c:pt>
                <c:pt idx="13">
                  <c:v>0.46608169252457682</c:v>
                </c:pt>
                <c:pt idx="15">
                  <c:v>0.44891185191763128</c:v>
                </c:pt>
                <c:pt idx="16">
                  <c:v>0.40924530564191153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1133-4E1A-82DF-353A3774A9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94370927"/>
        <c:axId val="1094380047"/>
      </c:barChart>
      <c:catAx>
        <c:axId val="1094370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6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380047"/>
        <c:crosses val="autoZero"/>
        <c:auto val="1"/>
        <c:lblAlgn val="ctr"/>
        <c:lblOffset val="100"/>
        <c:noMultiLvlLbl val="0"/>
      </c:catAx>
      <c:valAx>
        <c:axId val="1094380047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094370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437002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Completely certain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0.59047262785032584</c:v>
                </c:pt>
                <c:pt idx="1">
                  <c:v>0.68455320855321233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7-49CE-9BAF-2BE878DE00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0.25110452870939592</c:v>
                </c:pt>
                <c:pt idx="1">
                  <c:v>0.1817673539459527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7-49CE-9BAF-2BE878DE00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DBDCD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0.1369853203281359</c:v>
                </c:pt>
                <c:pt idx="1">
                  <c:v>0.1126037826168603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7-49CE-9BAF-2BE878DE00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1.3452541246529981E-2</c:v>
                </c:pt>
                <c:pt idx="1">
                  <c:v>1.1614068746190359E-2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F7-49CE-9BAF-2BE878DE00E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Not certain at all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3749999999998852E-3"/>
                  <c:y val="2.9633280877858179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FF-4D4C-BA1A-E24096AA9C26}"/>
                </c:ext>
              </c:extLst>
            </c:dLbl>
            <c:dLbl>
              <c:idx val="1"/>
              <c:layout>
                <c:manualLayout>
                  <c:x val="9.3749999999999997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FF-4D4C-BA1A-E24096AA9C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7.9849818656116973E-3</c:v>
                </c:pt>
                <c:pt idx="1">
                  <c:v>9.4615861377841653E-3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F7-49CE-9BAF-2BE878DE00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C0C9-4EF9-AC3E-737DE277A12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06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C0C9-4EF9-AC3E-737DE277A12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C0C9-4EF9-AC3E-737DE277A12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C0C9-4EF9-AC3E-737DE277A12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C0C9-4EF9-AC3E-737DE277A12C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C0C9-4EF9-AC3E-737DE277A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Rick Scott (R)</c:v>
                </c:pt>
                <c:pt idx="1">
                  <c:v>Debbie Mucarsel-Powell (D)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0.3178979444131072</c:v>
                </c:pt>
                <c:pt idx="1">
                  <c:v>0.24227007933858649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6F-4E83-A461-55DE63CD39C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Rick Scott (R)</c:v>
                </c:pt>
                <c:pt idx="1">
                  <c:v>Debbie Mucarsel-Powell (D)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0.15134842590142911</c:v>
                </c:pt>
                <c:pt idx="1">
                  <c:v>0.19621598992958561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6F-4E83-A461-55DE63CD39C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Rick Scott (R)</c:v>
                </c:pt>
                <c:pt idx="1">
                  <c:v>Debbie Mucarsel-Powell (D)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0.14920520755012609</c:v>
                </c:pt>
                <c:pt idx="1">
                  <c:v>0.16153078013793479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6F-4E83-A461-55DE63CD39C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Rick Scott (R)</c:v>
                </c:pt>
                <c:pt idx="1">
                  <c:v>Debbie Mucarsel-Powell (D)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9.419199438744133E-2</c:v>
                </c:pt>
                <c:pt idx="1">
                  <c:v>0.12029548964694529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6F-4E83-A461-55DE63CD39C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Rick Scott (R)</c:v>
                </c:pt>
                <c:pt idx="1">
                  <c:v>Debbie Mucarsel-Powell (D)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0.25340828382239983</c:v>
                </c:pt>
                <c:pt idx="1">
                  <c:v>0.21313240089603311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6F-4E83-A461-55DE63CD39C3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Rick Scott (R)</c:v>
                </c:pt>
                <c:pt idx="1">
                  <c:v>Debbie Mucarsel-Powell (D)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3.3948143925496013E-2</c:v>
                </c:pt>
                <c:pt idx="1">
                  <c:v>6.6555260050914236E-2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C6F-4E83-A461-55DE63CD39C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Non-Hispanic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Rick Scott (R)</c:v>
                </c:pt>
                <c:pt idx="1">
                  <c:v>Debbie Mucarsel-Powell (D)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0.36440116517346222</c:v>
                </c:pt>
                <c:pt idx="1">
                  <c:v>0.31360679901516358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68-4893-83B4-E37E1684B8D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Rick Scott (R)</c:v>
                </c:pt>
                <c:pt idx="1">
                  <c:v>Debbie Mucarsel-Powell (D)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0.12444171146713361</c:v>
                </c:pt>
                <c:pt idx="1">
                  <c:v>0.10131951124456701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68-4893-83B4-E37E1684B8D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Rick Scott (R)</c:v>
                </c:pt>
                <c:pt idx="1">
                  <c:v>Debbie Mucarsel-Powell (D)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7.0833504062162961E-2</c:v>
                </c:pt>
                <c:pt idx="1">
                  <c:v>0.1280216828364488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68-4893-83B4-E37E1684B8D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Rick Scott (R)</c:v>
                </c:pt>
                <c:pt idx="1">
                  <c:v>Debbie Mucarsel-Powell (D)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7.377429528671707E-2</c:v>
                </c:pt>
                <c:pt idx="1">
                  <c:v>7.9834109496312783E-2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68-4893-83B4-E37E1684B8D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Rick Scott (R)</c:v>
                </c:pt>
                <c:pt idx="1">
                  <c:v>Debbie Mucarsel-Powell (D)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0.33364512592247791</c:v>
                </c:pt>
                <c:pt idx="1">
                  <c:v>0.32036848337607182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68-4893-83B4-E37E1684B8D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Rick Scott (R)</c:v>
                </c:pt>
                <c:pt idx="1">
                  <c:v>Debbie Mucarsel-Powell (D)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3.2904198088046108E-2</c:v>
                </c:pt>
                <c:pt idx="1">
                  <c:v>5.6849414031435473E-2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68-4893-83B4-E37E1684B8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184066413870415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- No EO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EC-4D21-841D-8E68700BF2FC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EC-4D21-841D-8E68700BF2FC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EC-4D21-841D-8E68700BF2FC}"/>
              </c:ext>
            </c:extLst>
          </c:dPt>
          <c:cat>
            <c:strRef>
              <c:f>Sheet1!$A$2:$A$4</c:f>
              <c:strCache>
                <c:ptCount val="3"/>
                <c:pt idx="0">
                  <c:v>Right direction</c:v>
                </c:pt>
                <c:pt idx="1">
                  <c:v>Wrong track</c:v>
                </c:pt>
                <c:pt idx="2">
                  <c:v>Unsure/I 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0.30194177938722572</c:v>
                </c:pt>
                <c:pt idx="1">
                  <c:v>0.58402784679942532</c:v>
                </c:pt>
                <c:pt idx="2">
                  <c:v>0.11403037381334841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EC-4D21-841D-8E68700BF2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7884668399119977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likely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0.19937703422347999</c:v>
                </c:pt>
                <c:pt idx="1">
                  <c:v>0.1562429543676514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7-49CE-9BAF-2BE878DE00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likely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0.1721081818632251</c:v>
                </c:pt>
                <c:pt idx="1">
                  <c:v>0.1097753502720439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7-49CE-9BAF-2BE878DE00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Neither likely nor unlikely</c:v>
                </c:pt>
              </c:strCache>
            </c:strRef>
          </c:tx>
          <c:spPr>
            <a:solidFill>
              <a:srgbClr val="F2F2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0.14674431965428519</c:v>
                </c:pt>
                <c:pt idx="1">
                  <c:v>0.15012050484713699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7-49CE-9BAF-2BE878DE00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unlikely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0.1149853901364159</c:v>
                </c:pt>
                <c:pt idx="1">
                  <c:v>0.10113542284654729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F7-49CE-9BAF-2BE878DE00E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unlikely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0.32501598033143292</c:v>
                </c:pt>
                <c:pt idx="1">
                  <c:v>0.40216215468296768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F7-49CE-9BAF-2BE878DE00E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This will be first time voting</c:v>
                </c:pt>
              </c:strCache>
            </c:strRef>
          </c:tx>
          <c:spPr>
            <a:solidFill>
              <a:srgbClr val="454545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8.2213760778317296E-3</c:v>
                </c:pt>
                <c:pt idx="1">
                  <c:v>9.5796493294017845E-3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61-4E70-9677-35E6DA56CD88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I haven’t typically voted for one party</c:v>
                </c:pt>
              </c:strCache>
            </c:strRef>
          </c:tx>
          <c:spPr>
            <a:solidFill>
              <a:srgbClr val="45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Sheet1!$B$8:$C$8</c:f>
              <c:numCache>
                <c:formatCode>0%</c:formatCode>
                <c:ptCount val="2"/>
                <c:pt idx="0">
                  <c:v>3.3547717713328658E-2</c:v>
                </c:pt>
                <c:pt idx="1">
                  <c:v>7.098396365425072E-2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61-4E70-9677-35E6DA56CD8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41424704724409"/>
          <c:y val="0.81130869971055364"/>
          <c:w val="0.76847810039370079"/>
          <c:h val="0.188691300289446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favorable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919E-4691-8A7F-B0D4A1AF112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favorable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919E-4691-8A7F-B0D4A1AF112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Heard of, no opinion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919E-4691-8A7F-B0D4A1AF112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unfavorable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919E-4691-8A7F-B0D4A1AF112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unfavorable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919E-4691-8A7F-B0D4A1AF112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Have not heard of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919E-4691-8A7F-B0D4A1AF1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favorable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Ron DeSantis (R)</c:v>
                </c:pt>
                <c:pt idx="2">
                  <c:v>Rick Scott (R)</c:v>
                </c:pt>
                <c:pt idx="3">
                  <c:v>The United States Supreme Court</c:v>
                </c:pt>
                <c:pt idx="4">
                  <c:v>Marco Rubio (R)</c:v>
                </c:pt>
                <c:pt idx="5">
                  <c:v>Joe Biden (D)</c:v>
                </c:pt>
                <c:pt idx="6">
                  <c:v>The Republican Party</c:v>
                </c:pt>
                <c:pt idx="7">
                  <c:v>Kamala Harris (D)</c:v>
                </c:pt>
                <c:pt idx="8">
                  <c:v>The Democratic Party</c:v>
                </c:pt>
                <c:pt idx="9">
                  <c:v>Debbie Mucarsel-Powell (D)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Sheet1!$B$2:$L$2</c:f>
              <c:numCache>
                <c:formatCode>0%</c:formatCode>
                <c:ptCount val="11"/>
                <c:pt idx="0">
                  <c:v>0.31176626315877248</c:v>
                </c:pt>
                <c:pt idx="1">
                  <c:v>0.2672127569272123</c:v>
                </c:pt>
                <c:pt idx="2">
                  <c:v>0.26085627082520513</c:v>
                </c:pt>
                <c:pt idx="3">
                  <c:v>0.2337062909975427</c:v>
                </c:pt>
                <c:pt idx="4">
                  <c:v>0.2239293468155725</c:v>
                </c:pt>
                <c:pt idx="5">
                  <c:v>0.21932129140276069</c:v>
                </c:pt>
                <c:pt idx="6">
                  <c:v>0.21637035536655061</c:v>
                </c:pt>
                <c:pt idx="7">
                  <c:v>0.20358052756728101</c:v>
                </c:pt>
                <c:pt idx="8">
                  <c:v>0.1967856247180528</c:v>
                </c:pt>
                <c:pt idx="9">
                  <c:v>0.17390440046279329</c:v>
                </c:pt>
                <c:pt idx="10">
                  <c:v>0.11623837495740889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F-4FE5-93D7-A2AE5309BCB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favorable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Ron DeSantis (R)</c:v>
                </c:pt>
                <c:pt idx="2">
                  <c:v>Rick Scott (R)</c:v>
                </c:pt>
                <c:pt idx="3">
                  <c:v>The United States Supreme Court</c:v>
                </c:pt>
                <c:pt idx="4">
                  <c:v>Marco Rubio (R)</c:v>
                </c:pt>
                <c:pt idx="5">
                  <c:v>Joe Biden (D)</c:v>
                </c:pt>
                <c:pt idx="6">
                  <c:v>The Republican Party</c:v>
                </c:pt>
                <c:pt idx="7">
                  <c:v>Kamala Harris (D)</c:v>
                </c:pt>
                <c:pt idx="8">
                  <c:v>The Democratic Party</c:v>
                </c:pt>
                <c:pt idx="9">
                  <c:v>Debbie Mucarsel-Powell (D)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Sheet1!$B$3:$L$3</c:f>
              <c:numCache>
                <c:formatCode>0%</c:formatCode>
                <c:ptCount val="11"/>
                <c:pt idx="0">
                  <c:v>0.1595937134835522</c:v>
                </c:pt>
                <c:pt idx="1">
                  <c:v>0.18120483099521159</c:v>
                </c:pt>
                <c:pt idx="2">
                  <c:v>0.22750047618814839</c:v>
                </c:pt>
                <c:pt idx="3">
                  <c:v>0.24582519854023679</c:v>
                </c:pt>
                <c:pt idx="4">
                  <c:v>0.22512560956844771</c:v>
                </c:pt>
                <c:pt idx="5">
                  <c:v>0.22319555928700049</c:v>
                </c:pt>
                <c:pt idx="6">
                  <c:v>0.23992324834968179</c:v>
                </c:pt>
                <c:pt idx="7">
                  <c:v>0.2292363063062616</c:v>
                </c:pt>
                <c:pt idx="8">
                  <c:v>0.25964153351675551</c:v>
                </c:pt>
                <c:pt idx="9">
                  <c:v>0.21498169541395859</c:v>
                </c:pt>
                <c:pt idx="10">
                  <c:v>0.24592841176528121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5F-4FE5-93D7-A2AE5309BCB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Heard of, no opinion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Ron DeSantis (R)</c:v>
                </c:pt>
                <c:pt idx="2">
                  <c:v>Rick Scott (R)</c:v>
                </c:pt>
                <c:pt idx="3">
                  <c:v>The United States Supreme Court</c:v>
                </c:pt>
                <c:pt idx="4">
                  <c:v>Marco Rubio (R)</c:v>
                </c:pt>
                <c:pt idx="5">
                  <c:v>Joe Biden (D)</c:v>
                </c:pt>
                <c:pt idx="6">
                  <c:v>The Republican Party</c:v>
                </c:pt>
                <c:pt idx="7">
                  <c:v>Kamala Harris (D)</c:v>
                </c:pt>
                <c:pt idx="8">
                  <c:v>The Democratic Party</c:v>
                </c:pt>
                <c:pt idx="9">
                  <c:v>Debbie Mucarsel-Powell (D)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Sheet1!$B$4:$L$4</c:f>
              <c:numCache>
                <c:formatCode>0%</c:formatCode>
                <c:ptCount val="11"/>
                <c:pt idx="0">
                  <c:v>4.873259815886697E-2</c:v>
                </c:pt>
                <c:pt idx="1">
                  <c:v>6.7500603852537186E-2</c:v>
                </c:pt>
                <c:pt idx="2">
                  <c:v>9.6929512636430126E-2</c:v>
                </c:pt>
                <c:pt idx="3">
                  <c:v>0.20926508267098301</c:v>
                </c:pt>
                <c:pt idx="4">
                  <c:v>0.13747641071179401</c:v>
                </c:pt>
                <c:pt idx="5">
                  <c:v>5.9028769493237883E-2</c:v>
                </c:pt>
                <c:pt idx="6">
                  <c:v>0.1113476259914245</c:v>
                </c:pt>
                <c:pt idx="7">
                  <c:v>8.8072233443380388E-2</c:v>
                </c:pt>
                <c:pt idx="8">
                  <c:v>0.104194422848732</c:v>
                </c:pt>
                <c:pt idx="9">
                  <c:v>0.22919359966926969</c:v>
                </c:pt>
                <c:pt idx="10">
                  <c:v>0.27576036739821358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5F-4FE5-93D7-A2AE5309BCB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unfavorable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Ron DeSantis (R)</c:v>
                </c:pt>
                <c:pt idx="2">
                  <c:v>Rick Scott (R)</c:v>
                </c:pt>
                <c:pt idx="3">
                  <c:v>The United States Supreme Court</c:v>
                </c:pt>
                <c:pt idx="4">
                  <c:v>Marco Rubio (R)</c:v>
                </c:pt>
                <c:pt idx="5">
                  <c:v>Joe Biden (D)</c:v>
                </c:pt>
                <c:pt idx="6">
                  <c:v>The Republican Party</c:v>
                </c:pt>
                <c:pt idx="7">
                  <c:v>Kamala Harris (D)</c:v>
                </c:pt>
                <c:pt idx="8">
                  <c:v>The Democratic Party</c:v>
                </c:pt>
                <c:pt idx="9">
                  <c:v>Debbie Mucarsel-Powell (D)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Sheet1!$B$5:$L$5</c:f>
              <c:numCache>
                <c:formatCode>0%</c:formatCode>
                <c:ptCount val="11"/>
                <c:pt idx="0">
                  <c:v>8.5628327485814476E-2</c:v>
                </c:pt>
                <c:pt idx="1">
                  <c:v>0.106886379916485</c:v>
                </c:pt>
                <c:pt idx="2">
                  <c:v>0.14968634228367411</c:v>
                </c:pt>
                <c:pt idx="3">
                  <c:v>0.16134686634149589</c:v>
                </c:pt>
                <c:pt idx="4">
                  <c:v>0.1391529439749134</c:v>
                </c:pt>
                <c:pt idx="5">
                  <c:v>0.1245439770007368</c:v>
                </c:pt>
                <c:pt idx="6">
                  <c:v>0.1779517729623955</c:v>
                </c:pt>
                <c:pt idx="7">
                  <c:v>0.1185295913391325</c:v>
                </c:pt>
                <c:pt idx="8">
                  <c:v>0.16441752331744861</c:v>
                </c:pt>
                <c:pt idx="9">
                  <c:v>0.1131733446693229</c:v>
                </c:pt>
                <c:pt idx="10">
                  <c:v>0.13483511430048509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5F-4FE5-93D7-A2AE5309BCB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unfavorable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Ron DeSantis (R)</c:v>
                </c:pt>
                <c:pt idx="2">
                  <c:v>Rick Scott (R)</c:v>
                </c:pt>
                <c:pt idx="3">
                  <c:v>The United States Supreme Court</c:v>
                </c:pt>
                <c:pt idx="4">
                  <c:v>Marco Rubio (R)</c:v>
                </c:pt>
                <c:pt idx="5">
                  <c:v>Joe Biden (D)</c:v>
                </c:pt>
                <c:pt idx="6">
                  <c:v>The Republican Party</c:v>
                </c:pt>
                <c:pt idx="7">
                  <c:v>Kamala Harris (D)</c:v>
                </c:pt>
                <c:pt idx="8">
                  <c:v>The Democratic Party</c:v>
                </c:pt>
                <c:pt idx="9">
                  <c:v>Debbie Mucarsel-Powell (D)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Sheet1!$B$6:$L$6</c:f>
              <c:numCache>
                <c:formatCode>0%</c:formatCode>
                <c:ptCount val="11"/>
                <c:pt idx="0">
                  <c:v>0.385650794539317</c:v>
                </c:pt>
                <c:pt idx="1">
                  <c:v>0.3598579042659838</c:v>
                </c:pt>
                <c:pt idx="2">
                  <c:v>0.24663445049912611</c:v>
                </c:pt>
                <c:pt idx="3">
                  <c:v>0.13026692187815661</c:v>
                </c:pt>
                <c:pt idx="4">
                  <c:v>0.25372097241869562</c:v>
                </c:pt>
                <c:pt idx="5">
                  <c:v>0.34867211063482878</c:v>
                </c:pt>
                <c:pt idx="6">
                  <c:v>0.24728084149282581</c:v>
                </c:pt>
                <c:pt idx="7">
                  <c:v>0.33322262307517131</c:v>
                </c:pt>
                <c:pt idx="8">
                  <c:v>0.24985564417898529</c:v>
                </c:pt>
                <c:pt idx="9">
                  <c:v>0.16081459361637521</c:v>
                </c:pt>
                <c:pt idx="10">
                  <c:v>0.19512415302370589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5F-4FE5-93D7-A2AE5309BCB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Have not heard of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Ron DeSantis (R)</c:v>
                </c:pt>
                <c:pt idx="2">
                  <c:v>Rick Scott (R)</c:v>
                </c:pt>
                <c:pt idx="3">
                  <c:v>The United States Supreme Court</c:v>
                </c:pt>
                <c:pt idx="4">
                  <c:v>Marco Rubio (R)</c:v>
                </c:pt>
                <c:pt idx="5">
                  <c:v>Joe Biden (D)</c:v>
                </c:pt>
                <c:pt idx="6">
                  <c:v>The Republican Party</c:v>
                </c:pt>
                <c:pt idx="7">
                  <c:v>Kamala Harris (D)</c:v>
                </c:pt>
                <c:pt idx="8">
                  <c:v>The Democratic Party</c:v>
                </c:pt>
                <c:pt idx="9">
                  <c:v>Debbie Mucarsel-Powell (D)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Sheet1!$B$7:$L$7</c:f>
              <c:numCache>
                <c:formatCode>0%</c:formatCode>
                <c:ptCount val="11"/>
                <c:pt idx="0">
                  <c:v>8.6283031736767365E-3</c:v>
                </c:pt>
                <c:pt idx="1">
                  <c:v>1.7337524042569739E-2</c:v>
                </c:pt>
                <c:pt idx="2">
                  <c:v>1.8392947567415639E-2</c:v>
                </c:pt>
                <c:pt idx="3">
                  <c:v>1.9589639571584581E-2</c:v>
                </c:pt>
                <c:pt idx="4">
                  <c:v>2.059471651057642E-2</c:v>
                </c:pt>
                <c:pt idx="5">
                  <c:v>2.5238292181434679E-2</c:v>
                </c:pt>
                <c:pt idx="6">
                  <c:v>7.1261558371216059E-3</c:v>
                </c:pt>
                <c:pt idx="7">
                  <c:v>2.7358718268772779E-2</c:v>
                </c:pt>
                <c:pt idx="8">
                  <c:v>2.510525142002553E-2</c:v>
                </c:pt>
                <c:pt idx="9">
                  <c:v>0.10793236616827991</c:v>
                </c:pt>
                <c:pt idx="10">
                  <c:v>3.211357855490498E-2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05F-4FE5-93D7-A2AE5309BCB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Non-Hispanic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Ron DeSantis (R)</c:v>
                </c:pt>
                <c:pt idx="2">
                  <c:v>Rick Scott (R)</c:v>
                </c:pt>
                <c:pt idx="3">
                  <c:v>The United States Supreme Court</c:v>
                </c:pt>
                <c:pt idx="4">
                  <c:v>Marco Rubio (R)</c:v>
                </c:pt>
                <c:pt idx="5">
                  <c:v>Joe Biden (D)</c:v>
                </c:pt>
                <c:pt idx="6">
                  <c:v>The Republican Party</c:v>
                </c:pt>
                <c:pt idx="7">
                  <c:v>Kamala Harris (D)</c:v>
                </c:pt>
                <c:pt idx="8">
                  <c:v>The Democratic Party</c:v>
                </c:pt>
                <c:pt idx="9">
                  <c:v>Debbie Mucarsel-Powell (D)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Sheet1!$B$2:$L$2</c:f>
              <c:numCache>
                <c:formatCode>0%</c:formatCode>
                <c:ptCount val="11"/>
                <c:pt idx="0">
                  <c:v>0.35706137444567199</c:v>
                </c:pt>
                <c:pt idx="1">
                  <c:v>0.3300845686400074</c:v>
                </c:pt>
                <c:pt idx="2">
                  <c:v>0.2818822525237254</c:v>
                </c:pt>
                <c:pt idx="3">
                  <c:v>0.22536402865518179</c:v>
                </c:pt>
                <c:pt idx="4">
                  <c:v>0.26773060513302149</c:v>
                </c:pt>
                <c:pt idx="5">
                  <c:v>0.24080724558187769</c:v>
                </c:pt>
                <c:pt idx="6">
                  <c:v>0.25755766799979263</c:v>
                </c:pt>
                <c:pt idx="7">
                  <c:v>0.21646687177142049</c:v>
                </c:pt>
                <c:pt idx="8">
                  <c:v>0.21366448173736391</c:v>
                </c:pt>
                <c:pt idx="9">
                  <c:v>0.19231443031861609</c:v>
                </c:pt>
                <c:pt idx="10">
                  <c:v>7.7509020187724653E-2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D4-4476-8D59-581EA88E73F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Ron DeSantis (R)</c:v>
                </c:pt>
                <c:pt idx="2">
                  <c:v>Rick Scott (R)</c:v>
                </c:pt>
                <c:pt idx="3">
                  <c:v>The United States Supreme Court</c:v>
                </c:pt>
                <c:pt idx="4">
                  <c:v>Marco Rubio (R)</c:v>
                </c:pt>
                <c:pt idx="5">
                  <c:v>Joe Biden (D)</c:v>
                </c:pt>
                <c:pt idx="6">
                  <c:v>The Republican Party</c:v>
                </c:pt>
                <c:pt idx="7">
                  <c:v>Kamala Harris (D)</c:v>
                </c:pt>
                <c:pt idx="8">
                  <c:v>The Democratic Party</c:v>
                </c:pt>
                <c:pt idx="9">
                  <c:v>Debbie Mucarsel-Powell (D)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Sheet1!$B$3:$L$3</c:f>
              <c:numCache>
                <c:formatCode>0%</c:formatCode>
                <c:ptCount val="11"/>
                <c:pt idx="0">
                  <c:v>0.13870266038417511</c:v>
                </c:pt>
                <c:pt idx="1">
                  <c:v>0.17642493501409981</c:v>
                </c:pt>
                <c:pt idx="2">
                  <c:v>0.1897644920641868</c:v>
                </c:pt>
                <c:pt idx="3">
                  <c:v>0.26904529681935568</c:v>
                </c:pt>
                <c:pt idx="4">
                  <c:v>0.20808614873450701</c:v>
                </c:pt>
                <c:pt idx="5">
                  <c:v>0.19619622532510719</c:v>
                </c:pt>
                <c:pt idx="6">
                  <c:v>0.2456021869442358</c:v>
                </c:pt>
                <c:pt idx="7">
                  <c:v>0.18480521399966451</c:v>
                </c:pt>
                <c:pt idx="8">
                  <c:v>0.21312410307564539</c:v>
                </c:pt>
                <c:pt idx="9">
                  <c:v>0.1782449658548487</c:v>
                </c:pt>
                <c:pt idx="10">
                  <c:v>0.22248968707783459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D4-4476-8D59-581EA88E73F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Ron DeSantis (R)</c:v>
                </c:pt>
                <c:pt idx="2">
                  <c:v>Rick Scott (R)</c:v>
                </c:pt>
                <c:pt idx="3">
                  <c:v>The United States Supreme Court</c:v>
                </c:pt>
                <c:pt idx="4">
                  <c:v>Marco Rubio (R)</c:v>
                </c:pt>
                <c:pt idx="5">
                  <c:v>Joe Biden (D)</c:v>
                </c:pt>
                <c:pt idx="6">
                  <c:v>The Republican Party</c:v>
                </c:pt>
                <c:pt idx="7">
                  <c:v>Kamala Harris (D)</c:v>
                </c:pt>
                <c:pt idx="8">
                  <c:v>The Democratic Party</c:v>
                </c:pt>
                <c:pt idx="9">
                  <c:v>Debbie Mucarsel-Powell (D)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Sheet1!$B$4:$L$4</c:f>
              <c:numCache>
                <c:formatCode>0%</c:formatCode>
                <c:ptCount val="11"/>
                <c:pt idx="0">
                  <c:v>2.5905372363707001E-2</c:v>
                </c:pt>
                <c:pt idx="1">
                  <c:v>5.9638813166695968E-2</c:v>
                </c:pt>
                <c:pt idx="2">
                  <c:v>8.2275412085845837E-2</c:v>
                </c:pt>
                <c:pt idx="3">
                  <c:v>0.16388196998041199</c:v>
                </c:pt>
                <c:pt idx="4">
                  <c:v>0.1036332981104208</c:v>
                </c:pt>
                <c:pt idx="5">
                  <c:v>4.67300882122548E-2</c:v>
                </c:pt>
                <c:pt idx="6">
                  <c:v>6.3096901688367707E-2</c:v>
                </c:pt>
                <c:pt idx="7">
                  <c:v>6.1052190335402212E-2</c:v>
                </c:pt>
                <c:pt idx="8">
                  <c:v>7.7800859428753005E-2</c:v>
                </c:pt>
                <c:pt idx="9">
                  <c:v>0.16570015712910219</c:v>
                </c:pt>
                <c:pt idx="10">
                  <c:v>0.24789642803887421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D4-4476-8D59-581EA88E73F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Ron DeSantis (R)</c:v>
                </c:pt>
                <c:pt idx="2">
                  <c:v>Rick Scott (R)</c:v>
                </c:pt>
                <c:pt idx="3">
                  <c:v>The United States Supreme Court</c:v>
                </c:pt>
                <c:pt idx="4">
                  <c:v>Marco Rubio (R)</c:v>
                </c:pt>
                <c:pt idx="5">
                  <c:v>Joe Biden (D)</c:v>
                </c:pt>
                <c:pt idx="6">
                  <c:v>The Republican Party</c:v>
                </c:pt>
                <c:pt idx="7">
                  <c:v>Kamala Harris (D)</c:v>
                </c:pt>
                <c:pt idx="8">
                  <c:v>The Democratic Party</c:v>
                </c:pt>
                <c:pt idx="9">
                  <c:v>Debbie Mucarsel-Powell (D)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Sheet1!$B$5:$L$5</c:f>
              <c:numCache>
                <c:formatCode>0%</c:formatCode>
                <c:ptCount val="11"/>
                <c:pt idx="0">
                  <c:v>6.0054995630103053E-2</c:v>
                </c:pt>
                <c:pt idx="1">
                  <c:v>5.9527220554216352E-2</c:v>
                </c:pt>
                <c:pt idx="2">
                  <c:v>9.78770430759036E-2</c:v>
                </c:pt>
                <c:pt idx="3">
                  <c:v>0.16892303281385559</c:v>
                </c:pt>
                <c:pt idx="4">
                  <c:v>0.1042338818217137</c:v>
                </c:pt>
                <c:pt idx="5">
                  <c:v>7.302041406099162E-2</c:v>
                </c:pt>
                <c:pt idx="6">
                  <c:v>0.1160420720687534</c:v>
                </c:pt>
                <c:pt idx="7">
                  <c:v>0.10040746665199179</c:v>
                </c:pt>
                <c:pt idx="8">
                  <c:v>0.1281327061544929</c:v>
                </c:pt>
                <c:pt idx="9">
                  <c:v>0.1031203726441909</c:v>
                </c:pt>
                <c:pt idx="10">
                  <c:v>0.18178835660340301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D4-4476-8D59-581EA88E73F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Ron DeSantis (R)</c:v>
                </c:pt>
                <c:pt idx="2">
                  <c:v>Rick Scott (R)</c:v>
                </c:pt>
                <c:pt idx="3">
                  <c:v>The United States Supreme Court</c:v>
                </c:pt>
                <c:pt idx="4">
                  <c:v>Marco Rubio (R)</c:v>
                </c:pt>
                <c:pt idx="5">
                  <c:v>Joe Biden (D)</c:v>
                </c:pt>
                <c:pt idx="6">
                  <c:v>The Republican Party</c:v>
                </c:pt>
                <c:pt idx="7">
                  <c:v>Kamala Harris (D)</c:v>
                </c:pt>
                <c:pt idx="8">
                  <c:v>The Democratic Party</c:v>
                </c:pt>
                <c:pt idx="9">
                  <c:v>Debbie Mucarsel-Powell (D)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Sheet1!$B$6:$L$6</c:f>
              <c:numCache>
                <c:formatCode>0%</c:formatCode>
                <c:ptCount val="11"/>
                <c:pt idx="0">
                  <c:v>0.40456270341226458</c:v>
                </c:pt>
                <c:pt idx="1">
                  <c:v>0.36363931861345289</c:v>
                </c:pt>
                <c:pt idx="2">
                  <c:v>0.33211685219520909</c:v>
                </c:pt>
                <c:pt idx="3">
                  <c:v>0.15752987405699581</c:v>
                </c:pt>
                <c:pt idx="4">
                  <c:v>0.28928449987577431</c:v>
                </c:pt>
                <c:pt idx="5">
                  <c:v>0.43074938196853879</c:v>
                </c:pt>
                <c:pt idx="6">
                  <c:v>0.30826944396225481</c:v>
                </c:pt>
                <c:pt idx="7">
                  <c:v>0.42145288835529587</c:v>
                </c:pt>
                <c:pt idx="8">
                  <c:v>0.35395602445844521</c:v>
                </c:pt>
                <c:pt idx="9">
                  <c:v>0.21080098034428929</c:v>
                </c:pt>
                <c:pt idx="10">
                  <c:v>0.24861335891082059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D4-4476-8D59-581EA88E73F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Ron DeSantis (R)</c:v>
                </c:pt>
                <c:pt idx="2">
                  <c:v>Rick Scott (R)</c:v>
                </c:pt>
                <c:pt idx="3">
                  <c:v>The United States Supreme Court</c:v>
                </c:pt>
                <c:pt idx="4">
                  <c:v>Marco Rubio (R)</c:v>
                </c:pt>
                <c:pt idx="5">
                  <c:v>Joe Biden (D)</c:v>
                </c:pt>
                <c:pt idx="6">
                  <c:v>The Republican Party</c:v>
                </c:pt>
                <c:pt idx="7">
                  <c:v>Kamala Harris (D)</c:v>
                </c:pt>
                <c:pt idx="8">
                  <c:v>The Democratic Party</c:v>
                </c:pt>
                <c:pt idx="9">
                  <c:v>Debbie Mucarsel-Powell (D)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Sheet1!$B$7:$L$7</c:f>
              <c:numCache>
                <c:formatCode>0%</c:formatCode>
                <c:ptCount val="11"/>
                <c:pt idx="0">
                  <c:v>1.3712893764078429E-2</c:v>
                </c:pt>
                <c:pt idx="1">
                  <c:v>1.068514401152721E-2</c:v>
                </c:pt>
                <c:pt idx="2">
                  <c:v>1.6083948055128881E-2</c:v>
                </c:pt>
                <c:pt idx="3">
                  <c:v>1.5255797674198591E-2</c:v>
                </c:pt>
                <c:pt idx="4">
                  <c:v>2.703156632456245E-2</c:v>
                </c:pt>
                <c:pt idx="5">
                  <c:v>1.249664485122972E-2</c:v>
                </c:pt>
                <c:pt idx="6">
                  <c:v>9.4317273365955353E-3</c:v>
                </c:pt>
                <c:pt idx="7">
                  <c:v>1.581536888622434E-2</c:v>
                </c:pt>
                <c:pt idx="8">
                  <c:v>1.332182514529915E-2</c:v>
                </c:pt>
                <c:pt idx="9">
                  <c:v>0.14981909370895211</c:v>
                </c:pt>
                <c:pt idx="10">
                  <c:v>2.1703149181342779E-2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BD4-4476-8D59-581EA88E73F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approve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BDD8-4B1C-A93B-838105A42A9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approve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BDD8-4B1C-A93B-838105A42A9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BDD8-4B1C-A93B-838105A42A9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disapprove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BDD8-4B1C-A93B-838105A42A9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disapprove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BDD8-4B1C-A93B-838105A42A9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BDD8-4B1C-A93B-838105A42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approve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Ron DeSantis</c:v>
                </c:pt>
                <c:pt idx="6">
                  <c:v>Rick Scott</c:v>
                </c:pt>
                <c:pt idx="7">
                  <c:v>Marco Rubio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0.17853638756792961</c:v>
                </c:pt>
                <c:pt idx="1">
                  <c:v>0.1732095330643782</c:v>
                </c:pt>
                <c:pt idx="2">
                  <c:v>0.1610977578011098</c:v>
                </c:pt>
                <c:pt idx="3">
                  <c:v>9.8795023345280203E-2</c:v>
                </c:pt>
                <c:pt idx="4">
                  <c:v>0.1021897855809122</c:v>
                </c:pt>
                <c:pt idx="5">
                  <c:v>0.27084820274608301</c:v>
                </c:pt>
                <c:pt idx="6">
                  <c:v>0.21436451887599409</c:v>
                </c:pt>
                <c:pt idx="7">
                  <c:v>0.22469457828235551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99-4AE5-9832-E11F2B2AA95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approve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Ron DeSantis</c:v>
                </c:pt>
                <c:pt idx="6">
                  <c:v>Rick Scott</c:v>
                </c:pt>
                <c:pt idx="7">
                  <c:v>Marco Rubio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0">
                  <c:v>0.22196269496469681</c:v>
                </c:pt>
                <c:pt idx="1">
                  <c:v>0.2151239882190559</c:v>
                </c:pt>
                <c:pt idx="2">
                  <c:v>0.21032866974499689</c:v>
                </c:pt>
                <c:pt idx="3">
                  <c:v>0.26761671327607028</c:v>
                </c:pt>
                <c:pt idx="4">
                  <c:v>0.25879507154762621</c:v>
                </c:pt>
                <c:pt idx="5">
                  <c:v>0.1679847238683094</c:v>
                </c:pt>
                <c:pt idx="6">
                  <c:v>0.25792351577682793</c:v>
                </c:pt>
                <c:pt idx="7">
                  <c:v>0.22582804835424111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99-4AE5-9832-E11F2B2AA95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Ron DeSantis</c:v>
                </c:pt>
                <c:pt idx="6">
                  <c:v>Rick Scott</c:v>
                </c:pt>
                <c:pt idx="7">
                  <c:v>Marco Rubio</c:v>
                </c:pt>
              </c:strCache>
            </c:strRef>
          </c:cat>
          <c:val>
            <c:numRef>
              <c:f>Sheet1!$B$4:$I$4</c:f>
              <c:numCache>
                <c:formatCode>0%</c:formatCode>
                <c:ptCount val="8"/>
                <c:pt idx="0">
                  <c:v>8.3871200817604158E-2</c:v>
                </c:pt>
                <c:pt idx="1">
                  <c:v>0.109856212102623</c:v>
                </c:pt>
                <c:pt idx="2">
                  <c:v>0.24468067742186811</c:v>
                </c:pt>
                <c:pt idx="3">
                  <c:v>0.27246795546750541</c:v>
                </c:pt>
                <c:pt idx="4">
                  <c:v>0.26275603217692922</c:v>
                </c:pt>
                <c:pt idx="5">
                  <c:v>9.2053637766156729E-2</c:v>
                </c:pt>
                <c:pt idx="6">
                  <c:v>0.15676132229631731</c:v>
                </c:pt>
                <c:pt idx="7">
                  <c:v>0.1624542099328434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99-4AE5-9832-E11F2B2AA95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disapprove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Ron DeSantis</c:v>
                </c:pt>
                <c:pt idx="6">
                  <c:v>Rick Scott</c:v>
                </c:pt>
                <c:pt idx="7">
                  <c:v>Marco Rubio</c:v>
                </c:pt>
              </c:strCache>
            </c:strRef>
          </c:cat>
          <c:val>
            <c:numRef>
              <c:f>Sheet1!$B$5:$I$5</c:f>
              <c:numCache>
                <c:formatCode>0%</c:formatCode>
                <c:ptCount val="8"/>
                <c:pt idx="0">
                  <c:v>0.1250504574937138</c:v>
                </c:pt>
                <c:pt idx="1">
                  <c:v>0.1021569997886602</c:v>
                </c:pt>
                <c:pt idx="2">
                  <c:v>0.18460954532215509</c:v>
                </c:pt>
                <c:pt idx="3">
                  <c:v>0.18780242684603529</c:v>
                </c:pt>
                <c:pt idx="4">
                  <c:v>0.19051679542574401</c:v>
                </c:pt>
                <c:pt idx="5">
                  <c:v>0.1013731010698417</c:v>
                </c:pt>
                <c:pt idx="6">
                  <c:v>0.11035564857127519</c:v>
                </c:pt>
                <c:pt idx="7">
                  <c:v>8.1917277999986049E-2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99-4AE5-9832-E11F2B2AA95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disapprove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Ron DeSantis</c:v>
                </c:pt>
                <c:pt idx="6">
                  <c:v>Rick Scott</c:v>
                </c:pt>
                <c:pt idx="7">
                  <c:v>Marco Rubio</c:v>
                </c:pt>
              </c:strCache>
            </c:strRef>
          </c:cat>
          <c:val>
            <c:numRef>
              <c:f>Sheet1!$B$6:$I$6</c:f>
              <c:numCache>
                <c:formatCode>0%</c:formatCode>
                <c:ptCount val="8"/>
                <c:pt idx="0">
                  <c:v>0.37780565758728579</c:v>
                </c:pt>
                <c:pt idx="1">
                  <c:v>0.37737041263683091</c:v>
                </c:pt>
                <c:pt idx="2">
                  <c:v>0.16777358275031659</c:v>
                </c:pt>
                <c:pt idx="3">
                  <c:v>0.1495913257546557</c:v>
                </c:pt>
                <c:pt idx="4">
                  <c:v>0.14970211656387</c:v>
                </c:pt>
                <c:pt idx="5">
                  <c:v>0.34583751632341492</c:v>
                </c:pt>
                <c:pt idx="6">
                  <c:v>0.22509629062244779</c:v>
                </c:pt>
                <c:pt idx="7">
                  <c:v>0.26457675801945718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99-4AE5-9832-E11F2B2AA95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Ron DeSantis</c:v>
                </c:pt>
                <c:pt idx="6">
                  <c:v>Rick Scott</c:v>
                </c:pt>
                <c:pt idx="7">
                  <c:v>Marco Rubio</c:v>
                </c:pt>
              </c:strCache>
            </c:strRef>
          </c:cat>
          <c:val>
            <c:numRef>
              <c:f>Sheet1!$B$7:$I$7</c:f>
              <c:numCache>
                <c:formatCode>0%</c:formatCode>
                <c:ptCount val="8"/>
                <c:pt idx="0">
                  <c:v>1.2773601568768981E-2</c:v>
                </c:pt>
                <c:pt idx="1">
                  <c:v>2.2282854188450971E-2</c:v>
                </c:pt>
                <c:pt idx="2">
                  <c:v>3.1509766959552918E-2</c:v>
                </c:pt>
                <c:pt idx="3">
                  <c:v>2.372655531045284E-2</c:v>
                </c:pt>
                <c:pt idx="4">
                  <c:v>3.6040198704918203E-2</c:v>
                </c:pt>
                <c:pt idx="5">
                  <c:v>2.190281822619378E-2</c:v>
                </c:pt>
                <c:pt idx="6">
                  <c:v>3.549870385713727E-2</c:v>
                </c:pt>
                <c:pt idx="7">
                  <c:v>4.0529127411116472E-2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99-4AE5-9832-E11F2B2AA9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Non-Hispanic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Ron DeSantis</c:v>
                </c:pt>
                <c:pt idx="6">
                  <c:v>Rick Scott</c:v>
                </c:pt>
                <c:pt idx="7">
                  <c:v>Marco Rubio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0.1838293888063314</c:v>
                </c:pt>
                <c:pt idx="1">
                  <c:v>0.17813338304596579</c:v>
                </c:pt>
                <c:pt idx="2">
                  <c:v>0.16757972322062051</c:v>
                </c:pt>
                <c:pt idx="3">
                  <c:v>8.0571425615798206E-2</c:v>
                </c:pt>
                <c:pt idx="4">
                  <c:v>8.9325978009786866E-2</c:v>
                </c:pt>
                <c:pt idx="5">
                  <c:v>0.32793594340456028</c:v>
                </c:pt>
                <c:pt idx="6">
                  <c:v>0.22898332423881171</c:v>
                </c:pt>
                <c:pt idx="7">
                  <c:v>0.25180625018777392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DB-4199-A16D-6EAB9CCAC27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Ron DeSantis</c:v>
                </c:pt>
                <c:pt idx="6">
                  <c:v>Rick Scott</c:v>
                </c:pt>
                <c:pt idx="7">
                  <c:v>Marco Rubio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0">
                  <c:v>0.2182470879557204</c:v>
                </c:pt>
                <c:pt idx="1">
                  <c:v>0.2173257982737673</c:v>
                </c:pt>
                <c:pt idx="2">
                  <c:v>0.22328811236499199</c:v>
                </c:pt>
                <c:pt idx="3">
                  <c:v>0.20348038795589349</c:v>
                </c:pt>
                <c:pt idx="4">
                  <c:v>0.20373982234128321</c:v>
                </c:pt>
                <c:pt idx="5">
                  <c:v>0.16787867691604569</c:v>
                </c:pt>
                <c:pt idx="6">
                  <c:v>0.2228289773862985</c:v>
                </c:pt>
                <c:pt idx="7">
                  <c:v>0.2088082014387771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DB-4199-A16D-6EAB9CCAC27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Ron DeSantis</c:v>
                </c:pt>
                <c:pt idx="6">
                  <c:v>Rick Scott</c:v>
                </c:pt>
                <c:pt idx="7">
                  <c:v>Marco Rubio</c:v>
                </c:pt>
              </c:strCache>
            </c:strRef>
          </c:cat>
          <c:val>
            <c:numRef>
              <c:f>Sheet1!$B$4:$I$4</c:f>
              <c:numCache>
                <c:formatCode>0%</c:formatCode>
                <c:ptCount val="8"/>
                <c:pt idx="0">
                  <c:v>5.8922219033085733E-2</c:v>
                </c:pt>
                <c:pt idx="1">
                  <c:v>8.0285324767950611E-2</c:v>
                </c:pt>
                <c:pt idx="2">
                  <c:v>0.1831342623347241</c:v>
                </c:pt>
                <c:pt idx="3">
                  <c:v>0.21115621017737929</c:v>
                </c:pt>
                <c:pt idx="4">
                  <c:v>0.2210083700688443</c:v>
                </c:pt>
                <c:pt idx="5">
                  <c:v>5.9336627601954198E-2</c:v>
                </c:pt>
                <c:pt idx="6">
                  <c:v>0.1114140681910774</c:v>
                </c:pt>
                <c:pt idx="7">
                  <c:v>0.1100733608279036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DB-4199-A16D-6EAB9CCAC27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Ron DeSantis</c:v>
                </c:pt>
                <c:pt idx="6">
                  <c:v>Rick Scott</c:v>
                </c:pt>
                <c:pt idx="7">
                  <c:v>Marco Rubio</c:v>
                </c:pt>
              </c:strCache>
            </c:strRef>
          </c:cat>
          <c:val>
            <c:numRef>
              <c:f>Sheet1!$B$5:$I$5</c:f>
              <c:numCache>
                <c:formatCode>0%</c:formatCode>
                <c:ptCount val="8"/>
                <c:pt idx="0">
                  <c:v>8.3008253775404814E-2</c:v>
                </c:pt>
                <c:pt idx="1">
                  <c:v>5.2699823644834998E-2</c:v>
                </c:pt>
                <c:pt idx="2">
                  <c:v>0.18670142608654819</c:v>
                </c:pt>
                <c:pt idx="3">
                  <c:v>0.25298660856978772</c:v>
                </c:pt>
                <c:pt idx="4">
                  <c:v>0.2276598264512005</c:v>
                </c:pt>
                <c:pt idx="5">
                  <c:v>5.8380896873027548E-2</c:v>
                </c:pt>
                <c:pt idx="6">
                  <c:v>9.6020398115129371E-2</c:v>
                </c:pt>
                <c:pt idx="7">
                  <c:v>0.10041731951109401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DB-4199-A16D-6EAB9CCAC27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Ron DeSantis</c:v>
                </c:pt>
                <c:pt idx="6">
                  <c:v>Rick Scott</c:v>
                </c:pt>
                <c:pt idx="7">
                  <c:v>Marco Rubio</c:v>
                </c:pt>
              </c:strCache>
            </c:strRef>
          </c:cat>
          <c:val>
            <c:numRef>
              <c:f>Sheet1!$B$6:$I$6</c:f>
              <c:numCache>
                <c:formatCode>0%</c:formatCode>
                <c:ptCount val="8"/>
                <c:pt idx="0">
                  <c:v>0.45074401560558808</c:v>
                </c:pt>
                <c:pt idx="1">
                  <c:v>0.45653780438088731</c:v>
                </c:pt>
                <c:pt idx="2">
                  <c:v>0.2097001964053406</c:v>
                </c:pt>
                <c:pt idx="3">
                  <c:v>0.21262290189716929</c:v>
                </c:pt>
                <c:pt idx="4">
                  <c:v>0.21028051163323749</c:v>
                </c:pt>
                <c:pt idx="5">
                  <c:v>0.37901970365103832</c:v>
                </c:pt>
                <c:pt idx="6">
                  <c:v>0.30949935037262882</c:v>
                </c:pt>
                <c:pt idx="7">
                  <c:v>0.28981833567075949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DB-4199-A16D-6EAB9CCAC27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Ron DeSantis</c:v>
                </c:pt>
                <c:pt idx="6">
                  <c:v>Rick Scott</c:v>
                </c:pt>
                <c:pt idx="7">
                  <c:v>Marco Rubio</c:v>
                </c:pt>
              </c:strCache>
            </c:strRef>
          </c:cat>
          <c:val>
            <c:numRef>
              <c:f>Sheet1!$B$7:$I$7</c:f>
              <c:numCache>
                <c:formatCode>0%</c:formatCode>
                <c:ptCount val="8"/>
                <c:pt idx="0">
                  <c:v>5.2490348238691401E-3</c:v>
                </c:pt>
                <c:pt idx="1">
                  <c:v>1.5017865886593399E-2</c:v>
                </c:pt>
                <c:pt idx="2">
                  <c:v>2.95962795877742E-2</c:v>
                </c:pt>
                <c:pt idx="3">
                  <c:v>3.9182465783971512E-2</c:v>
                </c:pt>
                <c:pt idx="4">
                  <c:v>4.7985491495647091E-2</c:v>
                </c:pt>
                <c:pt idx="5">
                  <c:v>7.448151553373656E-3</c:v>
                </c:pt>
                <c:pt idx="6">
                  <c:v>3.1253881696053899E-2</c:v>
                </c:pt>
                <c:pt idx="7">
                  <c:v>3.9076532363691657E-2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7DB-4199-A16D-6EAB9CCAC27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Non-Hispanic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A3-441F-B4F2-29513C2DCFAE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A3-441F-B4F2-29513C2DCFAE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8A3-441F-B4F2-29513C2DCFAE}"/>
              </c:ext>
            </c:extLst>
          </c:dPt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Unsure/I don't know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0.37637284786480463</c:v>
                </c:pt>
                <c:pt idx="1">
                  <c:v>0.489516712436737</c:v>
                </c:pt>
                <c:pt idx="2">
                  <c:v>0.13411043969845851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8A3-441F-B4F2-29513C2DC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685181452711798"/>
          <c:h val="0.431196375483692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478626856629544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- No EO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9F-4C27-9FF2-D10E43FF8100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9F-4C27-9FF2-D10E43FF8100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C9F-4C27-9FF2-D10E43FF8100}"/>
              </c:ext>
            </c:extLst>
          </c:dPt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Unsure/I 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0.50290550259349243</c:v>
                </c:pt>
                <c:pt idx="1">
                  <c:v>0.38711454570016252</c:v>
                </c:pt>
                <c:pt idx="2">
                  <c:v>0.10997995170634429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C9F-4C27-9FF2-D10E43FF8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9.0707041104992919E-2</c:v>
                </c:pt>
                <c:pt idx="1">
                  <c:v>5.7799838416758183E-2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30-425D-AFCF-C1D9587CA7B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0.27422484722166679</c:v>
                </c:pt>
                <c:pt idx="1">
                  <c:v>0.35247222066771189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30-425D-AFCF-C1D9587CA7B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0.34361342295856723</c:v>
                </c:pt>
                <c:pt idx="1">
                  <c:v>0.37195745595824697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30-425D-AFCF-C1D9587CA7B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0.29145468871477259</c:v>
                </c:pt>
                <c:pt idx="1">
                  <c:v>0.21777048495728271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30-425D-AFCF-C1D9587CA7B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Presidentia</a:t>
            </a:r>
            <a:r>
              <a:rPr lang="en-US" sz="1600" u="sng" baseline="0" dirty="0">
                <a:solidFill>
                  <a:schemeClr val="tx1"/>
                </a:solidFill>
              </a:rPr>
              <a:t>l Matchup</a:t>
            </a:r>
            <a:endParaRPr lang="en-US" sz="1600" u="sng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Biden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0.28168278990635631</c:v>
                </c:pt>
                <c:pt idx="1">
                  <c:v>0.3490927243562561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2-45AA-AC66-1FAAB97EC0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Biden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0.1545258154605017</c:v>
                </c:pt>
                <c:pt idx="1">
                  <c:v>7.8140536841058775E-2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2-45AA-AC66-1FAAB97EC09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Probably Trump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0.12820288748812331</c:v>
                </c:pt>
                <c:pt idx="1">
                  <c:v>7.7616041498496199E-2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42-45AA-AC66-1FAAB97EC09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Definitely Trump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0.34360477755773838</c:v>
                </c:pt>
                <c:pt idx="1">
                  <c:v>0.40644622570373679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42-45AA-AC66-1FAAB97EC09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4.8717158278323743E-2</c:v>
                </c:pt>
                <c:pt idx="1">
                  <c:v>5.6503141426774622E-2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42-45AA-AC66-1FAAB97EC09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4.3266571308956017E-2</c:v>
                </c:pt>
                <c:pt idx="1">
                  <c:v>3.2201330173677253E-2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42-45AA-AC66-1FAAB97EC09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Get much better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0.1435775067125192</c:v>
                </c:pt>
                <c:pt idx="1">
                  <c:v>6.4897145579338344E-2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B2-494B-8B1E-1354E7A278D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Get somewhat better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0.18923677709456199</c:v>
                </c:pt>
                <c:pt idx="1">
                  <c:v>0.24824114810726369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B2-494B-8B1E-1354E7A278D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Stay about the same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0.37254268854887068</c:v>
                </c:pt>
                <c:pt idx="1">
                  <c:v>0.38944938234038601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B2-494B-8B1E-1354E7A278D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Get somewhat worse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0.15454208647230541</c:v>
                </c:pt>
                <c:pt idx="1">
                  <c:v>0.16608210267881279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B2-494B-8B1E-1354E7A278D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Get much worse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0.1010722321382925</c:v>
                </c:pt>
                <c:pt idx="1">
                  <c:v>7.9700945140400423E-2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B2-494B-8B1E-1354E7A278D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3.9028709033449897E-2</c:v>
                </c:pt>
                <c:pt idx="1">
                  <c:v>5.1629276153798621E-2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B2-494B-8B1E-1354E7A278D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Know all that I need 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0.43259748955141542</c:v>
                </c:pt>
                <c:pt idx="1">
                  <c:v>0.52294274506783545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B-4AC2-B5E5-AC77344CC26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0.30330236665864962</c:v>
                </c:pt>
                <c:pt idx="1">
                  <c:v>0.25755483889125319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9B-4AC2-B5E5-AC77344CC26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0.2034939374115054</c:v>
                </c:pt>
                <c:pt idx="1">
                  <c:v>0.18403087195618001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9B-4AC2-B5E5-AC77344CC26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4.3860523536660347E-2</c:v>
                </c:pt>
                <c:pt idx="1">
                  <c:v>2.949405231105684E-2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9B-4AC2-B5E5-AC77344CC26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Do not know anything at all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1.6745682841768729E-2</c:v>
                </c:pt>
                <c:pt idx="1">
                  <c:v>5.9774917736742927E-3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9B-4AC2-B5E5-AC77344CC2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Know all that I need 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0.44336136275476179</c:v>
                </c:pt>
                <c:pt idx="1">
                  <c:v>0.53331826730573606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B-4AC2-B5E5-AC77344CC26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0.28836703633550109</c:v>
                </c:pt>
                <c:pt idx="1">
                  <c:v>0.2583979652114714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9B-4AC2-B5E5-AC77344CC26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0.21161004076573769</c:v>
                </c:pt>
                <c:pt idx="1">
                  <c:v>0.16944221157526451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9B-4AC2-B5E5-AC77344CC26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3.9760162566683938E-2</c:v>
                </c:pt>
                <c:pt idx="1">
                  <c:v>2.394824527298511E-2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9B-4AC2-B5E5-AC77344CC26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Do not know anything at all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1.6901397577314969E-2</c:v>
                </c:pt>
                <c:pt idx="1">
                  <c:v>1.489331063454259E-2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9B-4AC2-B5E5-AC77344CC2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Yes, frequently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0.29280117400782107</c:v>
                </c:pt>
                <c:pt idx="1">
                  <c:v>0.26693049183198148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B-4AC2-B5E5-AC77344CC26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Yes, occasionally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0.3267823267156581</c:v>
                </c:pt>
                <c:pt idx="1">
                  <c:v>0.39244814455125571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9B-4AC2-B5E5-AC77344CC26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Yes, rarely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0.18843596722591019</c:v>
                </c:pt>
                <c:pt idx="1">
                  <c:v>0.13611010078635999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9B-4AC2-B5E5-AC77344CC26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No, never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0.14478981043083081</c:v>
                </c:pt>
                <c:pt idx="1">
                  <c:v>0.1636376131601664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9B-4AC2-B5E5-AC77344CC26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Unsure/I don't know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4.7190721619779448E-2</c:v>
                </c:pt>
                <c:pt idx="1">
                  <c:v>4.0873649670235573E-2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9B-4AC2-B5E5-AC77344CC2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 will vote early and in-person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0.41391928093926461</c:v>
                </c:pt>
                <c:pt idx="1">
                  <c:v>0.35647449058038461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71-45BA-B58A-B397F59B3D1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 will vote by mail-in ballot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0.32058997238612302</c:v>
                </c:pt>
                <c:pt idx="1">
                  <c:v>0.29488060296919821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71-45BA-B58A-B397F59B3D1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 will vote in person on election day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0.25092371325213481</c:v>
                </c:pt>
                <c:pt idx="1">
                  <c:v>0.3085818760471099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71-45BA-B58A-B397F59B3D1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Not sure/I don't know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1.4567033422476861E-2</c:v>
                </c:pt>
                <c:pt idx="1">
                  <c:v>4.0063030403306887E-2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71-45BA-B58A-B397F59B3D1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57-43DB-9BFF-97059207CB77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57-43DB-9BFF-97059207CB77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57-43DB-9BFF-97059207CB77}"/>
              </c:ext>
            </c:extLst>
          </c:dPt>
          <c:cat>
            <c:strRef>
              <c:f>Sheet1!$A$2:$A$4</c:f>
              <c:strCache>
                <c:ptCount val="3"/>
                <c:pt idx="0">
                  <c:v>Heard of, and familiar</c:v>
                </c:pt>
                <c:pt idx="1">
                  <c:v>Heard of, but unfamiliar</c:v>
                </c:pt>
                <c:pt idx="2">
                  <c:v>Have not heard of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0.25735579569293598</c:v>
                </c:pt>
                <c:pt idx="1">
                  <c:v>0.28544648134969142</c:v>
                </c:pt>
                <c:pt idx="2">
                  <c:v>0.45719772295737238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57-43DB-9BFF-97059207C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685181452711798"/>
          <c:h val="0.57492850064492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More than once a week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0.1295618372167277</c:v>
                </c:pt>
                <c:pt idx="1">
                  <c:v>7.0652218377726339E-2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3E-4093-A6A6-66457D2B7B1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Once a week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0.24840396012211491</c:v>
                </c:pt>
                <c:pt idx="1">
                  <c:v>0.20462414226995171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3E-4093-A6A6-66457D2B7B1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Once or twice a month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9.0059383412084554E-2</c:v>
                </c:pt>
                <c:pt idx="1">
                  <c:v>8.6158607209429888E-2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3E-4093-A6A6-66457D2B7B1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 few times a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0.1542944251066532</c:v>
                </c:pt>
                <c:pt idx="1">
                  <c:v>0.1714214900191296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3E-4093-A6A6-66457D2B7B1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Seldom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0.16359830871958231</c:v>
                </c:pt>
                <c:pt idx="1">
                  <c:v>0.20717753475601641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3E-4093-A6A6-66457D2B7B1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0.21408208542283691</c:v>
                </c:pt>
                <c:pt idx="1">
                  <c:v>0.25996600736774589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3E-4093-A6A6-66457D2B7B1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57-43DB-9BFF-97059207CB77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57-43DB-9BFF-97059207CB77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57-43DB-9BFF-97059207CB77}"/>
              </c:ext>
            </c:extLst>
          </c:dPt>
          <c:cat>
            <c:strRef>
              <c:f>Sheet1!$A$2:$A$4</c:f>
              <c:strCache>
                <c:ptCount val="3"/>
                <c:pt idx="0">
                  <c:v>Spanish</c:v>
                </c:pt>
                <c:pt idx="1">
                  <c:v>English</c:v>
                </c:pt>
                <c:pt idx="2">
                  <c:v>No preference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7.2906964963540002E-2</c:v>
                </c:pt>
                <c:pt idx="1">
                  <c:v>0.73050674073605604</c:v>
                </c:pt>
                <c:pt idx="2">
                  <c:v>0.1965862943004035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57-43DB-9BFF-97059207C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685181452711798"/>
          <c:h val="0.57492850064492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Presidential Matchup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068014535176275E-2"/>
          <c:y val="0.15667667528299226"/>
          <c:w val="0.85737801003882586"/>
          <c:h val="0.737140698917738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60-48FB-AC09-B4B2F1C4578B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060-48FB-AC09-B4B2F1C4578B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60-48FB-AC09-B4B2F1C4578B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060-48FB-AC09-B4B2F1C4578B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060-48FB-AC09-B4B2F1C4578B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060-48FB-AC09-B4B2F1C4578B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060-48FB-AC09-B4B2F1C4578B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060-48FB-AC09-B4B2F1C4578B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060-48FB-AC09-B4B2F1C4578B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060-48FB-AC09-B4B2F1C4578B}"/>
              </c:ext>
            </c:extLst>
          </c:dPt>
          <c:dPt>
            <c:idx val="1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060-48FB-AC09-B4B2F1C4578B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6060-48FB-AC09-B4B2F1C457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Biden</c:v>
                </c:pt>
                <c:pt idx="1">
                  <c:v>Trump</c:v>
                </c:pt>
                <c:pt idx="2">
                  <c:v>   </c:v>
                </c:pt>
                <c:pt idx="3">
                  <c:v>Biden </c:v>
                </c:pt>
                <c:pt idx="4">
                  <c:v>Trump </c:v>
                </c:pt>
                <c:pt idx="5">
                  <c:v>       </c:v>
                </c:pt>
                <c:pt idx="6">
                  <c:v>Biden</c:v>
                </c:pt>
                <c:pt idx="7">
                  <c:v>Trump</c:v>
                </c:pt>
                <c:pt idx="8">
                  <c:v>  </c:v>
                </c:pt>
                <c:pt idx="9">
                  <c:v>Biden</c:v>
                </c:pt>
                <c:pt idx="10">
                  <c:v>Trump</c:v>
                </c:pt>
                <c:pt idx="11">
                  <c:v>  </c:v>
                </c:pt>
                <c:pt idx="12">
                  <c:v>Biden</c:v>
                </c:pt>
                <c:pt idx="13">
                  <c:v>Trump</c:v>
                </c:pt>
                <c:pt idx="14">
                  <c:v>  </c:v>
                </c:pt>
                <c:pt idx="15">
                  <c:v>Biden</c:v>
                </c:pt>
                <c:pt idx="16">
                  <c:v>Trump</c:v>
                </c:pt>
              </c:strCache>
            </c:strRef>
          </c:cat>
          <c:val>
            <c:numRef>
              <c:f>Sheet1!$B$2:$R$2</c:f>
              <c:numCache>
                <c:formatCode>0%</c:formatCode>
                <c:ptCount val="17"/>
                <c:pt idx="0">
                  <c:v>0.30454821907273749</c:v>
                </c:pt>
                <c:pt idx="1">
                  <c:v>0.36801302488658427</c:v>
                </c:pt>
                <c:pt idx="3">
                  <c:v>0.26418927605828818</c:v>
                </c:pt>
                <c:pt idx="4">
                  <c:v>0.32534081754224009</c:v>
                </c:pt>
                <c:pt idx="6">
                  <c:v>0.198268473255029</c:v>
                </c:pt>
                <c:pt idx="7">
                  <c:v>0.30966766600405682</c:v>
                </c:pt>
                <c:pt idx="9">
                  <c:v>0.31027389628566032</c:v>
                </c:pt>
                <c:pt idx="10">
                  <c:v>0.35523706809958261</c:v>
                </c:pt>
                <c:pt idx="12">
                  <c:v>0.29158091702851552</c:v>
                </c:pt>
                <c:pt idx="13">
                  <c:v>0.33511752957970792</c:v>
                </c:pt>
                <c:pt idx="15">
                  <c:v>0.29018310382923029</c:v>
                </c:pt>
                <c:pt idx="16">
                  <c:v>0.28215956568896922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6060-48FB-AC09-B4B2F1C4578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6060-48FB-AC09-B4B2F1C4578B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6060-48FB-AC09-B4B2F1C4578B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6060-48FB-AC09-B4B2F1C4578B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6060-48FB-AC09-B4B2F1C4578B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6060-48FB-AC09-B4B2F1C4578B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6060-48FB-AC09-B4B2F1C4578B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6060-48FB-AC09-B4B2F1C4578B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8-6060-48FB-AC09-B4B2F1C4578B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6060-48FB-AC09-B4B2F1C4578B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6060-48FB-AC09-B4B2F1C4578B}"/>
              </c:ext>
            </c:extLst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6060-48FB-AC09-B4B2F1C4578B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6060-48FB-AC09-B4B2F1C457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Biden</c:v>
                </c:pt>
                <c:pt idx="1">
                  <c:v>Trump</c:v>
                </c:pt>
                <c:pt idx="2">
                  <c:v>   </c:v>
                </c:pt>
                <c:pt idx="3">
                  <c:v>Biden </c:v>
                </c:pt>
                <c:pt idx="4">
                  <c:v>Trump </c:v>
                </c:pt>
                <c:pt idx="5">
                  <c:v>       </c:v>
                </c:pt>
                <c:pt idx="6">
                  <c:v>Biden</c:v>
                </c:pt>
                <c:pt idx="7">
                  <c:v>Trump</c:v>
                </c:pt>
                <c:pt idx="8">
                  <c:v>  </c:v>
                </c:pt>
                <c:pt idx="9">
                  <c:v>Biden</c:v>
                </c:pt>
                <c:pt idx="10">
                  <c:v>Trump</c:v>
                </c:pt>
                <c:pt idx="11">
                  <c:v>  </c:v>
                </c:pt>
                <c:pt idx="12">
                  <c:v>Biden</c:v>
                </c:pt>
                <c:pt idx="13">
                  <c:v>Trump</c:v>
                </c:pt>
                <c:pt idx="14">
                  <c:v>  </c:v>
                </c:pt>
                <c:pt idx="15">
                  <c:v>Biden</c:v>
                </c:pt>
                <c:pt idx="16">
                  <c:v>Trump</c:v>
                </c:pt>
              </c:strCache>
            </c:strRef>
          </c:cat>
          <c:val>
            <c:numRef>
              <c:f>Sheet1!$B$3:$R$3</c:f>
              <c:numCache>
                <c:formatCode>0%</c:formatCode>
                <c:ptCount val="17"/>
                <c:pt idx="0">
                  <c:v>0.1269629617491323</c:v>
                </c:pt>
                <c:pt idx="1">
                  <c:v>0.1470157837738843</c:v>
                </c:pt>
                <c:pt idx="3">
                  <c:v>0.1803323151590904</c:v>
                </c:pt>
                <c:pt idx="4">
                  <c:v>0.1084440569002816</c:v>
                </c:pt>
                <c:pt idx="6">
                  <c:v>0.21796113176903351</c:v>
                </c:pt>
                <c:pt idx="7">
                  <c:v>0.1364737328716184</c:v>
                </c:pt>
                <c:pt idx="9">
                  <c:v>0.13278271488025931</c:v>
                </c:pt>
                <c:pt idx="10">
                  <c:v>0.12536797101695291</c:v>
                </c:pt>
                <c:pt idx="12">
                  <c:v>0.1454091788380838</c:v>
                </c:pt>
                <c:pt idx="13">
                  <c:v>0.13635622959191271</c:v>
                </c:pt>
                <c:pt idx="15">
                  <c:v>0.17930444379685781</c:v>
                </c:pt>
                <c:pt idx="16">
                  <c:v>0.13883370444284029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1-6060-48FB-AC09-B4B2F1C4578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Total Votes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Biden</c:v>
                </c:pt>
                <c:pt idx="1">
                  <c:v>Trump</c:v>
                </c:pt>
                <c:pt idx="2">
                  <c:v>   </c:v>
                </c:pt>
                <c:pt idx="3">
                  <c:v>Biden </c:v>
                </c:pt>
                <c:pt idx="4">
                  <c:v>Trump </c:v>
                </c:pt>
                <c:pt idx="5">
                  <c:v>       </c:v>
                </c:pt>
                <c:pt idx="6">
                  <c:v>Biden</c:v>
                </c:pt>
                <c:pt idx="7">
                  <c:v>Trump</c:v>
                </c:pt>
                <c:pt idx="8">
                  <c:v>  </c:v>
                </c:pt>
                <c:pt idx="9">
                  <c:v>Biden</c:v>
                </c:pt>
                <c:pt idx="10">
                  <c:v>Trump</c:v>
                </c:pt>
                <c:pt idx="11">
                  <c:v>  </c:v>
                </c:pt>
                <c:pt idx="12">
                  <c:v>Biden</c:v>
                </c:pt>
                <c:pt idx="13">
                  <c:v>Trump</c:v>
                </c:pt>
                <c:pt idx="14">
                  <c:v>  </c:v>
                </c:pt>
                <c:pt idx="15">
                  <c:v>Biden</c:v>
                </c:pt>
                <c:pt idx="16">
                  <c:v>Trump</c:v>
                </c:pt>
              </c:strCache>
            </c:strRef>
          </c:cat>
          <c:val>
            <c:numRef>
              <c:f>Sheet1!$B$4:$R$4</c:f>
              <c:numCache>
                <c:formatCode>0%</c:formatCode>
                <c:ptCount val="17"/>
                <c:pt idx="0">
                  <c:v>0.43151118082186968</c:v>
                </c:pt>
                <c:pt idx="1">
                  <c:v>0.51502880866046863</c:v>
                </c:pt>
                <c:pt idx="3">
                  <c:v>0.44452159121737889</c:v>
                </c:pt>
                <c:pt idx="4">
                  <c:v>0.43378487444252167</c:v>
                </c:pt>
                <c:pt idx="6">
                  <c:v>0.41622960502406248</c:v>
                </c:pt>
                <c:pt idx="7">
                  <c:v>0.44614139887567522</c:v>
                </c:pt>
                <c:pt idx="9">
                  <c:v>0.44305661116591971</c:v>
                </c:pt>
                <c:pt idx="10">
                  <c:v>0.48060503911653529</c:v>
                </c:pt>
                <c:pt idx="12">
                  <c:v>0.43699009586659943</c:v>
                </c:pt>
                <c:pt idx="13">
                  <c:v>0.47147375917162049</c:v>
                </c:pt>
                <c:pt idx="15">
                  <c:v>0.46948754762608819</c:v>
                </c:pt>
                <c:pt idx="16">
                  <c:v>0.42099327013180948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6060-48FB-AC09-B4B2F1C45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94370927"/>
        <c:axId val="1094380047"/>
      </c:barChart>
      <c:catAx>
        <c:axId val="1094370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380047"/>
        <c:crosses val="autoZero"/>
        <c:auto val="1"/>
        <c:lblAlgn val="ctr"/>
        <c:lblOffset val="100"/>
        <c:noMultiLvlLbl val="0"/>
      </c:catAx>
      <c:valAx>
        <c:axId val="1094380047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094370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Voting Trump: Favor Trump or Oppose Biden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More in favor of Donald Trump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0.70817194810939721</c:v>
                </c:pt>
                <c:pt idx="1">
                  <c:v>0.70475752786184698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CC-41DF-9C22-03C3228D33D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Equally in favor of Donald Trump and in opposition to Joe Biden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0.22613616336782161</c:v>
                </c:pt>
                <c:pt idx="1">
                  <c:v>0.1861014133748892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CC-41DF-9C22-03C3228D33D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More in opposition to Joe Biden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6.5691888522781572E-2</c:v>
                </c:pt>
                <c:pt idx="1">
                  <c:v>0.1091410587632638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CC-41DF-9C22-03C3228D33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21944192"/>
        <c:axId val="1321945152"/>
      </c:barChart>
      <c:catAx>
        <c:axId val="132194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945152"/>
        <c:crosses val="autoZero"/>
        <c:auto val="1"/>
        <c:lblAlgn val="ctr"/>
        <c:lblOffset val="100"/>
        <c:noMultiLvlLbl val="0"/>
      </c:catAx>
      <c:valAx>
        <c:axId val="132194515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32194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Voting Biden: Favor Biden or Oppose Trump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More in favor of Joe Biden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0.57540555439133423</c:v>
                </c:pt>
                <c:pt idx="1">
                  <c:v>0.54172468754713654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7D-4191-870F-38241963B0A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Equally in favor of Joe Biden and in opposition to Donald Trump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0.25006345710896949</c:v>
                </c:pt>
                <c:pt idx="1">
                  <c:v>0.26428329356466368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7D-4191-870F-38241963B0A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More in opposition to Donald Trump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0.17453098849969639</c:v>
                </c:pt>
                <c:pt idx="1">
                  <c:v>0.19399201888819831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7D-4191-870F-38241963B0A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21944192"/>
        <c:axId val="1321945152"/>
      </c:barChart>
      <c:catAx>
        <c:axId val="132194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945152"/>
        <c:crosses val="autoZero"/>
        <c:auto val="1"/>
        <c:lblAlgn val="ctr"/>
        <c:lblOffset val="100"/>
        <c:noMultiLvlLbl val="0"/>
      </c:catAx>
      <c:valAx>
        <c:axId val="132194515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32194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Completely certain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0.63042046735798873</c:v>
                </c:pt>
                <c:pt idx="1">
                  <c:v>0.72975215772652557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7-49CE-9BAF-2BE878DE00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0.20422925718831861</c:v>
                </c:pt>
                <c:pt idx="1">
                  <c:v>0.1516205299911525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7-49CE-9BAF-2BE878DE00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DBDCD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0.13828909085679669</c:v>
                </c:pt>
                <c:pt idx="1">
                  <c:v>8.446303984194739E-2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7-49CE-9BAF-2BE878DE00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1.445685164361438E-2</c:v>
                </c:pt>
                <c:pt idx="1">
                  <c:v>2.5618388527403831E-2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F7-49CE-9BAF-2BE878DE00E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Not certain at all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6874999999998853E-3"/>
                  <c:y val="2.9633280877858179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BA-44C5-A745-71737CC469DA}"/>
                </c:ext>
              </c:extLst>
            </c:dLbl>
            <c:dLbl>
              <c:idx val="1"/>
              <c:layout>
                <c:manualLayout>
                  <c:x val="3.125000000000000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BA-44C5-A745-71737CC469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1.2604332953281431E-2</c:v>
                </c:pt>
                <c:pt idx="1">
                  <c:v>8.5458839129710501E-3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F7-49CE-9BAF-2BE878DE00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Presidentia</a:t>
            </a:r>
            <a:r>
              <a:rPr lang="en-US" sz="1600" u="sng" baseline="0" dirty="0">
                <a:solidFill>
                  <a:schemeClr val="tx1"/>
                </a:solidFill>
              </a:rPr>
              <a:t>l Matchup</a:t>
            </a:r>
            <a:endParaRPr lang="en-US" sz="1600" u="sng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Biden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0.27422101633046692</c:v>
                </c:pt>
                <c:pt idx="1">
                  <c:v>0.32865141551256533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2-45AA-AC66-1FAAB97EC0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Biden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0.1036501776223223</c:v>
                </c:pt>
                <c:pt idx="1">
                  <c:v>6.7679493337885324E-2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2-45AA-AC66-1FAAB97EC09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Definitely Trump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0.30024920983941422</c:v>
                </c:pt>
                <c:pt idx="1">
                  <c:v>0.37938108966378342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42-45AA-AC66-1FAAB97EC09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Probably Trump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0.1321949842279434</c:v>
                </c:pt>
                <c:pt idx="1">
                  <c:v>7.7315204428982084E-2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42-45AA-AC66-1FAAB97EC09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Definitely Kennedy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4.5943210678386123E-2</c:v>
                </c:pt>
                <c:pt idx="1">
                  <c:v>4.4773306983870532E-2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42-45AA-AC66-1FAAB97EC09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Probably Kennedy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7.4112716616965127E-2</c:v>
                </c:pt>
                <c:pt idx="1">
                  <c:v>5.6164873446254343E-2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42-45AA-AC66-1FAAB97EC09B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Sheet1!$B$8:$C$8</c:f>
              <c:numCache>
                <c:formatCode>0%</c:formatCode>
                <c:ptCount val="2"/>
                <c:pt idx="0">
                  <c:v>2.9387703037353559E-2</c:v>
                </c:pt>
                <c:pt idx="1">
                  <c:v>1.6012922143182121E-2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32-481B-A535-205F4F49441F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Unsure/I don't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Sheet1!$B$9:$C$9</c:f>
              <c:numCache>
                <c:formatCode>0%</c:formatCode>
                <c:ptCount val="2"/>
                <c:pt idx="0">
                  <c:v>4.0240981647147962E-2</c:v>
                </c:pt>
                <c:pt idx="1">
                  <c:v>3.0021694483476889E-2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32-481B-A535-205F4F49441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B7FC-4FB6-B4E9-DF6AB6BEC9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06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B7FC-4FB6-B4E9-DF6AB6BEC98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B7FC-4FB6-B4E9-DF6AB6BEC98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B7FC-4FB6-B4E9-DF6AB6BEC98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B7FC-4FB6-B4E9-DF6AB6BEC98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B7FC-4FB6-B4E9-DF6AB6BEC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24%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Non-Hispanic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0.54209</cdr:x>
      <cdr:y>0.30688</cdr:y>
    </cdr:from>
    <cdr:to>
      <cdr:x>0.89317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2337244" y="891248"/>
          <a:ext cx="1513685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30%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38%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Non-Hispanic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0.54209</cdr:x>
      <cdr:y>0.30688</cdr:y>
    </cdr:from>
    <cdr:to>
      <cdr:x>0.89317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2337244" y="891248"/>
          <a:ext cx="1513685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50%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26%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rgbClr val="595959"/>
              </a:solidFill>
              <a:latin typeface="+mj-lt"/>
            </a:rPr>
            <a:t>73%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0832E6-4AD4-44E9-B51D-654A61DA9E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25A675-90A7-8ABF-8655-8D1564F87E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1DD74-8E6E-B846-A7F2-8EE5EE7DE93C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95C44D-4D44-D1EE-9314-71DDAA2B40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B4E50-EDFE-06C1-DA9E-5A56B4A198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B08A1-29D1-AA45-AB17-F0B22E280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4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F2F36-198F-3048-96E2-D082D36238B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1C792-EE01-FD43-8343-11F4C5A02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16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52% of Hispanics rent / 47% own / 2% rent-free vs 27% NH rent / 70% own / 3% rent-free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9834D-4B87-497C-AB4C-D7F4242DA2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86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1C792-EE01-FD43-8343-11F4C5A0214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46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1C792-EE01-FD43-8343-11F4C5A0214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03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 (light)">
    <p:bg>
      <p:bgPr>
        <a:solidFill>
          <a:srgbClr val="F2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471F198-A188-B4CA-7947-400CFF0D8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954" y="2858014"/>
            <a:ext cx="4724045" cy="769441"/>
          </a:xfrm>
          <a:prstGeom prst="rect">
            <a:avLst/>
          </a:prstGeom>
        </p:spPr>
        <p:txBody>
          <a:bodyPr lIns="0" anchor="t">
            <a:spAutoFit/>
          </a:bodyPr>
          <a:lstStyle>
            <a:lvl1pPr marL="0" indent="0" algn="l">
              <a:lnSpc>
                <a:spcPct val="80000"/>
              </a:lnSpc>
              <a:buNone/>
              <a:defRPr sz="55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703D00E-31F6-A57C-E6D8-A7529742C1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770838"/>
            <a:ext cx="4719799" cy="307777"/>
          </a:xfrm>
          <a:prstGeom prst="rect">
            <a:avLst/>
          </a:prstGeom>
        </p:spPr>
        <p:txBody>
          <a:bodyPr lIns="0" anchor="b">
            <a:spAutoFit/>
          </a:bodyPr>
          <a:lstStyle>
            <a:lvl1pPr marL="0" indent="0" algn="l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THIS IS A SAMPLE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0DC2304-E235-4D5E-019C-33530B8799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2170" y="1698170"/>
            <a:ext cx="5159830" cy="515983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B83F6-E248-7952-A93F-19835B54B170}"/>
              </a:ext>
            </a:extLst>
          </p:cNvPr>
          <p:cNvCxnSpPr>
            <a:cxnSpLocks/>
          </p:cNvCxnSpPr>
          <p:nvPr userDrawn="1"/>
        </p:nvCxnSpPr>
        <p:spPr>
          <a:xfrm>
            <a:off x="457200" y="2121794"/>
            <a:ext cx="102620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F50215A-D3EF-42D1-50A4-C6743ED120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270625"/>
            <a:ext cx="23050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80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 (light)">
    <p:bg>
      <p:bgPr>
        <a:solidFill>
          <a:srgbClr val="F2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471F198-A188-B4CA-7947-400CFF0D8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954" y="2858014"/>
            <a:ext cx="4724045" cy="769441"/>
          </a:xfrm>
          <a:prstGeom prst="rect">
            <a:avLst/>
          </a:prstGeom>
        </p:spPr>
        <p:txBody>
          <a:bodyPr lIns="0" anchor="t">
            <a:spAutoFit/>
          </a:bodyPr>
          <a:lstStyle>
            <a:lvl1pPr marL="0" indent="0" algn="l">
              <a:lnSpc>
                <a:spcPct val="80000"/>
              </a:lnSpc>
              <a:buNone/>
              <a:defRPr sz="55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703D00E-31F6-A57C-E6D8-A7529742C1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770838"/>
            <a:ext cx="4719799" cy="307777"/>
          </a:xfrm>
          <a:prstGeom prst="rect">
            <a:avLst/>
          </a:prstGeom>
        </p:spPr>
        <p:txBody>
          <a:bodyPr lIns="0" anchor="b">
            <a:spAutoFit/>
          </a:bodyPr>
          <a:lstStyle>
            <a:lvl1pPr marL="0" indent="0" algn="l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THIS IS A SAMPLE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0DC2304-E235-4D5E-019C-33530B8799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2170" y="1698170"/>
            <a:ext cx="5159830" cy="515983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B83F6-E248-7952-A93F-19835B54B170}"/>
              </a:ext>
            </a:extLst>
          </p:cNvPr>
          <p:cNvCxnSpPr>
            <a:cxnSpLocks/>
          </p:cNvCxnSpPr>
          <p:nvPr userDrawn="1"/>
        </p:nvCxnSpPr>
        <p:spPr>
          <a:xfrm>
            <a:off x="457200" y="2121794"/>
            <a:ext cx="102620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7059131-47B8-A09F-0374-7BC0D34477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270625"/>
            <a:ext cx="23050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35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V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E751C55-712E-8ABE-4830-EFD597CB67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79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Dem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D0D9C31-0296-5E35-6C50-D42787DDB1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Rep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F0702BC-1EDC-6540-15FF-F5F236A75A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5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Statement D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4BD5F07-7182-479C-8CA3-9AE356C5EA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2BDAC9F-1B4E-F514-5889-7F21062E28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46A4ED4-5932-92B3-6339-EDBCDA021C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77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stered V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80584BA-88DA-1A3E-9C8C-4A96734650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52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image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52FD1D2F-14FF-D6B7-D103-22A41E7F52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2192000" cy="3305331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Title Placeholder 3">
            <a:extLst>
              <a:ext uri="{FF2B5EF4-FFF2-40B4-BE49-F238E27FC236}">
                <a16:creationId xmlns:a16="http://schemas.microsoft.com/office/drawing/2014/main" id="{3397CDDD-02D8-14E1-A05F-621CA4D64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4713"/>
            <a:ext cx="2216331" cy="1089529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Header goes here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E11B8AC-D426-C8EF-9EC2-4EFA9022D22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6344" y="4670465"/>
            <a:ext cx="3401568" cy="676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2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BEB7A7C-71C3-5609-202B-2047AF5E0D6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422740" y="4668728"/>
            <a:ext cx="34030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4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B8EA651-6022-6A61-C22E-F6753D1A4DDF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8331701" y="4668728"/>
            <a:ext cx="34030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3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44BBB4-5670-2B49-4F7C-A7E09FAE9A9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6344" y="5362271"/>
            <a:ext cx="34015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A200382-AEE0-448C-A0CB-20C826B489EF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422740" y="5345836"/>
            <a:ext cx="340309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FBC49008-25F3-0494-6217-B0BEE5522267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8331701" y="5345836"/>
            <a:ext cx="34143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06DD49C-13A5-D82F-8C95-898E4124351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6344" y="4393466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3FDA5CC-62CA-1C6E-3160-1CA14D8EB2B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22740" y="4390599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A6DAAC8-3F9B-B42B-0672-A9A2A2F72F9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31701" y="4387732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C4E37F-2476-132C-D435-1692C5761E48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576B5E6-38D5-DD6D-BBF5-3B975BC9F9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29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7F872A-6872-1FF2-7224-E8C6740A68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70000"/>
              </a:lnSpc>
              <a:buNone/>
              <a:defRPr sz="8000" b="1" i="0" cap="all" spc="-150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  <a:lvl2pPr marL="4572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2pPr>
            <a:lvl3pPr marL="9144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3pPr>
            <a:lvl4pPr marL="13716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4pPr>
            <a:lvl5pPr marL="18288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3" name="Picture 2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927B8671-E3A3-7CFC-F230-F846A7B1DD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13500"/>
            <a:ext cx="19748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02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49C6DF-CA15-FBE9-7350-C9F2881A32E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C904EC1-1640-291B-19BA-1041792EC2CB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75C2550F-1D94-B71D-78A5-FAAEBF175E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34000" y="0"/>
              <a:ext cx="6858000" cy="6858000"/>
            </a:xfrm>
            <a:prstGeom prst="rect">
              <a:avLst/>
            </a:prstGeom>
          </p:spPr>
        </p:pic>
        <p:sp>
          <p:nvSpPr>
            <p:cNvPr id="4" name="Text Placeholder 5">
              <a:extLst>
                <a:ext uri="{FF2B5EF4-FFF2-40B4-BE49-F238E27FC236}">
                  <a16:creationId xmlns:a16="http://schemas.microsoft.com/office/drawing/2014/main" id="{E9195347-7BFB-75DD-6DD6-56A762D609D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2250" y="2835419"/>
              <a:ext cx="7533860" cy="1508105"/>
            </a:xfrm>
            <a:prstGeom prst="rect">
              <a:avLst/>
            </a:prstGeom>
            <a:ln>
              <a:noFill/>
            </a:ln>
          </p:spPr>
          <p:txBody>
            <a:bodyPr anchor="ctr">
              <a:spAutoFit/>
            </a:bodyPr>
            <a:lstStyle>
              <a:lvl1pPr marL="0" indent="0" algn="l" defTabSz="326532" rtl="0" eaLnBrk="1" latinLnBrk="0" hangingPunct="1">
                <a:spcBef>
                  <a:spcPct val="20000"/>
                </a:spcBef>
                <a:buFont typeface="Arial"/>
                <a:buNone/>
                <a:defRPr sz="6000" b="1" i="0" kern="1200" spc="-150" baseline="0">
                  <a:solidFill>
                    <a:schemeClr val="bg1"/>
                  </a:solidFill>
                  <a:latin typeface="Franklin Gothic Medium" panose="020B0603020102020204" pitchFamily="34" charset="0"/>
                  <a:ea typeface="+mn-ea"/>
                  <a:cs typeface="+mn-cs"/>
                </a:defRPr>
              </a:lvl1pPr>
              <a:lvl2pPr marL="326532" indent="0" algn="l" defTabSz="326532" rtl="0" eaLnBrk="1" latinLnBrk="0" hangingPunct="1">
                <a:spcBef>
                  <a:spcPct val="20000"/>
                </a:spcBef>
                <a:buFontTx/>
                <a:buNone/>
                <a:defRPr sz="2400" b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2pPr>
              <a:lvl3pPr marL="816331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□"/>
                <a:defRPr sz="23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142863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Lucida Grande"/>
                <a:buChar char="◇"/>
                <a:defRPr sz="23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9395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Lucida Grande"/>
                <a:buChar char="-"/>
                <a:defRPr sz="23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5pPr>
              <a:lvl6pPr marL="1795927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22460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48992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75524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26532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11500">
                  <a:solidFill>
                    <a:schemeClr val="tx1"/>
                  </a:solidFill>
                  <a:latin typeface="+mj-lt"/>
                </a:rPr>
                <a:t>Gracias</a:t>
              </a:r>
              <a:endParaRPr kumimoji="0" lang="en-US" sz="11500" u="none" strike="noStrike" kern="1200" cap="none" spc="-15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07470A2-BD89-5F8C-D930-D2B7D50810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270625"/>
            <a:ext cx="23050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21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V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AC495F-0EBF-D9F0-FEE0-10CBB673E189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FL – A18+ LV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18+
Source: Univision political tracker in collaboration with Media Predict as of June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199" y="1645920"/>
            <a:ext cx="10972800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1F1FCFB-802F-79F9-ED56-97489088BC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0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Dem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18+
Source: Univision political tracker in collaboration with Media Predict as of June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199" y="1645920"/>
            <a:ext cx="10972800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40F85C-DD5E-F47D-7473-58476930543D}"/>
              </a:ext>
            </a:extLst>
          </p:cNvPr>
          <p:cNvSpPr/>
          <p:nvPr userDrawn="1"/>
        </p:nvSpPr>
        <p:spPr>
          <a:xfrm>
            <a:off x="10699848" y="-2"/>
            <a:ext cx="1494651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FL – A18+ LV</a:t>
            </a:r>
          </a:p>
          <a:p>
            <a:pPr algn="ctr"/>
            <a:r>
              <a:rPr lang="en-US" sz="1200" dirty="0"/>
              <a:t>DEMOCRATS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69C68D1-8FCE-B5A4-E4AD-72F818FFD3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06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Rep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18+
Source: Univision political tracker in collaboration with Media Predict as of June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199" y="1645920"/>
            <a:ext cx="10972800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40F85C-DD5E-F47D-7473-58476930543D}"/>
              </a:ext>
            </a:extLst>
          </p:cNvPr>
          <p:cNvSpPr/>
          <p:nvPr userDrawn="1"/>
        </p:nvSpPr>
        <p:spPr>
          <a:xfrm>
            <a:off x="10699848" y="-2"/>
            <a:ext cx="1494651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FL – A18+ LV</a:t>
            </a:r>
          </a:p>
          <a:p>
            <a:pPr algn="ctr"/>
            <a:r>
              <a:rPr lang="en-US" sz="1200" dirty="0"/>
              <a:t>REPUBLICANS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5024E46-BF71-A27E-2D83-DBB577CF64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11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Statement D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5 pt Scale: Agree = 4,5, Disagree = 1,2, Neutral = 3 (not reported), No opinion = 0 (Not reported)</a:t>
            </a:r>
          </a:p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Agree and Disagree above will not sum to 100%</a:t>
            </a:r>
          </a:p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18+
Source: Univision political tracker in collaboration with Media Predict as of June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4BD5F07-7182-479C-8CA3-9AE356C5EA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2BDAC9F-1B4E-F514-5889-7F21062E28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199" y="1645920"/>
            <a:ext cx="10972800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02B571-A641-1E08-7BBA-A39A224F6706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FL – A18+ LV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DD9EB49-ED6B-3A5B-63E3-719EBF28AE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68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stered V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registered voters 18+
Source: Univision political tracker in collaboration with Media Predict as of June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199" y="1645920"/>
            <a:ext cx="10972800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79A0CE-1210-F744-8055-60543B382C8B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FL – A18+ RV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9880CB5-494F-C46D-7B49-C58A20761C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16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image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52FD1D2F-14FF-D6B7-D103-22A41E7F52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2192000" cy="3305331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Title Placeholder 3">
            <a:extLst>
              <a:ext uri="{FF2B5EF4-FFF2-40B4-BE49-F238E27FC236}">
                <a16:creationId xmlns:a16="http://schemas.microsoft.com/office/drawing/2014/main" id="{3397CDDD-02D8-14E1-A05F-621CA4D64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4713"/>
            <a:ext cx="2216331" cy="1089529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Header goes here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E11B8AC-D426-C8EF-9EC2-4EFA9022D22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6344" y="4670465"/>
            <a:ext cx="3401568" cy="676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2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BEB7A7C-71C3-5609-202B-2047AF5E0D6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422740" y="4668728"/>
            <a:ext cx="34030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4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B8EA651-6022-6A61-C22E-F6753D1A4DDF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8331701" y="4668728"/>
            <a:ext cx="34030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3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44BBB4-5670-2B49-4F7C-A7E09FAE9A9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6344" y="5362271"/>
            <a:ext cx="34015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A200382-AEE0-448C-A0CB-20C826B489EF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422740" y="5345836"/>
            <a:ext cx="340309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FBC49008-25F3-0494-6217-B0BEE5522267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8331701" y="5345836"/>
            <a:ext cx="34143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06DD49C-13A5-D82F-8C95-898E4124351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6344" y="4393466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3FDA5CC-62CA-1C6E-3160-1CA14D8EB2B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22740" y="4390599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A6DAAC8-3F9B-B42B-0672-A9A2A2F72F9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31701" y="4387732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1339FB-0A83-43D6-D452-026A72962D33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18+
Source: Univision political tracker in collaboration with Media Predict as of June 2024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C4E37F-2476-132C-D435-1692C5761E48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1DE4D6-2E10-9E2A-4CFA-E77C9D6578D4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FL – A18+ LV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3494CBF-E8B7-C492-086E-4A379518E9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02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7F872A-6872-1FF2-7224-E8C6740A68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70000"/>
              </a:lnSpc>
              <a:buNone/>
              <a:defRPr sz="8000" b="1" i="0" cap="all" spc="-150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  <a:lvl2pPr marL="4572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2pPr>
            <a:lvl3pPr marL="9144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3pPr>
            <a:lvl4pPr marL="13716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4pPr>
            <a:lvl5pPr marL="18288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3" name="Picture 2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2F721C49-433F-204A-B9A7-21FEDC0793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13500"/>
            <a:ext cx="19748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60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49C6DF-CA15-FBE9-7350-C9F2881A32E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C904EC1-1640-291B-19BA-1041792EC2CB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75C2550F-1D94-B71D-78A5-FAAEBF175E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34000" y="0"/>
              <a:ext cx="6858000" cy="6858000"/>
            </a:xfrm>
            <a:prstGeom prst="rect">
              <a:avLst/>
            </a:prstGeom>
          </p:spPr>
        </p:pic>
        <p:sp>
          <p:nvSpPr>
            <p:cNvPr id="4" name="Text Placeholder 5">
              <a:extLst>
                <a:ext uri="{FF2B5EF4-FFF2-40B4-BE49-F238E27FC236}">
                  <a16:creationId xmlns:a16="http://schemas.microsoft.com/office/drawing/2014/main" id="{E9195347-7BFB-75DD-6DD6-56A762D609D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2250" y="2835419"/>
              <a:ext cx="7533860" cy="1508105"/>
            </a:xfrm>
            <a:prstGeom prst="rect">
              <a:avLst/>
            </a:prstGeom>
            <a:ln>
              <a:noFill/>
            </a:ln>
          </p:spPr>
          <p:txBody>
            <a:bodyPr anchor="ctr">
              <a:spAutoFit/>
            </a:bodyPr>
            <a:lstStyle>
              <a:lvl1pPr marL="0" indent="0" algn="l" defTabSz="326532" rtl="0" eaLnBrk="1" latinLnBrk="0" hangingPunct="1">
                <a:spcBef>
                  <a:spcPct val="20000"/>
                </a:spcBef>
                <a:buFont typeface="Arial"/>
                <a:buNone/>
                <a:defRPr sz="6000" b="1" i="0" kern="1200" spc="-150" baseline="0">
                  <a:solidFill>
                    <a:schemeClr val="bg1"/>
                  </a:solidFill>
                  <a:latin typeface="Franklin Gothic Medium" panose="020B0603020102020204" pitchFamily="34" charset="0"/>
                  <a:ea typeface="+mn-ea"/>
                  <a:cs typeface="+mn-cs"/>
                </a:defRPr>
              </a:lvl1pPr>
              <a:lvl2pPr marL="326532" indent="0" algn="l" defTabSz="326532" rtl="0" eaLnBrk="1" latinLnBrk="0" hangingPunct="1">
                <a:spcBef>
                  <a:spcPct val="20000"/>
                </a:spcBef>
                <a:buFontTx/>
                <a:buNone/>
                <a:defRPr sz="2400" b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2pPr>
              <a:lvl3pPr marL="816331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□"/>
                <a:defRPr sz="23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142863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Lucida Grande"/>
                <a:buChar char="◇"/>
                <a:defRPr sz="23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9395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Lucida Grande"/>
                <a:buChar char="-"/>
                <a:defRPr sz="23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5pPr>
              <a:lvl6pPr marL="1795927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22460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48992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75524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26532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11500">
                  <a:solidFill>
                    <a:schemeClr val="tx1"/>
                  </a:solidFill>
                  <a:latin typeface="+mj-lt"/>
                </a:rPr>
                <a:t>Gracias</a:t>
              </a:r>
              <a:endParaRPr kumimoji="0" lang="en-US" sz="11500" u="none" strike="noStrike" kern="1200" cap="none" spc="-15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pic>
        <p:nvPicPr>
          <p:cNvPr id="7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DC9937A-4629-A3FB-9CC5-A675F98FFA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5707063"/>
            <a:ext cx="23050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79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5F92E5CE-86D8-42E7-BBC6-5EBB0A680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535531"/>
          </a:xfrm>
          <a:prstGeom prst="rect">
            <a:avLst/>
          </a:prstGeom>
        </p:spPr>
        <p:txBody>
          <a:bodyPr vert="horz" wrap="square" lIns="0" tIns="45720" rIns="91440" bIns="4572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3B6B9A-873C-088F-C363-CB1C9341D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573075"/>
            <a:ext cx="11277599" cy="112851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055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8" r:id="rId2"/>
    <p:sldLayoutId id="2147483751" r:id="rId3"/>
    <p:sldLayoutId id="2147483752" r:id="rId4"/>
    <p:sldLayoutId id="2147483749" r:id="rId5"/>
    <p:sldLayoutId id="2147483750" r:id="rId6"/>
    <p:sldLayoutId id="2147483715" r:id="rId7"/>
    <p:sldLayoutId id="2147483724" r:id="rId8"/>
    <p:sldLayoutId id="214748374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i="0" kern="1200" spc="-15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187325" indent="-18732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403225" indent="-163513" algn="l" defTabSz="914400" rtl="0" eaLnBrk="1" latinLnBrk="0" hangingPunct="1">
        <a:lnSpc>
          <a:spcPct val="100000"/>
        </a:lnSpc>
        <a:spcBef>
          <a:spcPts val="400"/>
        </a:spcBef>
        <a:buFont typeface="Courier New" panose="02070309020205020404" pitchFamily="49" charset="0"/>
        <a:buChar char="o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574675" indent="-137160" algn="l" defTabSz="914400" rtl="0" eaLnBrk="1" latinLnBrk="0" hangingPunct="1">
        <a:lnSpc>
          <a:spcPct val="100000"/>
        </a:lnSpc>
        <a:spcBef>
          <a:spcPts val="400"/>
        </a:spcBef>
        <a:buFont typeface="System Font Regular"/>
        <a:buChar char="⎻"/>
        <a:tabLst/>
        <a:defRPr lang="en-US" sz="1000" kern="1200" dirty="0">
          <a:solidFill>
            <a:schemeClr val="tx2"/>
          </a:solidFill>
          <a:latin typeface="+mn-lt"/>
          <a:ea typeface="+mn-ea"/>
          <a:cs typeface="+mn-cs"/>
        </a:defRPr>
      </a:lvl4pPr>
      <a:lvl5pPr marL="685800" indent="-103188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tabLst/>
        <a:defRPr sz="1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5" orient="horz" pos="288" userDrawn="1">
          <p15:clr>
            <a:srgbClr val="F26B43"/>
          </p15:clr>
        </p15:guide>
        <p15:guide id="6" orient="horz" pos="40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5F92E5CE-86D8-42E7-BBC6-5EBB0A680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535531"/>
          </a:xfrm>
          <a:prstGeom prst="rect">
            <a:avLst/>
          </a:prstGeom>
        </p:spPr>
        <p:txBody>
          <a:bodyPr vert="horz" wrap="square" lIns="0" tIns="45720" rIns="91440" bIns="4572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3B6B9A-873C-088F-C363-CB1C9341D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573075"/>
            <a:ext cx="11277599" cy="112851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657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i="0" kern="1200" spc="-15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187325" indent="-18732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403225" indent="-163513" algn="l" defTabSz="914400" rtl="0" eaLnBrk="1" latinLnBrk="0" hangingPunct="1">
        <a:lnSpc>
          <a:spcPct val="100000"/>
        </a:lnSpc>
        <a:spcBef>
          <a:spcPts val="400"/>
        </a:spcBef>
        <a:buFont typeface="Courier New" panose="02070309020205020404" pitchFamily="49" charset="0"/>
        <a:buChar char="o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574675" indent="-137160" algn="l" defTabSz="914400" rtl="0" eaLnBrk="1" latinLnBrk="0" hangingPunct="1">
        <a:lnSpc>
          <a:spcPct val="100000"/>
        </a:lnSpc>
        <a:spcBef>
          <a:spcPts val="400"/>
        </a:spcBef>
        <a:buFont typeface="System Font Regular"/>
        <a:buChar char="⎻"/>
        <a:tabLst/>
        <a:defRPr lang="en-US" sz="1000" kern="1200" dirty="0">
          <a:solidFill>
            <a:schemeClr val="tx2"/>
          </a:solidFill>
          <a:latin typeface="+mn-lt"/>
          <a:ea typeface="+mn-ea"/>
          <a:cs typeface="+mn-cs"/>
        </a:defRPr>
      </a:lvl4pPr>
      <a:lvl5pPr marL="685800" indent="-103188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tabLst/>
        <a:defRPr sz="1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pos="7392">
          <p15:clr>
            <a:srgbClr val="F26B43"/>
          </p15:clr>
        </p15:guide>
        <p15:guide id="5" orient="horz" pos="288">
          <p15:clr>
            <a:srgbClr val="F26B43"/>
          </p15:clr>
        </p15:guide>
        <p15:guide id="6" orient="horz" pos="40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EC5D3-A4D0-B424-69A6-77F76B423F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Florida</a:t>
            </a:r>
          </a:p>
        </p:txBody>
      </p:sp>
    </p:spTree>
    <p:extLst>
      <p:ext uri="{BB962C8B-B14F-4D97-AF65-F5344CB8AC3E}">
        <p14:creationId xmlns:p14="http://schemas.microsoft.com/office/powerpoint/2010/main" val="305460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BF4A55-1156-556D-8360-1C8F8B359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b="0" dirty="0"/>
              <a:t>37% of Hispanics Not Completely Certain About Their Vote for President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54E8F-41F1-7092-D96A-BCEEEEFFB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How certain are you that this is the right choice of candidate for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B0ACF-D66C-C020-2ACF-D3E5007AF26F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Presidential Vote Certainty</a:t>
            </a: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BA9C9320-C8A7-2166-BD9F-3A8612567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190305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865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551BF6-1800-311F-B769-2DE38972C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3586580"/>
              </p:ext>
            </p:extLst>
          </p:nvPr>
        </p:nvGraphicFramePr>
        <p:xfrm>
          <a:off x="2032000" y="2336951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38499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0" dirty="0"/>
              <a:t>Matchup: Biden vs Trump vs Kennedy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- </a:t>
            </a:r>
            <a:r>
              <a:rPr lang="en-US" sz="1800" b="0" dirty="0"/>
              <a:t>DONALD TRUMP LEADS AMONG HISPANICS, LOWER THAN NON-HISPANICS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- KENNEDY PERFORMS HIGHER AMONG HISPANICS THAN NON-HISPANICS</a:t>
            </a:r>
            <a:br>
              <a:rPr lang="en-US" sz="1800" b="0" dirty="0"/>
            </a:br>
            <a:r>
              <a:rPr lang="en-US" sz="1800" b="0" dirty="0"/>
              <a:t>- 34% OF HISPANICS UP FOR GRABS (30% NOT DEFINITE, 4% UNSURE)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931D34D-3C9E-EDCA-F129-3B28C9C8A8D0}"/>
              </a:ext>
            </a:extLst>
          </p:cNvPr>
          <p:cNvSpPr txBox="1">
            <a:spLocks/>
          </p:cNvSpPr>
          <p:nvPr/>
        </p:nvSpPr>
        <p:spPr>
          <a:xfrm>
            <a:off x="457199" y="1990805"/>
            <a:ext cx="109728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If the election for President were being held today, and the candidates were Joe Biden (D), Robert F. Kennedy, Jr (I), and Donald Trump (R) for whom would you vote?</a:t>
            </a:r>
          </a:p>
        </p:txBody>
      </p:sp>
    </p:spTree>
    <p:extLst>
      <p:ext uri="{BB962C8B-B14F-4D97-AF65-F5344CB8AC3E}">
        <p14:creationId xmlns:p14="http://schemas.microsoft.com/office/powerpoint/2010/main" val="37856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6F3EC27-8147-4BC0-C177-A3BBCED760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6765542"/>
              </p:ext>
            </p:extLst>
          </p:nvPr>
        </p:nvGraphicFramePr>
        <p:xfrm>
          <a:off x="3240841" y="253240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2FC4F5-2BB6-4F4D-E2C0-58D598489C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 dirty="0"/>
              <a:t>Willingness to Vote for Candidates in General Election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2BBBE-666E-AC96-3139-4515929FF5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558833"/>
            <a:ext cx="10069513" cy="184666"/>
          </a:xfrm>
        </p:spPr>
        <p:txBody>
          <a:bodyPr/>
          <a:lstStyle/>
          <a:p>
            <a:r>
              <a:rPr lang="en-US" dirty="0"/>
              <a:t>For the candidates listed below, please indicate how willing or unwilling you would be to vote for them in the general election.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E7135-6030-8A96-0ED1-E87599E77961}"/>
              </a:ext>
            </a:extLst>
          </p:cNvPr>
          <p:cNvSpPr txBox="1"/>
          <p:nvPr/>
        </p:nvSpPr>
        <p:spPr>
          <a:xfrm>
            <a:off x="3836276" y="1765417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Candidate Vote Willingness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59011-76BE-3E35-5986-CAFDAE6A8383}"/>
              </a:ext>
            </a:extLst>
          </p:cNvPr>
          <p:cNvSpPr txBox="1"/>
          <p:nvPr/>
        </p:nvSpPr>
        <p:spPr>
          <a:xfrm>
            <a:off x="3836276" y="1765417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Candidate Vote Willingness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3E3BE9-D43D-BD2F-9877-2FFC4D7BCC61}"/>
              </a:ext>
            </a:extLst>
          </p:cNvPr>
          <p:cNvCxnSpPr>
            <a:cxnSpLocks/>
          </p:cNvCxnSpPr>
          <p:nvPr/>
        </p:nvCxnSpPr>
        <p:spPr>
          <a:xfrm flipV="1">
            <a:off x="6095994" y="2479242"/>
            <a:ext cx="0" cy="29708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7512017-6A3C-2B64-0459-3083356275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6719241"/>
              </p:ext>
            </p:extLst>
          </p:nvPr>
        </p:nvGraphicFramePr>
        <p:xfrm>
          <a:off x="159182" y="211568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755BC4E-4C1E-4F64-A4C6-4E4EDD550C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4382010"/>
              </p:ext>
            </p:extLst>
          </p:nvPr>
        </p:nvGraphicFramePr>
        <p:xfrm>
          <a:off x="6305002" y="211420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656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1C8537-830D-757D-7C27-F7DB90F1F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/>
                <a:ea typeface="+mn-ea"/>
                <a:cs typeface="+mn-cs"/>
              </a:rPr>
              <a:t>Trump Felony Conviction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anose="020B060302010202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2F38A-AEDF-901F-F02F-5FE3C02CC6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1067852"/>
            <a:ext cx="10972800" cy="184666"/>
          </a:xfrm>
        </p:spPr>
        <p:txBody>
          <a:bodyPr/>
          <a:lstStyle/>
          <a:p>
            <a:r>
              <a:rPr lang="en-US" dirty="0"/>
              <a:t>Thinking again about the upcoming election will Donald Trump's felony convictions in New York affect how you vote?</a:t>
            </a: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9AB8F9B7-BA35-20DA-A71A-313F6DB4F40E}"/>
              </a:ext>
            </a:extLst>
          </p:cNvPr>
          <p:cNvGraphicFramePr/>
          <p:nvPr/>
        </p:nvGraphicFramePr>
        <p:xfrm>
          <a:off x="1470152" y="1467923"/>
          <a:ext cx="9251696" cy="3257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0FB050C-7F80-9CAC-AEF9-9227F5F78E10}"/>
              </a:ext>
            </a:extLst>
          </p:cNvPr>
          <p:cNvSpPr txBox="1"/>
          <p:nvPr/>
        </p:nvSpPr>
        <p:spPr>
          <a:xfrm>
            <a:off x="3836276" y="1209875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u="sng" dirty="0">
                <a:solidFill>
                  <a:schemeClr val="tx1"/>
                </a:solidFill>
              </a:rPr>
              <a:t>Trump Felony Conviction Impact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FB8EE8-4119-BB02-4975-03BAAA7EC757}"/>
              </a:ext>
            </a:extLst>
          </p:cNvPr>
          <p:cNvGraphicFramePr>
            <a:graphicFrameLocks noGrp="1"/>
          </p:cNvGraphicFramePr>
          <p:nvPr/>
        </p:nvGraphicFramePr>
        <p:xfrm>
          <a:off x="609599" y="4737326"/>
          <a:ext cx="10972802" cy="142931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noProof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noProof="0" dirty="0">
                          <a:solidFill>
                            <a:schemeClr val="bg1"/>
                          </a:solidFill>
                          <a:latin typeface="+mn-lt"/>
                        </a:rPr>
                        <a:t>Trump Conviction</a:t>
                      </a:r>
                      <a:r>
                        <a:rPr lang="en-US" sz="1000" b="0" noProof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noProof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noProof="0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noProof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jury decision to convict Donald Trump of multiple felonies in New York was correct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recent felony trial of Donald Trump in New York was conducted fairly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527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1D4535-D7E5-398C-B9F5-817FA647B3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 dirty="0"/>
              <a:t>House of Representatives Vote</a:t>
            </a:r>
            <a:br>
              <a:rPr lang="en-US" b="0" dirty="0"/>
            </a:br>
            <a:r>
              <a:rPr lang="en-US" sz="1800" b="0" dirty="0"/>
              <a:t>- HISPANICS ARE SPLIT, NON-HISPANICS FAVOR REPUBLICANS</a:t>
            </a:r>
            <a:br>
              <a:rPr lang="en-US" sz="1800" b="0" dirty="0"/>
            </a:br>
            <a:r>
              <a:rPr lang="en-US" sz="1800" b="0" dirty="0"/>
              <a:t>- </a:t>
            </a:r>
            <a:r>
              <a:rPr lang="en-US" sz="1800" dirty="0"/>
              <a:t>37</a:t>
            </a:r>
            <a:r>
              <a:rPr lang="en-US" sz="1800" b="0" dirty="0"/>
              <a:t>% OF HISPANICS UP FOR GRABS (28% NOT DEFINITE, 9% UNSURE)</a:t>
            </a: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962BF-B3B6-4691-1678-2A3E8E21BC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If the election for the United States House of Representatives were held today, which party’s candidate would you vote for?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3086B17-1177-DEE2-056C-A3D638944C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2838921"/>
              </p:ext>
            </p:extLst>
          </p:nvPr>
        </p:nvGraphicFramePr>
        <p:xfrm>
          <a:off x="2032000" y="2185200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169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551BF6-1800-311F-B769-2DE38972C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0700404"/>
              </p:ext>
            </p:extLst>
          </p:nvPr>
        </p:nvGraphicFramePr>
        <p:xfrm>
          <a:off x="2032000" y="2336952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0" dirty="0"/>
              <a:t>Matchup: Mucarsel-Powell vs Scott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</a:t>
            </a:r>
            <a:r>
              <a:rPr lang="en-US" sz="1800" dirty="0"/>
              <a:t>RICK SCOTT LEADS </a:t>
            </a:r>
            <a:r>
              <a:rPr lang="en-US" sz="1800" b="0" dirty="0"/>
              <a:t>AMONG HISPANICS, LOWER THAN NON-HISPANICS</a:t>
            </a:r>
            <a:br>
              <a:rPr lang="en-US" sz="1800" b="0" dirty="0"/>
            </a:br>
            <a:r>
              <a:rPr lang="en-US" sz="1800" b="0" dirty="0"/>
              <a:t>- </a:t>
            </a:r>
            <a:r>
              <a:rPr lang="en-US" sz="1800" dirty="0"/>
              <a:t>45</a:t>
            </a:r>
            <a:r>
              <a:rPr lang="en-US" sz="1800" b="0" dirty="0"/>
              <a:t>% OF HISPANICS UP FOR GRABS (35% NOT DEFINITE, 10% UNSURE)</a:t>
            </a:r>
            <a:endParaRPr lang="en-US" sz="1050" b="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931D34D-3C9E-EDCA-F129-3B28C9C8A8D0}"/>
              </a:ext>
            </a:extLst>
          </p:cNvPr>
          <p:cNvSpPr txBox="1">
            <a:spLocks/>
          </p:cNvSpPr>
          <p:nvPr/>
        </p:nvSpPr>
        <p:spPr>
          <a:xfrm>
            <a:off x="457199" y="1645920"/>
            <a:ext cx="10972800" cy="3693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If the 2024 election for United States Senator from Florida were being held today, and the candidates were Debbie </a:t>
            </a:r>
            <a:r>
              <a:rPr lang="en-US" i="1" dirty="0" err="1"/>
              <a:t>Mucarsel</a:t>
            </a:r>
            <a:r>
              <a:rPr lang="en-US" i="1" dirty="0"/>
              <a:t>-Powell (Democrat) &amp; Rick Scott (Republican), for whom would you vote?</a:t>
            </a:r>
          </a:p>
        </p:txBody>
      </p:sp>
    </p:spTree>
    <p:extLst>
      <p:ext uri="{BB962C8B-B14F-4D97-AF65-F5344CB8AC3E}">
        <p14:creationId xmlns:p14="http://schemas.microsoft.com/office/powerpoint/2010/main" val="376824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2A84C9-A0BB-4C22-A028-1AB4F3636F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0" dirty="0"/>
              <a:t>Candidate Support Among Hispanics</a:t>
            </a:r>
          </a:p>
          <a:p>
            <a:r>
              <a:rPr lang="en-US" sz="1800" b="0" dirty="0"/>
              <a:t>- SCOTT’S STRONGEST SUPPORT AMONG 35+ ADULTS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MUCARSEL-POWELL’S STRONGEST SUPPORT AMONG PARENTS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DB282-DF26-3F22-D349-B44CD1708D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972800" cy="369332"/>
          </a:xfrm>
        </p:spPr>
        <p:txBody>
          <a:bodyPr/>
          <a:lstStyle/>
          <a:p>
            <a:r>
              <a:rPr lang="en-US" i="1" dirty="0"/>
              <a:t>If the 2024 election for United States Senator from Florida were being held today, and the candidates were Debbie </a:t>
            </a:r>
            <a:r>
              <a:rPr lang="en-US" i="1" dirty="0" err="1"/>
              <a:t>Mucarsel</a:t>
            </a:r>
            <a:r>
              <a:rPr lang="en-US" i="1" dirty="0"/>
              <a:t>-Powell (Democrat) &amp; Rick Scott (Republican), for whom would you vote?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A79F56-7417-0974-9FE7-5DA44C3747A0}"/>
              </a:ext>
            </a:extLst>
          </p:cNvPr>
          <p:cNvSpPr txBox="1"/>
          <p:nvPr/>
        </p:nvSpPr>
        <p:spPr>
          <a:xfrm>
            <a:off x="11052173" y="3429000"/>
            <a:ext cx="1139827" cy="75558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200" u="sng" dirty="0"/>
              <a:t>Total Support</a:t>
            </a:r>
          </a:p>
          <a:p>
            <a:r>
              <a:rPr lang="en-US" sz="1200" dirty="0"/>
              <a:t>Probably</a:t>
            </a:r>
          </a:p>
          <a:p>
            <a:r>
              <a:rPr lang="en-US" sz="1200" dirty="0"/>
              <a:t>Definitely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3FA538A-A9E0-0D49-C0C8-C512ED376ECA}"/>
              </a:ext>
            </a:extLst>
          </p:cNvPr>
          <p:cNvGraphicFramePr>
            <a:graphicFrameLocks noGrp="1"/>
          </p:cNvGraphicFramePr>
          <p:nvPr/>
        </p:nvGraphicFramePr>
        <p:xfrm>
          <a:off x="10635613" y="3744796"/>
          <a:ext cx="416560" cy="313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216088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48552543"/>
                    </a:ext>
                  </a:extLst>
                </a:gridCol>
              </a:tblGrid>
              <a:tr h="156899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657153"/>
                  </a:ext>
                </a:extLst>
              </a:tr>
              <a:tr h="156899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179821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3AA8CDF-089F-50F7-403D-40F67C17AA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2949894"/>
              </p:ext>
            </p:extLst>
          </p:nvPr>
        </p:nvGraphicFramePr>
        <p:xfrm>
          <a:off x="307972" y="2204816"/>
          <a:ext cx="11576055" cy="327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3940AEA-DE7D-CE38-1804-0E5B253B30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912951"/>
              </p:ext>
            </p:extLst>
          </p:nvPr>
        </p:nvGraphicFramePr>
        <p:xfrm>
          <a:off x="434340" y="5364186"/>
          <a:ext cx="994314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782">
                  <a:extLst>
                    <a:ext uri="{9D8B030D-6E8A-4147-A177-3AD203B41FA5}">
                      <a16:colId xmlns:a16="http://schemas.microsoft.com/office/drawing/2014/main" val="3608208759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257885853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2171019335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546907834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998892033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311128755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368388565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557390802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4270920552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1982708097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3984637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Women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18-34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35+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Children in HH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626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88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BA9C9320-C8A7-2166-BD9F-3A8612567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2962124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BF4A55-1156-556D-8360-1C8F8B359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b="0" dirty="0"/>
              <a:t>41% of Hispanics Not Completely Certain About Their Vote for Senator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54E8F-41F1-7092-D96A-BCEEEEFFB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How certain are you that this is the right choice of candidate for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B0ACF-D66C-C020-2ACF-D3E5007AF26F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Senate Vote Certainty</a:t>
            </a:r>
          </a:p>
        </p:txBody>
      </p:sp>
    </p:spTree>
    <p:extLst>
      <p:ext uri="{BB962C8B-B14F-4D97-AF65-F5344CB8AC3E}">
        <p14:creationId xmlns:p14="http://schemas.microsoft.com/office/powerpoint/2010/main" val="401280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1D4535-D7E5-398C-B9F5-817FA647B3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 dirty="0"/>
              <a:t>Willingness to Vote for Candidates in </a:t>
            </a:r>
            <a:r>
              <a:rPr lang="en-US" b="0"/>
              <a:t>General Election</a:t>
            </a: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962BF-B3B6-4691-1678-2A3E8E21BC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412529"/>
            <a:ext cx="10069513" cy="184666"/>
          </a:xfrm>
        </p:spPr>
        <p:txBody>
          <a:bodyPr/>
          <a:lstStyle/>
          <a:p>
            <a:r>
              <a:rPr lang="en-US" dirty="0"/>
              <a:t>For the candidates listed below, please indicate how willing or unwilling you would be to vote for them in the general election.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D8063D6-4EB9-626F-66BF-5B69F8B94B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5955375"/>
              </p:ext>
            </p:extLst>
          </p:nvPr>
        </p:nvGraphicFramePr>
        <p:xfrm>
          <a:off x="3240841" y="253240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A88590F-3679-578E-FE9E-12145B210F78}"/>
              </a:ext>
            </a:extLst>
          </p:cNvPr>
          <p:cNvSpPr txBox="1"/>
          <p:nvPr/>
        </p:nvSpPr>
        <p:spPr>
          <a:xfrm>
            <a:off x="3836276" y="1765417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Senate Willingness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45B32F0-CF54-4392-A695-DC8C10D3F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6478799"/>
              </p:ext>
            </p:extLst>
          </p:nvPr>
        </p:nvGraphicFramePr>
        <p:xfrm>
          <a:off x="176604" y="211568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0D31BB7-EE8E-68A0-46FA-D35D43DDAE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2357676"/>
              </p:ext>
            </p:extLst>
          </p:nvPr>
        </p:nvGraphicFramePr>
        <p:xfrm>
          <a:off x="6261459" y="211420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472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BF4A55-1156-556D-8360-1C8F8B359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Hispanics More Likely than Non-Hispanics to be Crossover Voters This Election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54E8F-41F1-7092-D96A-BCEEEEFFB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1645920"/>
            <a:ext cx="10972800" cy="369332"/>
          </a:xfrm>
        </p:spPr>
        <p:txBody>
          <a:bodyPr/>
          <a:lstStyle/>
          <a:p>
            <a:r>
              <a:rPr lang="en-US" dirty="0"/>
              <a:t>In the upcoming general election in November, how likely or unlikely are you to vote for a candidate from a political party that you typically have not voted for in the past?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B0ACF-D66C-C020-2ACF-D3E5007AF26F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kern="0" dirty="0">
                <a:solidFill>
                  <a:srgbClr val="000000"/>
                </a:solidFill>
              </a:rPr>
              <a:t>Switching Party Vote</a:t>
            </a:r>
            <a:endParaRPr kumimoji="0" lang="en-US" sz="1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BA9C9320-C8A7-2166-BD9F-3A8612567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0763019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CB943D04-CFE7-3F29-13F2-12C5DF83F43B}"/>
              </a:ext>
            </a:extLst>
          </p:cNvPr>
          <p:cNvGrpSpPr/>
          <p:nvPr/>
        </p:nvGrpSpPr>
        <p:grpSpPr>
          <a:xfrm>
            <a:off x="3127599" y="3440888"/>
            <a:ext cx="2480722" cy="360167"/>
            <a:chOff x="3127763" y="3567215"/>
            <a:chExt cx="2845750" cy="312903"/>
          </a:xfrm>
        </p:grpSpPr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26373936-0A14-2731-D5E9-4C2B05C489D0}"/>
                </a:ext>
              </a:extLst>
            </p:cNvPr>
            <p:cNvSpPr/>
            <p:nvPr/>
          </p:nvSpPr>
          <p:spPr>
            <a:xfrm rot="16200000">
              <a:off x="4501172" y="2193806"/>
              <a:ext cx="98931" cy="2845750"/>
            </a:xfrm>
            <a:prstGeom prst="leftBrac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22C29F-86E8-6A5B-0CB9-823E2001DAB1}"/>
                </a:ext>
              </a:extLst>
            </p:cNvPr>
            <p:cNvSpPr txBox="1"/>
            <p:nvPr/>
          </p:nvSpPr>
          <p:spPr>
            <a:xfrm>
              <a:off x="4245243" y="3639469"/>
              <a:ext cx="591583" cy="240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37%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4F9F7B3-67CB-0465-C072-5BE958E5C63F}"/>
              </a:ext>
            </a:extLst>
          </p:cNvPr>
          <p:cNvGrpSpPr/>
          <p:nvPr/>
        </p:nvGrpSpPr>
        <p:grpSpPr>
          <a:xfrm>
            <a:off x="3105829" y="4977952"/>
            <a:ext cx="1797097" cy="360167"/>
            <a:chOff x="3127763" y="3567215"/>
            <a:chExt cx="2845750" cy="312903"/>
          </a:xfrm>
        </p:grpSpPr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43066DC7-A7AD-80AA-F6CA-FAF363119DA1}"/>
                </a:ext>
              </a:extLst>
            </p:cNvPr>
            <p:cNvSpPr/>
            <p:nvPr/>
          </p:nvSpPr>
          <p:spPr>
            <a:xfrm rot="16200000">
              <a:off x="4501172" y="2193806"/>
              <a:ext cx="98931" cy="2845750"/>
            </a:xfrm>
            <a:prstGeom prst="leftBrac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1E3DF1-AE85-9082-D5D5-62BAF4F923EC}"/>
                </a:ext>
              </a:extLst>
            </p:cNvPr>
            <p:cNvSpPr txBox="1"/>
            <p:nvPr/>
          </p:nvSpPr>
          <p:spPr>
            <a:xfrm>
              <a:off x="4098043" y="3639469"/>
              <a:ext cx="876691" cy="240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27%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494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 vert="horz" lIns="0" tIns="0" rIns="0" bIns="0" rtlCol="0" anchor="t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b="0" dirty="0"/>
              <a:t>Florida’s Hispanic Community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F65E93-7663-5A67-4F4E-CE605B700B62}"/>
              </a:ext>
            </a:extLst>
          </p:cNvPr>
          <p:cNvGrpSpPr/>
          <p:nvPr/>
        </p:nvGrpSpPr>
        <p:grpSpPr>
          <a:xfrm>
            <a:off x="2436827" y="1475172"/>
            <a:ext cx="2401408" cy="3907656"/>
            <a:chOff x="79898" y="1454457"/>
            <a:chExt cx="2982897" cy="39076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C994D51-9021-7D58-A42A-F94E7AED60AA}"/>
                </a:ext>
              </a:extLst>
            </p:cNvPr>
            <p:cNvSpPr/>
            <p:nvPr/>
          </p:nvSpPr>
          <p:spPr>
            <a:xfrm>
              <a:off x="79898" y="1454457"/>
              <a:ext cx="2982897" cy="390765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23DC547A-A2E3-761A-4E1C-FDC948392868}"/>
                </a:ext>
              </a:extLst>
            </p:cNvPr>
            <p:cNvSpPr txBox="1"/>
            <p:nvPr/>
          </p:nvSpPr>
          <p:spPr>
            <a:xfrm>
              <a:off x="131816" y="2290146"/>
              <a:ext cx="2879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Lower Hispanic Median Household Income</a:t>
              </a:r>
            </a:p>
          </p:txBody>
        </p:sp>
        <p:sp>
          <p:nvSpPr>
            <p:cNvPr id="20" name="TextBox 11">
              <a:extLst>
                <a:ext uri="{FF2B5EF4-FFF2-40B4-BE49-F238E27FC236}">
                  <a16:creationId xmlns:a16="http://schemas.microsoft.com/office/drawing/2014/main" id="{D7B1B5B9-3226-8D88-7C37-EDE8706B02DB}"/>
                </a:ext>
              </a:extLst>
            </p:cNvPr>
            <p:cNvSpPr txBox="1"/>
            <p:nvPr/>
          </p:nvSpPr>
          <p:spPr>
            <a:xfrm>
              <a:off x="190193" y="3269202"/>
              <a:ext cx="27851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$63,089K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vs $88,249K for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Non-Hispanic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D359238-E87C-C73F-17B6-7E42DE86E365}"/>
              </a:ext>
            </a:extLst>
          </p:cNvPr>
          <p:cNvGrpSpPr/>
          <p:nvPr/>
        </p:nvGrpSpPr>
        <p:grpSpPr>
          <a:xfrm>
            <a:off x="4882533" y="1475172"/>
            <a:ext cx="2401408" cy="3907656"/>
            <a:chOff x="3096334" y="1454457"/>
            <a:chExt cx="2982897" cy="390765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176AEC-740C-1B25-94E7-D24A2EA238AA}"/>
                </a:ext>
              </a:extLst>
            </p:cNvPr>
            <p:cNvSpPr/>
            <p:nvPr/>
          </p:nvSpPr>
          <p:spPr>
            <a:xfrm>
              <a:off x="3096334" y="1454457"/>
              <a:ext cx="2982897" cy="390765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7B5FB0-A0B9-63B2-E17A-8A3580734459}"/>
                </a:ext>
              </a:extLst>
            </p:cNvPr>
            <p:cNvSpPr txBox="1"/>
            <p:nvPr/>
          </p:nvSpPr>
          <p:spPr>
            <a:xfrm>
              <a:off x="3148252" y="2290146"/>
              <a:ext cx="2879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Larger Hispanic Households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D404724-A00F-37CF-1396-0E7F22E9ECF1}"/>
                </a:ext>
              </a:extLst>
            </p:cNvPr>
            <p:cNvSpPr txBox="1"/>
            <p:nvPr/>
          </p:nvSpPr>
          <p:spPr>
            <a:xfrm>
              <a:off x="3096334" y="3269202"/>
              <a:ext cx="2982896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3.8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Median Persons per HH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vs 2.8 for Non-Hispanic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CF3D646-3F31-270D-2241-E5F90B61CB22}"/>
              </a:ext>
            </a:extLst>
          </p:cNvPr>
          <p:cNvGrpSpPr/>
          <p:nvPr/>
        </p:nvGrpSpPr>
        <p:grpSpPr>
          <a:xfrm>
            <a:off x="-8879" y="1475172"/>
            <a:ext cx="2401408" cy="3907656"/>
            <a:chOff x="6112770" y="1454457"/>
            <a:chExt cx="2982897" cy="39076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DDBCC7-FB0F-9058-36B1-640620C259A0}"/>
                </a:ext>
              </a:extLst>
            </p:cNvPr>
            <p:cNvSpPr/>
            <p:nvPr/>
          </p:nvSpPr>
          <p:spPr>
            <a:xfrm>
              <a:off x="6112770" y="1454457"/>
              <a:ext cx="2982897" cy="390765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3" name="TextBox 17">
              <a:extLst>
                <a:ext uri="{FF2B5EF4-FFF2-40B4-BE49-F238E27FC236}">
                  <a16:creationId xmlns:a16="http://schemas.microsoft.com/office/drawing/2014/main" id="{3C61A037-39E9-6C70-4318-802CE89DF73D}"/>
                </a:ext>
              </a:extLst>
            </p:cNvPr>
            <p:cNvSpPr txBox="1"/>
            <p:nvPr/>
          </p:nvSpPr>
          <p:spPr>
            <a:xfrm>
              <a:off x="6164688" y="2290146"/>
              <a:ext cx="2879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FL Hispanics Are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YOUNGER</a:t>
              </a:r>
            </a:p>
          </p:txBody>
        </p:sp>
        <p:sp>
          <p:nvSpPr>
            <p:cNvPr id="14" name="TextBox 18">
              <a:extLst>
                <a:ext uri="{FF2B5EF4-FFF2-40B4-BE49-F238E27FC236}">
                  <a16:creationId xmlns:a16="http://schemas.microsoft.com/office/drawing/2014/main" id="{DA40E8BD-6396-3248-97C8-04E72FE26CF4}"/>
                </a:ext>
              </a:extLst>
            </p:cNvPr>
            <p:cNvSpPr txBox="1"/>
            <p:nvPr/>
          </p:nvSpPr>
          <p:spPr>
            <a:xfrm>
              <a:off x="6258578" y="3291427"/>
              <a:ext cx="269128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43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Hispanic median age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vs 54 for Non-Hispanic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D96F44A-8F57-17F1-8C7A-86ADBBEA5E6B}"/>
              </a:ext>
            </a:extLst>
          </p:cNvPr>
          <p:cNvGrpSpPr/>
          <p:nvPr/>
        </p:nvGrpSpPr>
        <p:grpSpPr>
          <a:xfrm>
            <a:off x="7328239" y="1475172"/>
            <a:ext cx="2401408" cy="3907656"/>
            <a:chOff x="9129205" y="1454457"/>
            <a:chExt cx="2982897" cy="390765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5E0DF87-BCBC-CCF7-876A-39E6E699F2D0}"/>
                </a:ext>
              </a:extLst>
            </p:cNvPr>
            <p:cNvSpPr/>
            <p:nvPr/>
          </p:nvSpPr>
          <p:spPr>
            <a:xfrm>
              <a:off x="9129205" y="1454457"/>
              <a:ext cx="2982897" cy="3907656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8" name="TextBox 19">
              <a:extLst>
                <a:ext uri="{FF2B5EF4-FFF2-40B4-BE49-F238E27FC236}">
                  <a16:creationId xmlns:a16="http://schemas.microsoft.com/office/drawing/2014/main" id="{75F1DC37-CC51-4EB7-CFCB-881E7F032F2B}"/>
                </a:ext>
              </a:extLst>
            </p:cNvPr>
            <p:cNvSpPr txBox="1"/>
            <p:nvPr/>
          </p:nvSpPr>
          <p:spPr>
            <a:xfrm>
              <a:off x="9181123" y="2290146"/>
              <a:ext cx="2879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More Likely to Have Children in Household</a:t>
              </a:r>
            </a:p>
          </p:txBody>
        </p:sp>
        <p:sp>
          <p:nvSpPr>
            <p:cNvPr id="10" name="TextBox 20">
              <a:extLst>
                <a:ext uri="{FF2B5EF4-FFF2-40B4-BE49-F238E27FC236}">
                  <a16:creationId xmlns:a16="http://schemas.microsoft.com/office/drawing/2014/main" id="{DD632A81-4A08-B8FA-6AB2-3576CCA81643}"/>
                </a:ext>
              </a:extLst>
            </p:cNvPr>
            <p:cNvSpPr txBox="1"/>
            <p:nvPr/>
          </p:nvSpPr>
          <p:spPr>
            <a:xfrm>
              <a:off x="9129205" y="3238574"/>
              <a:ext cx="2982896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45%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Kids &lt;18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in HH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vs 28% for Non-Hispanic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4B74EC9-22C9-F2B3-993B-08948A954164}"/>
              </a:ext>
            </a:extLst>
          </p:cNvPr>
          <p:cNvSpPr txBox="1"/>
          <p:nvPr/>
        </p:nvSpPr>
        <p:spPr>
          <a:xfrm>
            <a:off x="131815" y="6559550"/>
            <a:ext cx="57074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Source: 2023 Fall MRI-Simmons USA, A18+ living in Florida, weighted to Population (000)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210D80-C38A-2691-3277-8EE667742082}"/>
              </a:ext>
            </a:extLst>
          </p:cNvPr>
          <p:cNvGrpSpPr/>
          <p:nvPr/>
        </p:nvGrpSpPr>
        <p:grpSpPr>
          <a:xfrm>
            <a:off x="9773945" y="1475172"/>
            <a:ext cx="2401408" cy="3907656"/>
            <a:chOff x="9129205" y="1454457"/>
            <a:chExt cx="2982897" cy="390765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6B20CB8-757F-262A-79CF-A35677EF1CBA}"/>
                </a:ext>
              </a:extLst>
            </p:cNvPr>
            <p:cNvSpPr/>
            <p:nvPr/>
          </p:nvSpPr>
          <p:spPr>
            <a:xfrm>
              <a:off x="9129205" y="1454457"/>
              <a:ext cx="2982897" cy="390765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34D0A864-C9B2-7194-39D3-A46AEAEE1E98}"/>
                </a:ext>
              </a:extLst>
            </p:cNvPr>
            <p:cNvSpPr txBox="1"/>
            <p:nvPr/>
          </p:nvSpPr>
          <p:spPr>
            <a:xfrm>
              <a:off x="9181123" y="2290146"/>
              <a:ext cx="2879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Renting Their Homes</a:t>
              </a:r>
            </a:p>
          </p:txBody>
        </p:sp>
        <p:sp>
          <p:nvSpPr>
            <p:cNvPr id="23" name="TextBox 20">
              <a:extLst>
                <a:ext uri="{FF2B5EF4-FFF2-40B4-BE49-F238E27FC236}">
                  <a16:creationId xmlns:a16="http://schemas.microsoft.com/office/drawing/2014/main" id="{80E834A5-87FC-9B91-4621-C7C83CC7012E}"/>
                </a:ext>
              </a:extLst>
            </p:cNvPr>
            <p:cNvSpPr txBox="1"/>
            <p:nvPr/>
          </p:nvSpPr>
          <p:spPr>
            <a:xfrm>
              <a:off x="9129205" y="3238574"/>
              <a:ext cx="2982896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52%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Rent where they live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vs 27% for Non-Hispanic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976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32D74-C5AF-B359-ACCD-0E7913E1F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341D9C-492C-A2A0-5A2F-420844615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1354217"/>
          </a:xfrm>
        </p:spPr>
        <p:txBody>
          <a:bodyPr/>
          <a:lstStyle/>
          <a:p>
            <a:r>
              <a:rPr lang="en-US" dirty="0"/>
              <a:t>Favorability &amp; Job Approval</a:t>
            </a:r>
          </a:p>
        </p:txBody>
      </p:sp>
    </p:spTree>
    <p:extLst>
      <p:ext uri="{BB962C8B-B14F-4D97-AF65-F5344CB8AC3E}">
        <p14:creationId xmlns:p14="http://schemas.microsoft.com/office/powerpoint/2010/main" val="275523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DCD310-6AA9-E796-9467-D571615B15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Favorability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8FFDF-D88B-EC0C-5A37-4C1238CBA2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480455"/>
            <a:ext cx="10069513" cy="184666"/>
          </a:xfrm>
        </p:spPr>
        <p:txBody>
          <a:bodyPr/>
          <a:lstStyle/>
          <a:p>
            <a:r>
              <a:rPr lang="en-US" sz="1200" i="1" dirty="0"/>
              <a:t>For each individual or institution listed below, please indicate if you have a favorable or unfavorable opinion of them.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AEE42-5BCF-25B2-CBD7-7BC6E81248F5}"/>
              </a:ext>
            </a:extLst>
          </p:cNvPr>
          <p:cNvSpPr txBox="1"/>
          <p:nvPr/>
        </p:nvSpPr>
        <p:spPr>
          <a:xfrm>
            <a:off x="3836276" y="1866900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Favorability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439C9BD-200B-DFD6-A240-0D0AB907A9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6322181"/>
              </p:ext>
            </p:extLst>
          </p:nvPr>
        </p:nvGraphicFramePr>
        <p:xfrm>
          <a:off x="3240841" y="2622460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8AF01C7-5840-FD36-3A07-CE8AA12CDF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6618048"/>
              </p:ext>
            </p:extLst>
          </p:nvPr>
        </p:nvGraphicFramePr>
        <p:xfrm>
          <a:off x="446571" y="220811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5530047-A897-645E-F71A-652AFDA496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8472144"/>
              </p:ext>
            </p:extLst>
          </p:nvPr>
        </p:nvGraphicFramePr>
        <p:xfrm>
          <a:off x="6095994" y="220811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D97AEA-7D4D-05EC-B76B-6C3193B3C947}"/>
              </a:ext>
            </a:extLst>
          </p:cNvPr>
          <p:cNvCxnSpPr>
            <a:cxnSpLocks/>
          </p:cNvCxnSpPr>
          <p:nvPr/>
        </p:nvCxnSpPr>
        <p:spPr>
          <a:xfrm flipV="1">
            <a:off x="6095994" y="2569295"/>
            <a:ext cx="0" cy="2970839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7172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DCD310-6AA9-E796-9467-D571615B15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Job Approval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8FFDF-D88B-EC0C-5A37-4C1238CBA2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375953"/>
            <a:ext cx="10069513" cy="184666"/>
          </a:xfrm>
        </p:spPr>
        <p:txBody>
          <a:bodyPr/>
          <a:lstStyle/>
          <a:p>
            <a:r>
              <a:rPr lang="en-US" sz="1200" i="1" dirty="0"/>
              <a:t>Do you approve or disapprove of the way [x] is handling their job?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D7E2D9E-EA78-EBD6-EEFF-017F81F2E8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7459746"/>
              </p:ext>
            </p:extLst>
          </p:nvPr>
        </p:nvGraphicFramePr>
        <p:xfrm>
          <a:off x="3240841" y="2622460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9EA3F77-0758-3871-F06E-613525469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678405"/>
              </p:ext>
            </p:extLst>
          </p:nvPr>
        </p:nvGraphicFramePr>
        <p:xfrm>
          <a:off x="446571" y="1938150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5DF1EEF-776F-591E-958F-AB107DC09F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6982568"/>
              </p:ext>
            </p:extLst>
          </p:nvPr>
        </p:nvGraphicFramePr>
        <p:xfrm>
          <a:off x="6095994" y="1938150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F65269-9713-B791-9C33-F3E5C62E04B6}"/>
              </a:ext>
            </a:extLst>
          </p:cNvPr>
          <p:cNvCxnSpPr>
            <a:cxnSpLocks/>
          </p:cNvCxnSpPr>
          <p:nvPr/>
        </p:nvCxnSpPr>
        <p:spPr>
          <a:xfrm flipV="1">
            <a:off x="6095994" y="2299328"/>
            <a:ext cx="0" cy="2970839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7C49A4F-27F1-5908-B30A-F0AD5E8D676F}"/>
              </a:ext>
            </a:extLst>
          </p:cNvPr>
          <p:cNvSpPr txBox="1"/>
          <p:nvPr/>
        </p:nvSpPr>
        <p:spPr>
          <a:xfrm>
            <a:off x="3836276" y="1596933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Job Approval</a:t>
            </a:r>
          </a:p>
        </p:txBody>
      </p:sp>
    </p:spTree>
    <p:extLst>
      <p:ext uri="{BB962C8B-B14F-4D97-AF65-F5344CB8AC3E}">
        <p14:creationId xmlns:p14="http://schemas.microsoft.com/office/powerpoint/2010/main" val="374079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677108"/>
          </a:xfrm>
        </p:spPr>
        <p:txBody>
          <a:bodyPr/>
          <a:lstStyle/>
          <a:p>
            <a:r>
              <a:rPr lang="en-US" dirty="0"/>
              <a:t>The Issues</a:t>
            </a:r>
          </a:p>
        </p:txBody>
      </p:sp>
    </p:spTree>
    <p:extLst>
      <p:ext uri="{BB962C8B-B14F-4D97-AF65-F5344CB8AC3E}">
        <p14:creationId xmlns:p14="http://schemas.microsoft.com/office/powerpoint/2010/main" val="96149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928008-AFAA-C5A8-2651-08C3A528F7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0403"/>
            <a:ext cx="10972800" cy="124649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Cost of Living, Inflation, Economy/Jobs Top Issues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for All Voters</a:t>
            </a:r>
            <a:br>
              <a:rPr lang="en-US" dirty="0"/>
            </a:br>
            <a:r>
              <a:rPr lang="en-US" sz="1800" b="0" dirty="0"/>
              <a:t>- AFFORDABLE HOUSING, GUN CONTROL, CLIMATE CHANGE OF GREATER CONCERN TO HISPANICS</a:t>
            </a: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7BD8F-9F48-E442-4911-EC4F0485D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1462672"/>
            <a:ext cx="10069513" cy="184666"/>
          </a:xfrm>
        </p:spPr>
        <p:txBody>
          <a:bodyPr/>
          <a:lstStyle/>
          <a:p>
            <a:r>
              <a:rPr lang="en-US" sz="1200" i="1" dirty="0"/>
              <a:t>Thinking about the issues, how important are the following issues to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03E4CC-AAE1-7711-5A1F-752C4F702844}"/>
              </a:ext>
            </a:extLst>
          </p:cNvPr>
          <p:cNvSpPr txBox="1"/>
          <p:nvPr/>
        </p:nvSpPr>
        <p:spPr>
          <a:xfrm>
            <a:off x="3704556" y="1647350"/>
            <a:ext cx="4782871" cy="4416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Issue Importance TopBox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BAAEC83-F8EE-1DD8-FB3A-29AEA9C15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877039"/>
              </p:ext>
            </p:extLst>
          </p:nvPr>
        </p:nvGraphicFramePr>
        <p:xfrm>
          <a:off x="609592" y="2088985"/>
          <a:ext cx="10972800" cy="4331705"/>
        </p:xfrm>
        <a:graphic>
          <a:graphicData uri="http://schemas.openxmlformats.org/drawingml/2006/table">
            <a:tbl>
              <a:tblPr firstRow="1" bandRow="1"/>
              <a:tblGrid>
                <a:gridCol w="274320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8317895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2287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noProof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Non-Hispanic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noProof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Non-Hispanic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567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2567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Strengthening law enforcement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501429"/>
                  </a:ext>
                </a:extLst>
              </a:tr>
              <a:tr h="2567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rights / 2nd amendment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773992"/>
                  </a:ext>
                </a:extLst>
              </a:tr>
              <a:tr h="35209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Infrastructure, such as roads and public transportation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833274"/>
                  </a:ext>
                </a:extLst>
              </a:tr>
              <a:tr h="2567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Defense / military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915450"/>
                  </a:ext>
                </a:extLst>
              </a:tr>
              <a:tr h="2567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Opioids / drug abuse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905228"/>
                  </a:ext>
                </a:extLst>
              </a:tr>
              <a:tr h="2567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Energy policy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304608"/>
                  </a:ext>
                </a:extLst>
              </a:tr>
              <a:tr h="2567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Foreign policy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650008"/>
                  </a:ext>
                </a:extLst>
              </a:tr>
              <a:tr h="2567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Race relations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144406"/>
                  </a:ext>
                </a:extLst>
              </a:tr>
              <a:tr h="2567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control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Israel/Hamas War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2567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Police reform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209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/ social services reform (Medicare, welfare, etc.)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U.S. relationship with China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2567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spending / deficit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Russia / Ukraine war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2567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Education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Culture wars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2567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LGBTQ rights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6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FCE404-F9BC-EACE-F9C0-C719875ED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Top Issues by Hispanic Voter Type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83C36-E629-8EE9-2D69-F7E3EF46EC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245324"/>
            <a:ext cx="10069513" cy="184666"/>
          </a:xfrm>
        </p:spPr>
        <p:txBody>
          <a:bodyPr/>
          <a:lstStyle/>
          <a:p>
            <a:r>
              <a:rPr lang="en-US" i="1" dirty="0"/>
              <a:t>Thinking about the issues, how important are the following issues to you?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4408B90-922E-3FAF-660A-9D9DC9C7D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811601"/>
              </p:ext>
            </p:extLst>
          </p:nvPr>
        </p:nvGraphicFramePr>
        <p:xfrm>
          <a:off x="457200" y="1707015"/>
          <a:ext cx="3623946" cy="447537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54631">
                  <a:extLst>
                    <a:ext uri="{9D8B030D-6E8A-4147-A177-3AD203B41FA5}">
                      <a16:colId xmlns:a16="http://schemas.microsoft.com/office/drawing/2014/main" val="2894434694"/>
                    </a:ext>
                  </a:extLst>
                </a:gridCol>
                <a:gridCol w="969315">
                  <a:extLst>
                    <a:ext uri="{9D8B030D-6E8A-4147-A177-3AD203B41FA5}">
                      <a16:colId xmlns:a16="http://schemas.microsoft.com/office/drawing/2014/main" val="1385257733"/>
                    </a:ext>
                  </a:extLst>
                </a:gridCol>
              </a:tblGrid>
              <a:tr h="72124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Top 10 Issues Among Definitely</a:t>
                      </a:r>
                    </a:p>
                    <a:p>
                      <a:r>
                        <a:rPr lang="en-US" sz="1400" u="sng" dirty="0">
                          <a:latin typeface="+mn-lt"/>
                        </a:rPr>
                        <a:t>Biden</a:t>
                      </a:r>
                      <a:r>
                        <a:rPr lang="en-US" sz="1400" dirty="0">
                          <a:latin typeface="+mn-lt"/>
                        </a:rPr>
                        <a:t> Voters</a:t>
                      </a:r>
                    </a:p>
                  </a:txBody>
                  <a:tcPr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% Hispanic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Top Box</a:t>
                      </a:r>
                    </a:p>
                  </a:txBody>
                  <a:tcPr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855253"/>
                  </a:ext>
                </a:extLst>
              </a:tr>
              <a:tr h="367512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76%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1251004"/>
                  </a:ext>
                </a:extLst>
              </a:tr>
              <a:tr h="367512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74%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322815"/>
                  </a:ext>
                </a:extLst>
              </a:tr>
              <a:tr h="367512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0793992"/>
                  </a:ext>
                </a:extLst>
              </a:tr>
              <a:tr h="367512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0583339"/>
                  </a:ext>
                </a:extLst>
              </a:tr>
              <a:tr h="367512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0440642"/>
                  </a:ext>
                </a:extLst>
              </a:tr>
              <a:tr h="367512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control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9742128"/>
                  </a:ext>
                </a:extLst>
              </a:tr>
              <a:tr h="367512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1506572"/>
                  </a:ext>
                </a:extLst>
              </a:tr>
              <a:tr h="367512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0857444"/>
                  </a:ext>
                </a:extLst>
              </a:tr>
              <a:tr h="430120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/ social services reform (Medicare, welfare, etc.)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6841804"/>
                  </a:ext>
                </a:extLst>
              </a:tr>
              <a:tr h="367512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6022745"/>
                  </a:ext>
                </a:extLst>
              </a:tr>
            </a:tbl>
          </a:graphicData>
        </a:graphic>
      </p:graphicFrame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7E48EFA-929D-7D2D-EB89-265570862D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394176"/>
              </p:ext>
            </p:extLst>
          </p:nvPr>
        </p:nvGraphicFramePr>
        <p:xfrm>
          <a:off x="4278630" y="1707013"/>
          <a:ext cx="3623946" cy="447537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54631">
                  <a:extLst>
                    <a:ext uri="{9D8B030D-6E8A-4147-A177-3AD203B41FA5}">
                      <a16:colId xmlns:a16="http://schemas.microsoft.com/office/drawing/2014/main" val="2894434694"/>
                    </a:ext>
                  </a:extLst>
                </a:gridCol>
                <a:gridCol w="969315">
                  <a:extLst>
                    <a:ext uri="{9D8B030D-6E8A-4147-A177-3AD203B41FA5}">
                      <a16:colId xmlns:a16="http://schemas.microsoft.com/office/drawing/2014/main" val="1385257733"/>
                    </a:ext>
                  </a:extLst>
                </a:gridCol>
              </a:tblGrid>
              <a:tr h="74537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Top 10 Issues Among Unsure/Not-Definite Voters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% Hispanic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Top Box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855253"/>
                  </a:ext>
                </a:extLst>
              </a:tr>
              <a:tr h="36541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 dirty="0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74%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1251004"/>
                  </a:ext>
                </a:extLst>
              </a:tr>
              <a:tr h="36541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74%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322815"/>
                  </a:ext>
                </a:extLst>
              </a:tr>
              <a:tr h="36541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0793992"/>
                  </a:ext>
                </a:extLst>
              </a:tr>
              <a:tr h="36541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0583339"/>
                  </a:ext>
                </a:extLst>
              </a:tr>
              <a:tr h="36541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0440642"/>
                  </a:ext>
                </a:extLst>
              </a:tr>
              <a:tr h="36541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9742128"/>
                  </a:ext>
                </a:extLst>
              </a:tr>
              <a:tr h="36541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1506572"/>
                  </a:ext>
                </a:extLst>
              </a:tr>
              <a:tr h="36541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control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0857444"/>
                  </a:ext>
                </a:extLst>
              </a:tr>
              <a:tr h="44127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6841804"/>
                  </a:ext>
                </a:extLst>
              </a:tr>
              <a:tr h="36541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Education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 dirty="0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6022745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3B43DC8-794A-2B46-C001-A0C6372DD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831763"/>
              </p:ext>
            </p:extLst>
          </p:nvPr>
        </p:nvGraphicFramePr>
        <p:xfrm>
          <a:off x="8100060" y="1707014"/>
          <a:ext cx="3623946" cy="447537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54631">
                  <a:extLst>
                    <a:ext uri="{9D8B030D-6E8A-4147-A177-3AD203B41FA5}">
                      <a16:colId xmlns:a16="http://schemas.microsoft.com/office/drawing/2014/main" val="2894434694"/>
                    </a:ext>
                  </a:extLst>
                </a:gridCol>
                <a:gridCol w="969315">
                  <a:extLst>
                    <a:ext uri="{9D8B030D-6E8A-4147-A177-3AD203B41FA5}">
                      <a16:colId xmlns:a16="http://schemas.microsoft.com/office/drawing/2014/main" val="1385257733"/>
                    </a:ext>
                  </a:extLst>
                </a:gridCol>
              </a:tblGrid>
              <a:tr h="73421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Top 10 Issues Among Definitely</a:t>
                      </a:r>
                    </a:p>
                    <a:p>
                      <a:r>
                        <a:rPr lang="en-US" sz="1400" u="sng" dirty="0">
                          <a:latin typeface="+mn-lt"/>
                        </a:rPr>
                        <a:t>Trump</a:t>
                      </a:r>
                      <a:r>
                        <a:rPr lang="en-US" sz="1400" dirty="0">
                          <a:latin typeface="+mn-lt"/>
                        </a:rPr>
                        <a:t> Voters</a:t>
                      </a:r>
                    </a:p>
                  </a:txBody>
                  <a:tcPr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% Hispanic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Top Box</a:t>
                      </a:r>
                    </a:p>
                  </a:txBody>
                  <a:tcPr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855253"/>
                  </a:ext>
                </a:extLst>
              </a:tr>
              <a:tr h="37411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1251004"/>
                  </a:ext>
                </a:extLst>
              </a:tr>
              <a:tr h="37411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322815"/>
                  </a:ext>
                </a:extLst>
              </a:tr>
              <a:tr h="37411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0793992"/>
                  </a:ext>
                </a:extLst>
              </a:tr>
              <a:tr h="37411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0583339"/>
                  </a:ext>
                </a:extLst>
              </a:tr>
              <a:tr h="37411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0440642"/>
                  </a:ext>
                </a:extLst>
              </a:tr>
              <a:tr h="37411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9742128"/>
                  </a:ext>
                </a:extLst>
              </a:tr>
              <a:tr h="37411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1506572"/>
                  </a:ext>
                </a:extLst>
              </a:tr>
              <a:tr h="37411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0857444"/>
                  </a:ext>
                </a:extLst>
              </a:tr>
              <a:tr h="37411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6841804"/>
                  </a:ext>
                </a:extLst>
              </a:tr>
              <a:tr h="37411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spending / deficit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6022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71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A83011-686F-66C4-335B-BAEB011AD2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107996"/>
          </a:xfrm>
        </p:spPr>
        <p:txBody>
          <a:bodyPr/>
          <a:lstStyle/>
          <a:p>
            <a:r>
              <a:rPr lang="en-US" dirty="0"/>
              <a:t>50% of All Hispanics Said There Was One Specific Issue That Will Determine Who They Vote For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45A80-45D1-78FD-D11E-1BB6CBE803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Thinking again about the issues, is there one specific issue that will determine who you will vote for?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509B687-2B7A-2DA6-F46B-6B0783A7AA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1334613"/>
              </p:ext>
            </p:extLst>
          </p:nvPr>
        </p:nvGraphicFramePr>
        <p:xfrm>
          <a:off x="6585108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8C8C4B-A3C5-EED5-220A-4EF4A8064C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2727964"/>
              </p:ext>
            </p:extLst>
          </p:nvPr>
        </p:nvGraphicFramePr>
        <p:xfrm>
          <a:off x="129538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9380246-E450-4C72-A0A4-33194819DADF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Determining Issue</a:t>
            </a:r>
          </a:p>
        </p:txBody>
      </p:sp>
    </p:spTree>
    <p:extLst>
      <p:ext uri="{BB962C8B-B14F-4D97-AF65-F5344CB8AC3E}">
        <p14:creationId xmlns:p14="http://schemas.microsoft.com/office/powerpoint/2010/main" val="327810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15CB2E-EB4B-4884-7886-396A283E5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8309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Issues That Will Determine Who They Vote For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ABORTION, IMMIGRATION MOST IMPORTANT TO HISPANICS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5E604-6A3D-AE07-A933-C8CB79C743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Please indicate which of the following issues will determine who you vote for.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E8F92C-C127-A9B5-4E8D-C5243EF87A23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Top 10 Determining Issues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6C3640D-BE6A-09E2-02FA-70B254004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548997"/>
              </p:ext>
            </p:extLst>
          </p:nvPr>
        </p:nvGraphicFramePr>
        <p:xfrm>
          <a:off x="3255831" y="2572862"/>
          <a:ext cx="4974041" cy="3445170"/>
        </p:xfrm>
        <a:graphic>
          <a:graphicData uri="http://schemas.openxmlformats.org/drawingml/2006/table">
            <a:tbl>
              <a:tblPr firstRow="1" bandRow="1"/>
              <a:tblGrid>
                <a:gridCol w="2450815">
                  <a:extLst>
                    <a:ext uri="{9D8B030D-6E8A-4147-A177-3AD203B41FA5}">
                      <a16:colId xmlns:a16="http://schemas.microsoft.com/office/drawing/2014/main" val="3406514329"/>
                    </a:ext>
                  </a:extLst>
                </a:gridCol>
                <a:gridCol w="1261613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261613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</a:tblGrid>
              <a:tr h="2866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280098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04913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18013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27874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638173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43584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5379871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rights / 2nd amendment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control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36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b="0" dirty="0"/>
              <a:t>Party Better Able to Handle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1593667"/>
            <a:ext cx="10972800" cy="369332"/>
          </a:xfrm>
        </p:spPr>
        <p:txBody>
          <a:bodyPr/>
          <a:lstStyle/>
          <a:p>
            <a:r>
              <a:rPr lang="en-US" i="1" dirty="0"/>
              <a:t>Thinking again about the issues, which party do you think would do a better job of handling each of the following issues, the Democratic Party or the Republican Party?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7A48145-A8B7-AB08-255B-234DD8A5F3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622731"/>
              </p:ext>
            </p:extLst>
          </p:nvPr>
        </p:nvGraphicFramePr>
        <p:xfrm>
          <a:off x="2127885" y="1962999"/>
          <a:ext cx="7631429" cy="4048437"/>
        </p:xfrm>
        <a:graphic>
          <a:graphicData uri="http://schemas.openxmlformats.org/drawingml/2006/table">
            <a:tbl>
              <a:tblPr firstRow="1" bandRow="1"/>
              <a:tblGrid>
                <a:gridCol w="1830129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56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Democrat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Republican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Democrat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Republican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Reform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Education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Energy Policy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Foreign policy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72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b="0" dirty="0"/>
              <a:t>Party Better Able to </a:t>
            </a:r>
            <a:r>
              <a:rPr lang="en-US" b="0"/>
              <a:t>Handle Issues</a:t>
            </a: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1445621"/>
            <a:ext cx="10972800" cy="369332"/>
          </a:xfrm>
        </p:spPr>
        <p:txBody>
          <a:bodyPr/>
          <a:lstStyle/>
          <a:p>
            <a:r>
              <a:rPr lang="en-US" i="1" dirty="0"/>
              <a:t>Thinking again about the issues, which party do you think would do a better job of handling each of the following issues, the Democratic Party or the Republican Party?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8234720-6CCD-2F1F-8256-B5787525E5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209522"/>
              </p:ext>
            </p:extLst>
          </p:nvPr>
        </p:nvGraphicFramePr>
        <p:xfrm>
          <a:off x="2127885" y="1814953"/>
          <a:ext cx="7631429" cy="4372570"/>
        </p:xfrm>
        <a:graphic>
          <a:graphicData uri="http://schemas.openxmlformats.org/drawingml/2006/table">
            <a:tbl>
              <a:tblPr firstRow="1" bandRow="1"/>
              <a:tblGrid>
                <a:gridCol w="1830129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56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Democrat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Republican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Democrat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Republican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4910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 spending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National Security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Opioids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Defense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12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228153-CCDF-C257-642D-6A8380A577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9792CF-986E-1A64-1ACF-2B6452F015E5}"/>
              </a:ext>
            </a:extLst>
          </p:cNvPr>
          <p:cNvSpPr/>
          <p:nvPr/>
        </p:nvSpPr>
        <p:spPr>
          <a:xfrm>
            <a:off x="282575" y="3819525"/>
            <a:ext cx="5126635" cy="2820988"/>
          </a:xfrm>
          <a:prstGeom prst="rect">
            <a:avLst/>
          </a:prstGeom>
          <a:solidFill>
            <a:srgbClr val="00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en-US" altLang="en-MX" sz="1800" b="1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MX" sz="2000" b="1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TU &amp; Media Predict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MX" sz="3200" b="1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2024 Presidential Tracker</a:t>
            </a:r>
          </a:p>
          <a:p>
            <a:pPr eaLnBrk="1" hangingPunct="1">
              <a:spcBef>
                <a:spcPct val="0"/>
              </a:spcBef>
            </a:pPr>
            <a:endParaRPr lang="en-US" altLang="en-MX" sz="1400" b="1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MX" sz="2000" b="1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Florida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MX" sz="2000" b="1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June 2024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9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A4D2EC3D-1E7A-4E25-C56A-B71C2D811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5919788"/>
            <a:ext cx="3160712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6A3EB2B-AF74-39B6-CD47-A049B8720597}"/>
              </a:ext>
            </a:extLst>
          </p:cNvPr>
          <p:cNvGrpSpPr/>
          <p:nvPr/>
        </p:nvGrpSpPr>
        <p:grpSpPr>
          <a:xfrm>
            <a:off x="3758802" y="5956910"/>
            <a:ext cx="950968" cy="443944"/>
            <a:chOff x="1540215" y="5932484"/>
            <a:chExt cx="950968" cy="443944"/>
          </a:xfrm>
          <a:noFill/>
        </p:grpSpPr>
        <p:pic>
          <p:nvPicPr>
            <p:cNvPr id="12" name="Imagen 9">
              <a:extLst>
                <a:ext uri="{FF2B5EF4-FFF2-40B4-BE49-F238E27FC236}">
                  <a16:creationId xmlns:a16="http://schemas.microsoft.com/office/drawing/2014/main" id="{3F0F1917-0990-0C6E-BC53-BA58F8E4E9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25000"/>
            </a:blip>
            <a:srcRect t="26201" b="26046"/>
            <a:stretch/>
          </p:blipFill>
          <p:spPr>
            <a:xfrm>
              <a:off x="1626516" y="5948009"/>
              <a:ext cx="864667" cy="412896"/>
            </a:xfrm>
            <a:prstGeom prst="rect">
              <a:avLst/>
            </a:prstGeom>
            <a:grpFill/>
          </p:spPr>
        </p:pic>
        <p:cxnSp>
          <p:nvCxnSpPr>
            <p:cNvPr id="13" name="Conector recto 11">
              <a:extLst>
                <a:ext uri="{FF2B5EF4-FFF2-40B4-BE49-F238E27FC236}">
                  <a16:creationId xmlns:a16="http://schemas.microsoft.com/office/drawing/2014/main" id="{5D5F3FF3-2959-20A2-E3CA-70A24130A671}"/>
                </a:ext>
              </a:extLst>
            </p:cNvPr>
            <p:cNvCxnSpPr>
              <a:cxnSpLocks/>
            </p:cNvCxnSpPr>
            <p:nvPr/>
          </p:nvCxnSpPr>
          <p:spPr>
            <a:xfrm>
              <a:off x="1540215" y="5932484"/>
              <a:ext cx="0" cy="443944"/>
            </a:xfrm>
            <a:prstGeom prst="line">
              <a:avLst/>
            </a:prstGeom>
            <a:grpFill/>
            <a:ln>
              <a:solidFill>
                <a:srgbClr val="0432FF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836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b="0" dirty="0"/>
              <a:t>Candidate Better Able to Handle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i="1" dirty="0"/>
              <a:t>Thinking again about the issues, which candidate do you think would do a better job of handling each of the following issues, Joe Biden or Donald Trump?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5F8FB28-576D-E03A-B723-D67E6A50E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78155"/>
              </p:ext>
            </p:extLst>
          </p:nvPr>
        </p:nvGraphicFramePr>
        <p:xfrm>
          <a:off x="2127885" y="2015252"/>
          <a:ext cx="7631429" cy="4048437"/>
        </p:xfrm>
        <a:graphic>
          <a:graphicData uri="http://schemas.openxmlformats.org/drawingml/2006/table">
            <a:tbl>
              <a:tblPr firstRow="1" bandRow="1"/>
              <a:tblGrid>
                <a:gridCol w="1830129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56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Biden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Trump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Biden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Trump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Reform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Education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Energy policy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Foreign policy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16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b="0" dirty="0"/>
              <a:t>Candidate Better Able to Handle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558833"/>
            <a:ext cx="10069513" cy="184666"/>
          </a:xfrm>
        </p:spPr>
        <p:txBody>
          <a:bodyPr/>
          <a:lstStyle/>
          <a:p>
            <a:r>
              <a:rPr lang="en-US" i="1" dirty="0"/>
              <a:t>Thinking again about the issues, which candidate do you think would do a better job of handling each of the following issues, Joe Biden or Donald Trump?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E59FCA1-4805-846F-71D9-64F37B0EE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128139"/>
              </p:ext>
            </p:extLst>
          </p:nvPr>
        </p:nvGraphicFramePr>
        <p:xfrm>
          <a:off x="2127885" y="1928165"/>
          <a:ext cx="7631429" cy="4372570"/>
        </p:xfrm>
        <a:graphic>
          <a:graphicData uri="http://schemas.openxmlformats.org/drawingml/2006/table">
            <a:tbl>
              <a:tblPr firstRow="1" bandRow="1"/>
              <a:tblGrid>
                <a:gridCol w="1830129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56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Biden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Trump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Biden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Trump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Opioids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0696734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National Security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 spending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Defense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X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93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Economy</a:t>
            </a:r>
          </a:p>
        </p:txBody>
      </p:sp>
    </p:spTree>
    <p:extLst>
      <p:ext uri="{BB962C8B-B14F-4D97-AF65-F5344CB8AC3E}">
        <p14:creationId xmlns:p14="http://schemas.microsoft.com/office/powerpoint/2010/main" val="70760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7B48AD-CE55-5627-14A1-50AE61F92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63% of Hispanics Rate the Economy in Their State Right Now as Fair or Poor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77BD3-4BA7-BCDB-AFB0-00825B3FF8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How would you rate the economy in your state right now?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228881-7078-DB63-29E4-97F990A907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0379019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0B68D79-A543-E11B-B8EF-9B21491187C4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State of the Economy</a:t>
            </a:r>
          </a:p>
        </p:txBody>
      </p:sp>
    </p:spTree>
    <p:extLst>
      <p:ext uri="{BB962C8B-B14F-4D97-AF65-F5344CB8AC3E}">
        <p14:creationId xmlns:p14="http://schemas.microsoft.com/office/powerpoint/2010/main" val="118554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7B7D35-8CB3-DF35-6849-79212A20D6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25% of Hispanic Voters Believe the Economy Will</a:t>
            </a:r>
          </a:p>
          <a:p>
            <a:r>
              <a:rPr lang="en-US" dirty="0"/>
              <a:t>Get Worse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D4F3C-676B-5E3C-5632-DCBFDA2142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Thinking ahead to a few months from now… Do you believe the economy in your state will get better, get worse, or stay about the same as it is now?</a:t>
            </a: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3C66C4EA-5AD9-D74A-2148-3CF4C68D2D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0553726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8C13874-70B9-339E-4EE6-32221D8214DD}"/>
              </a:ext>
            </a:extLst>
          </p:cNvPr>
          <p:cNvSpPr txBox="1"/>
          <p:nvPr/>
        </p:nvSpPr>
        <p:spPr>
          <a:xfrm>
            <a:off x="3836276" y="2042897"/>
            <a:ext cx="4519448" cy="609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Future of the Economy</a:t>
            </a:r>
          </a:p>
        </p:txBody>
      </p:sp>
    </p:spTree>
    <p:extLst>
      <p:ext uri="{BB962C8B-B14F-4D97-AF65-F5344CB8AC3E}">
        <p14:creationId xmlns:p14="http://schemas.microsoft.com/office/powerpoint/2010/main" val="219240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BAFEC0-A8F9-65D5-29EF-D6B41AEC8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Economy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A86EDBE-1557-73CF-6D01-3CBCD7A7E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357656"/>
              </p:ext>
            </p:extLst>
          </p:nvPr>
        </p:nvGraphicFramePr>
        <p:xfrm>
          <a:off x="609599" y="1228316"/>
          <a:ext cx="10972797" cy="4685863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71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Economy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291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that it is increasingly difficult for middle class families to prosper in the United States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Corporations and financial firms are buying up single-family homes and apartment buildings and driving up housing prices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413108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 is putting a significant strain on my budget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881414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concerned about the U.S. federal government’s spending and deficit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price of gas is putting a strain on my finances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expect my personal economic situation to get better in the next few years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personal economic situation has become worse in the last year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4965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have taken, or am considering taking, a second job in order to maintain my standard of living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Someone in my household has taken, or is considering taking, a second job in order to maintain our standard of living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Home ownership is still within reach for most people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that jobs are getting easier to find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26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 dirty="0"/>
              <a:t>Public Health &amp; Healthcare</a:t>
            </a:r>
          </a:p>
        </p:txBody>
      </p:sp>
    </p:spTree>
    <p:extLst>
      <p:ext uri="{BB962C8B-B14F-4D97-AF65-F5344CB8AC3E}">
        <p14:creationId xmlns:p14="http://schemas.microsoft.com/office/powerpoint/2010/main" val="33366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39FB89-7E5C-0F7E-474C-A3261E1C86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Public Health &amp; Healthcare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7F6A1C-2568-9647-8FFF-55C97E349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254152"/>
              </p:ext>
            </p:extLst>
          </p:nvPr>
        </p:nvGraphicFramePr>
        <p:xfrm>
          <a:off x="609599" y="1228316"/>
          <a:ext cx="10972802" cy="297205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Public Health &amp; Healthcare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Drug abuse is a serious public health issue in the United States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Mental health issues are a growing problem for people in the United States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80514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generally satisfied with my healthcare coverage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cost of prescription drugs is a financial problem for me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cost of my health care and insurance is reasonable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Medicaid and Medicare are working well now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836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18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FEA80E-35CD-7B96-F5B8-06769F034D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Abortion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A2B26ED5-8B51-C891-77BC-A454FBB01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10767"/>
              </p:ext>
            </p:extLst>
          </p:nvPr>
        </p:nvGraphicFramePr>
        <p:xfrm>
          <a:off x="609600" y="2596471"/>
          <a:ext cx="10972800" cy="3650250"/>
        </p:xfrm>
        <a:graphic>
          <a:graphicData uri="http://schemas.openxmlformats.org/drawingml/2006/table">
            <a:tbl>
              <a:tblPr firstRow="1" bandRow="1"/>
              <a:tblGrid>
                <a:gridCol w="811033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3123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3123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</a:tblGrid>
              <a:tr h="409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Abortion Policy</a:t>
                      </a:r>
                    </a:p>
                    <a:p>
                      <a:pPr algn="l"/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Thinking about abortion policy and laws, which of the following comes closest to your view?</a:t>
                      </a:r>
                    </a:p>
                  </a:txBody>
                  <a:tcPr anchor="b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in the case of rape, incest or when the mother’s life is in danger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at any time during pregnancy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2924030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illegal in all cases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891413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until the fetus can survive outside the womb (approximately the 24th week of pregnancy)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2018144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in the first trimester (approximately the first 13 weeks) of pregnancy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362928"/>
                  </a:ext>
                </a:extLst>
              </a:tr>
              <a:tr h="32112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in the first 15 weeks of pregnancy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Unsure/I don’t know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322934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before a fetal heartbeat is detected (at approximately the first 6 weeks of pregnancy)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9191617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53327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B3B468-64E2-FFE4-E08C-203AE31CF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511186"/>
              </p:ext>
            </p:extLst>
          </p:nvPr>
        </p:nvGraphicFramePr>
        <p:xfrm>
          <a:off x="609599" y="1025869"/>
          <a:ext cx="10972802" cy="142931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Public Health &amp; Healthcare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would not vote for a political candidate whose views on abortion were at odds with mine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laws should be created by state governments, not by the federal government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039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36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 dirty="0"/>
              <a:t>Crime &amp; Public Safety</a:t>
            </a:r>
          </a:p>
        </p:txBody>
      </p:sp>
    </p:spTree>
    <p:extLst>
      <p:ext uri="{BB962C8B-B14F-4D97-AF65-F5344CB8AC3E}">
        <p14:creationId xmlns:p14="http://schemas.microsoft.com/office/powerpoint/2010/main" val="68250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BF9F55E-340D-ABBF-430B-28A0E13E99AA}"/>
              </a:ext>
            </a:extLst>
          </p:cNvPr>
          <p:cNvSpPr txBox="1">
            <a:spLocks/>
          </p:cNvSpPr>
          <p:nvPr/>
        </p:nvSpPr>
        <p:spPr>
          <a:xfrm>
            <a:off x="377852" y="97193"/>
            <a:ext cx="5486400" cy="853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/>
                <a:ea typeface="+mj-ea"/>
                <a:cs typeface="+mj-cs"/>
              </a:rPr>
              <a:t>Objectives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445DB21-F175-129D-25A0-F83AE0913480}"/>
              </a:ext>
            </a:extLst>
          </p:cNvPr>
          <p:cNvSpPr txBox="1">
            <a:spLocks/>
          </p:cNvSpPr>
          <p:nvPr/>
        </p:nvSpPr>
        <p:spPr>
          <a:xfrm>
            <a:off x="317399" y="1173480"/>
            <a:ext cx="5486400" cy="45110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System Font Regular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Measure current landscape of the 2024 Primary and General Elections</a:t>
            </a:r>
          </a:p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Assess voter sentiment towards current candidates and government bodies</a:t>
            </a:r>
          </a:p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Understand key issues and their degree of importance as motivators to vote</a:t>
            </a:r>
          </a:p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Compare and contrast Hispanic and Non-Hispanic voters</a:t>
            </a:r>
          </a:p>
        </p:txBody>
      </p:sp>
      <p:sp>
        <p:nvSpPr>
          <p:cNvPr id="20" name="Rechteck">
            <a:extLst>
              <a:ext uri="{FF2B5EF4-FFF2-40B4-BE49-F238E27FC236}">
                <a16:creationId xmlns:a16="http://schemas.microsoft.com/office/drawing/2014/main" id="{E80E3284-D72B-721F-D5D5-AF7E60F12EE9}"/>
              </a:ext>
            </a:extLst>
          </p:cNvPr>
          <p:cNvSpPr/>
          <p:nvPr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A4A8AB">
              <a:lumMod val="20000"/>
              <a:lumOff val="80000"/>
            </a:srgb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4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9B5E0EC-05F8-210B-770C-48DDBACDE3F4}"/>
              </a:ext>
            </a:extLst>
          </p:cNvPr>
          <p:cNvSpPr txBox="1">
            <a:spLocks/>
          </p:cNvSpPr>
          <p:nvPr/>
        </p:nvSpPr>
        <p:spPr>
          <a:xfrm>
            <a:off x="6559500" y="97193"/>
            <a:ext cx="5486400" cy="853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7733" tIns="67733" rIns="67733" bIns="67733" anchor="ctr">
            <a:noAutofit/>
          </a:bodyPr>
          <a:lstStyle>
            <a:lvl1pPr marL="0" marR="0" indent="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all" spc="0" baseline="0">
                <a:ln>
                  <a:noFill/>
                </a:ln>
                <a:solidFill>
                  <a:schemeClr val="tx2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1pPr>
            <a:lvl2pPr marL="0" marR="0" indent="8572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2pPr>
            <a:lvl3pPr marL="0" marR="0" indent="17145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3pPr>
            <a:lvl4pPr marL="0" marR="0" indent="25717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4pPr>
            <a:lvl5pPr marL="0" marR="0" indent="34290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5pPr>
            <a:lvl6pPr marL="0" marR="0" indent="42862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6pPr>
            <a:lvl7pPr marL="0" marR="0" indent="51435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7pPr>
            <a:lvl8pPr marL="0" marR="0" indent="60007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8pPr>
            <a:lvl9pPr marL="0" marR="0" indent="68580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9pPr>
          </a:lstStyle>
          <a:p>
            <a:pPr marL="0" marR="0" lvl="0" indent="0" algn="l" defTabSz="41274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/>
                <a:ea typeface="+mj-ea"/>
                <a:cs typeface="+mj-cs"/>
                <a:sym typeface="Montserrat Bold"/>
              </a:rPr>
              <a:t>Methodology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132F75D-DF03-297C-C8CF-72DA30480E89}"/>
              </a:ext>
            </a:extLst>
          </p:cNvPr>
          <p:cNvSpPr txBox="1">
            <a:spLocks/>
          </p:cNvSpPr>
          <p:nvPr/>
        </p:nvSpPr>
        <p:spPr>
          <a:xfrm>
            <a:off x="6254701" y="3346036"/>
            <a:ext cx="5486400" cy="3336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7733" tIns="67733" rIns="67733" bIns="67733" anchor="t">
            <a:noAutofit/>
          </a:bodyPr>
          <a:lstStyle>
            <a:lvl1pPr marL="23812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47625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71437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95250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19062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42875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166687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190500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14312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In field 6</a:t>
            </a:r>
            <a:r>
              <a:rPr lang="en-US" sz="2000" kern="0" dirty="0">
                <a:latin typeface="Franklin Gothic Book" panose="020B0503020102020204"/>
              </a:rPr>
              <a:t>/13/2024 – 6/17/2024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Weighted to the registered voter universe by age, gender, education, and political party affiliation. Results from full survey have a margin of error of plus or minus </a:t>
            </a:r>
            <a:r>
              <a:rPr lang="en-US" sz="2000" b="0" i="0" kern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4</a:t>
            </a:r>
            <a:r>
              <a:rPr lang="en-US" sz="2000" b="0" i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.</a:t>
            </a:r>
            <a:r>
              <a:rPr lang="en-US" sz="2000" dirty="0">
                <a:latin typeface="Franklin Gothic Book" panose="020B0503020102020204" pitchFamily="34" charset="0"/>
              </a:rPr>
              <a:t>2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% for Hispanics and </a:t>
            </a:r>
            <a:r>
              <a:rPr lang="en-US" sz="2000" kern="0" dirty="0">
                <a:latin typeface="Franklin Gothic Book" panose="020B0503020102020204"/>
              </a:rPr>
              <a:t>3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.</a:t>
            </a:r>
            <a:r>
              <a:rPr lang="en-US" sz="2000" kern="0" dirty="0">
                <a:latin typeface="Franklin Gothic Book" panose="020B0503020102020204"/>
              </a:rPr>
              <a:t>6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% for Non-Hispanics.</a:t>
            </a: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This Report:  Hispanic SpanDom/Bilingual vs Non-Hispanic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E3CE5F36-07AB-A344-8B42-D66D14D0D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260878"/>
              </p:ext>
            </p:extLst>
          </p:nvPr>
        </p:nvGraphicFramePr>
        <p:xfrm>
          <a:off x="7380215" y="1534657"/>
          <a:ext cx="3527571" cy="1584960"/>
        </p:xfrm>
        <a:graphic>
          <a:graphicData uri="http://schemas.openxmlformats.org/drawingml/2006/table">
            <a:tbl>
              <a:tblPr firstRow="1" bandRow="1"/>
              <a:tblGrid>
                <a:gridCol w="3527571">
                  <a:extLst>
                    <a:ext uri="{9D8B030D-6E8A-4147-A177-3AD203B41FA5}">
                      <a16:colId xmlns:a16="http://schemas.microsoft.com/office/drawing/2014/main" val="1782852617"/>
                    </a:ext>
                  </a:extLst>
                </a:gridCol>
              </a:tblGrid>
              <a:tr h="3938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2000" b="0" u="sng" dirty="0">
                          <a:latin typeface="+mn-lt"/>
                        </a:rPr>
                        <a:t>A18+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77889"/>
                  </a:ext>
                </a:extLst>
              </a:tr>
              <a:tr h="528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marR="0" indent="0" algn="ctr" defTabSz="3095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578 Hispanic</a:t>
                      </a:r>
                    </a:p>
                    <a:p>
                      <a:pPr marL="0" marR="0" indent="0" algn="ctr" defTabSz="3095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(456 SpanDom/Bilingual)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963505"/>
                  </a:ext>
                </a:extLst>
              </a:tr>
              <a:tr h="3938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marR="0" indent="0" algn="ctr" defTabSz="3095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</a:rPr>
                        <a:t>779 Non-Hispanic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510931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8EB83F19-3035-F7A1-5649-E6A8369D2D11}"/>
              </a:ext>
            </a:extLst>
          </p:cNvPr>
          <p:cNvSpPr/>
          <p:nvPr/>
        </p:nvSpPr>
        <p:spPr>
          <a:xfrm>
            <a:off x="6334051" y="796323"/>
            <a:ext cx="5619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indent="-316984" defTabSz="41274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Light"/>
              </a:rPr>
              <a:t>Online survey of </a:t>
            </a:r>
            <a:r>
              <a:rPr lang="en-US" sz="2000" b="0" kern="0" dirty="0">
                <a:solidFill>
                  <a:srgbClr val="000000"/>
                </a:solidFill>
                <a:sym typeface="Helvetica Light"/>
              </a:rPr>
              <a:t>1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Light"/>
              </a:rPr>
              <a:t>,357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Light"/>
              </a:rPr>
              <a:t> likely voters ages 18+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1C6E1E3-FD15-E0C0-5929-15A715A88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716" y="650691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31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03F893-2DA5-46D6-02B5-0770EBD14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800"/>
            <a:ext cx="10972800" cy="553998"/>
          </a:xfrm>
        </p:spPr>
        <p:txBody>
          <a:bodyPr/>
          <a:lstStyle/>
          <a:p>
            <a:r>
              <a:rPr lang="en-US" dirty="0"/>
              <a:t>Crime &amp; Public Safety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8B712D3E-C8F0-7DCA-CD54-D2EBBD214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425988"/>
              </p:ext>
            </p:extLst>
          </p:nvPr>
        </p:nvGraphicFramePr>
        <p:xfrm>
          <a:off x="609600" y="1228316"/>
          <a:ext cx="10972802" cy="340510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Crime &amp; Public Safety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Homelessness is a serious problem in the United States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is a growing problem in the United States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believe that stricter gun control laws would reduce crime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Police departments in the United States are understaffed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authorities have become too lenient on criminals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second amendment gun rights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less safe in my everyday life than I did a year ago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22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03F893-2DA5-46D6-02B5-0770EBD14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Crime &amp; Public Safety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F6D8A544-711D-00F4-5C68-B614E99F4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401695"/>
              </p:ext>
            </p:extLst>
          </p:nvPr>
        </p:nvGraphicFramePr>
        <p:xfrm>
          <a:off x="609600" y="1228316"/>
          <a:ext cx="10972802" cy="340510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Crime &amp; Public Safety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authorities are doing a good job protecting businesses near where I live and shop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Children in my community are generally safe at the schools they attend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authorities are doing a good job combating crime in my neighborhood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Homelessness is a serious problem in my neighborhood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is a growing problem where I live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Police Department is understaffed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local government should significantly reduce the resources and budgets for police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30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 dirty="0"/>
              <a:t>Immigration &amp; Border Security</a:t>
            </a:r>
          </a:p>
        </p:txBody>
      </p:sp>
    </p:spTree>
    <p:extLst>
      <p:ext uri="{BB962C8B-B14F-4D97-AF65-F5344CB8AC3E}">
        <p14:creationId xmlns:p14="http://schemas.microsoft.com/office/powerpoint/2010/main" val="27865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8A3F4-3DAF-D11E-AAF3-2700D5630D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Immigration &amp; Border Security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1CAA97E-A8B6-6BF8-9597-D5CBDA1D8968}"/>
              </a:ext>
            </a:extLst>
          </p:cNvPr>
          <p:cNvGraphicFramePr>
            <a:graphicFrameLocks noGrp="1"/>
          </p:cNvGraphicFramePr>
          <p:nvPr/>
        </p:nvGraphicFramePr>
        <p:xfrm>
          <a:off x="609599" y="1228316"/>
          <a:ext cx="10972797" cy="4175547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Immigration &amp; Border Security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All migrants who want to enter the United States should be fully vetted first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United States taxpayers cannot afford to pay for all the costs associated with the undocumented migrants in the U.S.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3779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Securing our southern border is an important step toward stopping the flow of illegal drugs and sex trafficking into the United States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8337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There are too many undocumented immigrants crossing the border into the United States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Biden Administration must take the steps necessary to immediately stop undocumented migrants from entering the United States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It is not fair that migrants get free housing, food, and healthcare when so many longtime Americans struggle to pay for those things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situation at the southern border could be largely solved if the U.S. enforced its current immigration laws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We should reform immigration laws to give higher priority to people with needed skills and education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We should provide a pathway to legal status (including citizenship) for undocumented immigrants who have been in the U.S. and have not committed a serious crime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430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3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8A3F4-3DAF-D11E-AAF3-2700D5630D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Immigration &amp; Border Security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9059CC70-4CA7-67B1-8110-FC5569C9C976}"/>
              </a:ext>
            </a:extLst>
          </p:cNvPr>
          <p:cNvGraphicFramePr>
            <a:graphicFrameLocks noGrp="1"/>
          </p:cNvGraphicFramePr>
          <p:nvPr/>
        </p:nvGraphicFramePr>
        <p:xfrm>
          <a:off x="609599" y="1228316"/>
          <a:ext cx="10972797" cy="4157528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Immigration &amp; Border Security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Local law enforcement should be able to detain undocumented migrants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arrival of migrants has made the affordable housing problem worse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3779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States military should be used to secure the southern border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8337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There are too many undocumented migrants coming to my state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Biden administration is primarily responsible for the situation at the southern border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It feels like migrants are being treated better than most Americans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rules that I have to live by don’t seem to apply to migrants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U.S. should complete the construction of a wall on the southern border of the U.S.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Undocumented migrants will take jobs away from poorer and working-class Americans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430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59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8A3F4-3DAF-D11E-AAF3-2700D5630D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Immigration &amp; Border Security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0D047AF-9524-13B9-346F-A041FE3F3952}"/>
              </a:ext>
            </a:extLst>
          </p:cNvPr>
          <p:cNvGraphicFramePr>
            <a:graphicFrameLocks noGrp="1"/>
          </p:cNvGraphicFramePr>
          <p:nvPr/>
        </p:nvGraphicFramePr>
        <p:xfrm>
          <a:off x="609599" y="1228316"/>
          <a:ext cx="10972797" cy="4570705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Immigration &amp; Border Security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Most undocumented migrants who entered the U.S. over the last few years should be deported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Undocumented migrants have increased crime in my state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94124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feelings about the migrant issue make it more likely I will vote for Republican candidates in the next election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7264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resettling of all the migrants will, in the long-run, benefit the United States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3779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way my state and local officials are handling the migrant issue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8337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feelings about the migrant issue make it more likely I will vote for Democratic candidates in the next election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confident that the Biden administration has a plan to effectively deal with the undocumented migrant issue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Undocumented immigrants arriving across the southern border should be transported by the government throughout the United States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way the Biden Administration is managing the southern border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benefits like healthcare should be provided to undocumented immigrants free of cost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21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 dirty="0"/>
              <a:t>Climate Change &amp; Energy Policy</a:t>
            </a:r>
          </a:p>
        </p:txBody>
      </p:sp>
    </p:spTree>
    <p:extLst>
      <p:ext uri="{BB962C8B-B14F-4D97-AF65-F5344CB8AC3E}">
        <p14:creationId xmlns:p14="http://schemas.microsoft.com/office/powerpoint/2010/main" val="318287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68CECD-181A-612B-7204-CCC5F086C5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Climate Change &amp; Energy Policy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8795E8F-7A7C-EE38-A75E-F5E416E3B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6205"/>
              </p:ext>
            </p:extLst>
          </p:nvPr>
        </p:nvGraphicFramePr>
        <p:xfrm>
          <a:off x="609600" y="1228316"/>
          <a:ext cx="10972802" cy="3367212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Climate Change &amp; Energy Policy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 is a very big threat to the planet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 is a result of human activity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Governments should create policies that encourage oil and gas production in the U.S.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regulation and action on climate change is hurting the economy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Action should be taken on climate change even if it means significant restrictions on my use of cars, trucks, and planes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States should eliminate fossil fuels as a source of energy for its electric power grid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Action should be taken on climate change even if it means a significant increase in my taxes or in my gas and electricity expenses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7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 dirty="0"/>
              <a:t>Government</a:t>
            </a:r>
          </a:p>
        </p:txBody>
      </p:sp>
    </p:spTree>
    <p:extLst>
      <p:ext uri="{BB962C8B-B14F-4D97-AF65-F5344CB8AC3E}">
        <p14:creationId xmlns:p14="http://schemas.microsoft.com/office/powerpoint/2010/main" val="397359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1FE590-DFE3-3919-DD50-DE198CF864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Government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FB8EE8-4119-BB02-4975-03BAAA7EC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626152"/>
              </p:ext>
            </p:extLst>
          </p:nvPr>
        </p:nvGraphicFramePr>
        <p:xfrm>
          <a:off x="609600" y="1228316"/>
          <a:ext cx="10972802" cy="3367212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noProof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noProof="0" dirty="0">
                          <a:solidFill>
                            <a:schemeClr val="bg1"/>
                          </a:solidFill>
                          <a:latin typeface="+mn-lt"/>
                        </a:rPr>
                        <a:t>Government</a:t>
                      </a:r>
                      <a:r>
                        <a:rPr lang="en-US" sz="1000" b="0" noProof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noProof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noProof="0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noProof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federal government of the United States is too big and powerful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7591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voting in the 2020 election was free and fair and the vote-counting was done accurately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federal government of the United States has become too intrusive in the lives of Americans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States Justice Department has become politicized in its prosecutions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FBI has become politicized in its investigations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want the next president to shrink the size of the federal government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confident that Social Security and Medicare benefits, that are similar to those of current retirees, will be available in the future to younger generations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7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C38664-4C40-6939-62EB-13E3860E39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Only 3</a:t>
            </a:r>
            <a:r>
              <a:rPr lang="en-US" b="0" dirty="0"/>
              <a:t>0% of Hispanics Believe U.S. is Headed in the Right Direction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E6976-9E23-B8EF-7000-6FAE94A684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In general, do you believe that the United States is headed in the right direction, or has it gone off on the wrong track?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BE89E1E-EF5B-56C8-56DA-A7034ABC27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49961"/>
              </p:ext>
            </p:extLst>
          </p:nvPr>
        </p:nvGraphicFramePr>
        <p:xfrm>
          <a:off x="6585108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249D416-32A2-D77C-C5B0-4B85B8BA20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2066434"/>
              </p:ext>
            </p:extLst>
          </p:nvPr>
        </p:nvGraphicFramePr>
        <p:xfrm>
          <a:off x="129538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A33E58C-329C-A33B-34E3-9642EAF6DDAC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US Right or Wrong Track</a:t>
            </a:r>
          </a:p>
        </p:txBody>
      </p:sp>
    </p:spTree>
    <p:extLst>
      <p:ext uri="{BB962C8B-B14F-4D97-AF65-F5344CB8AC3E}">
        <p14:creationId xmlns:p14="http://schemas.microsoft.com/office/powerpoint/2010/main" val="3784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 dirty="0"/>
              <a:t>Government Policy</a:t>
            </a:r>
          </a:p>
        </p:txBody>
      </p:sp>
    </p:spTree>
    <p:extLst>
      <p:ext uri="{BB962C8B-B14F-4D97-AF65-F5344CB8AC3E}">
        <p14:creationId xmlns:p14="http://schemas.microsoft.com/office/powerpoint/2010/main" val="355367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1FFC25-E6B5-D030-9C08-185524DB52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Government Policy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6B0612A7-75C2-2A59-C391-7BD948822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193597"/>
              </p:ext>
            </p:extLst>
          </p:nvPr>
        </p:nvGraphicFramePr>
        <p:xfrm>
          <a:off x="609600" y="1146020"/>
          <a:ext cx="10972802" cy="5074523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74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Government Policy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0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think that the United States government should provide expanded benefits and entitlements to Americans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China represents the most serious economic and geo-political threat to the United States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003566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Iran is the primary destabilizing force in the Middle East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019966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U.S. government should spend less money supporting the war in Ukraine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979360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Biden Administration’s efforts to forgive student loans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government should ban social media, like Facebook and TikTok, from being used by children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Student loans should not be forgiven and paid for by taxpayers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3838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think that the United States spends too much on defense and the military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age required to collect full Social Security benefits will need to be raised in order to keep the program from running out of money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 should increase the amount of military aid it sends to Israel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way the Biden Administration is dealing with the Israel-Hamas war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Growth in spending on entitlements, like Social Security and Medicaid, needs to be reduced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407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21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 dirty="0"/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259473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2814D1-896F-7782-44EC-5FFF3F7B8D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Technology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55D08007-D7CB-100C-FC69-33790AC1E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373749"/>
              </p:ext>
            </p:extLst>
          </p:nvPr>
        </p:nvGraphicFramePr>
        <p:xfrm>
          <a:off x="609599" y="1228316"/>
          <a:ext cx="10972797" cy="2199757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Technology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Artificial Intelligence (AI) technology will be used to create a significant amount of misleading and deceptive information, pictures and video that will be hard to identify as fake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Artificial Intelligence (AI) technology should be heavily regulated by the federal government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Artificial Intelligence (AI) technology will eliminate more jobs than it creates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media, like Facebook and TikTok, does more harm than good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0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 dirty="0"/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05597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6D169D-AFD6-F29C-54F3-22805CC463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Education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AE3332E-1430-0670-381E-6C8AF4D0C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96036"/>
              </p:ext>
            </p:extLst>
          </p:nvPr>
        </p:nvGraphicFramePr>
        <p:xfrm>
          <a:off x="609599" y="1228316"/>
          <a:ext cx="10972797" cy="4552686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Education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Parents should be allowed to know what is being taught in the public schools that their children attend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More emphasis should be placed on trade schools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159603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Parents should have a say in what is taught to their children in public schools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85967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All parents should have publicly-funded options, beyond traditional public schools, to educate their children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62758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College is no longer worth the cost for most students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public schools in my neighborhood are good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public school system is working well in my state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Public schools where I live are better than they were before the pandemic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Colleges and universities should be allowed to use race in admissions decisions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federal government’s Department of Education should be eliminated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8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2708434"/>
          </a:xfrm>
        </p:spPr>
        <p:txBody>
          <a:bodyPr/>
          <a:lstStyle/>
          <a:p>
            <a:r>
              <a:rPr lang="en-US" dirty="0"/>
              <a:t>Information Sources &amp; Language Preferences</a:t>
            </a:r>
          </a:p>
        </p:txBody>
      </p:sp>
    </p:spTree>
    <p:extLst>
      <p:ext uri="{BB962C8B-B14F-4D97-AF65-F5344CB8AC3E}">
        <p14:creationId xmlns:p14="http://schemas.microsoft.com/office/powerpoint/2010/main" val="297444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3A4574-1C7B-4E4C-3073-905BC2B8A3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Local TV &amp; National TV Most Heavily Used Political Information Sources by Hispanics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5B831-0074-1C38-4F71-E569F856DA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Which of the following sources are you currently using to follow developing political issues?  Select all that apply.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C41547-4174-C39E-DC55-C018408838B1}"/>
              </a:ext>
            </a:extLst>
          </p:cNvPr>
          <p:cNvSpPr txBox="1"/>
          <p:nvPr/>
        </p:nvSpPr>
        <p:spPr>
          <a:xfrm>
            <a:off x="3704556" y="2090260"/>
            <a:ext cx="4782871" cy="4416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Information Sources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0ABE46F-AD67-4FE2-B06C-5D806859A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366080"/>
              </p:ext>
            </p:extLst>
          </p:nvPr>
        </p:nvGraphicFramePr>
        <p:xfrm>
          <a:off x="609592" y="2531883"/>
          <a:ext cx="10972800" cy="3742258"/>
        </p:xfrm>
        <a:graphic>
          <a:graphicData uri="http://schemas.openxmlformats.org/drawingml/2006/table">
            <a:tbl>
              <a:tblPr firstRow="1" bandRow="1"/>
              <a:tblGrid>
                <a:gridCol w="274320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8317895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4543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Local Television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Podcasts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National Television (like network programs or cable news)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Family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6014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YouTube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TikTok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Facebook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Debates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Instagram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Magazines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Online publications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Religious organization/Church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Radio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Snapchat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Friends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Community organization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Newspapers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School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X, formerly known as Twitter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None of these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22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01EEF0-A3A8-08B0-6BD2-3B75E2681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57% of Hispanics Need More Information About the Candidates &amp; Their Positions on the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A97E1-F755-1F25-DC30-EB943C9DC3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Do you think that you know enough now about the candidates and their positions on the issues most important to you to confidently make a voting decision?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A20B4-90F0-628A-EBCC-C387E72928C2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kern="0" dirty="0">
                <a:solidFill>
                  <a:srgbClr val="000000"/>
                </a:solidFill>
              </a:rPr>
              <a:t>Informed on Candidates</a:t>
            </a:r>
            <a:endParaRPr kumimoji="0" lang="en-US" sz="1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D074D403-94B4-6B25-DC86-465B1AB16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1493121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994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01EEF0-A3A8-08B0-6BD2-3B75E2681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56% of Hispanics Don’t Have All the Party Information They Need to Make Voting Decision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A97E1-F755-1F25-DC30-EB943C9DC3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Do you think that you know enough now about where the political parties stand on the issues most important to you to confidently make a voting decision?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A20B4-90F0-628A-EBCC-C387E72928C2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kern="0" dirty="0">
                <a:solidFill>
                  <a:srgbClr val="000000"/>
                </a:solidFill>
              </a:rPr>
              <a:t>Informed on Parties</a:t>
            </a:r>
            <a:endParaRPr kumimoji="0" lang="en-US" sz="1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D074D403-94B4-6B25-DC86-465B1AB16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4006990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342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1354217"/>
          </a:xfrm>
        </p:spPr>
        <p:txBody>
          <a:bodyPr/>
          <a:lstStyle/>
          <a:p>
            <a:r>
              <a:rPr lang="en-US" dirty="0"/>
              <a:t>General Election Polling</a:t>
            </a:r>
          </a:p>
        </p:txBody>
      </p:sp>
    </p:spTree>
    <p:extLst>
      <p:ext uri="{BB962C8B-B14F-4D97-AF65-F5344CB8AC3E}">
        <p14:creationId xmlns:p14="http://schemas.microsoft.com/office/powerpoint/2010/main" val="28343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01EEF0-A3A8-08B0-6BD2-3B75E2681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66% of Hispanics Occasionally, Rarely or Never See Political Ads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A97E1-F755-1F25-DC30-EB943C9DC3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In the last 30 days, have you heard or seen any ads from political candidates or their campaigns in an effort to win your vote?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A20B4-90F0-628A-EBCC-C387E72928C2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Political Ad Frequency</a:t>
            </a: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D074D403-94B4-6B25-DC86-465B1AB16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6670754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291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person holding a button&#10;&#10;Description automatically generated">
            <a:extLst>
              <a:ext uri="{FF2B5EF4-FFF2-40B4-BE49-F238E27FC236}">
                <a16:creationId xmlns:a16="http://schemas.microsoft.com/office/drawing/2014/main" id="{3079183B-E8E4-DD18-85C2-9C992966D9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4332ACF-3C20-CE3A-ADD4-2196F23CD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5316"/>
            <a:ext cx="2216331" cy="230832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Messaging in Spanish is </a:t>
            </a:r>
            <a:r>
              <a:rPr lang="en-US" i="1" dirty="0">
                <a:solidFill>
                  <a:schemeClr val="accent4"/>
                </a:solidFill>
              </a:rPr>
              <a:t>Powerful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i="1" dirty="0">
                <a:solidFill>
                  <a:schemeClr val="accent4"/>
                </a:solidFill>
              </a:rPr>
              <a:t>Connects</a:t>
            </a:r>
          </a:p>
        </p:txBody>
      </p:sp>
      <p:sp>
        <p:nvSpPr>
          <p:cNvPr id="16" name="Content Placeholder 33">
            <a:extLst>
              <a:ext uri="{FF2B5EF4-FFF2-40B4-BE49-F238E27FC236}">
                <a16:creationId xmlns:a16="http://schemas.microsoft.com/office/drawing/2014/main" id="{3A2C4A54-EC8E-F0AD-1DB5-AD298166D655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42408" y="3639300"/>
            <a:ext cx="3401568" cy="1354217"/>
          </a:xfrm>
        </p:spPr>
        <p:txBody>
          <a:bodyPr/>
          <a:lstStyle/>
          <a:p>
            <a:r>
              <a:rPr lang="en-US" sz="8800" dirty="0">
                <a:solidFill>
                  <a:schemeClr val="accent4"/>
                </a:solidFill>
              </a:rPr>
              <a:t>66%</a:t>
            </a:r>
          </a:p>
        </p:txBody>
      </p:sp>
      <p:sp>
        <p:nvSpPr>
          <p:cNvPr id="17" name="Content Placeholder 47">
            <a:extLst>
              <a:ext uri="{FF2B5EF4-FFF2-40B4-BE49-F238E27FC236}">
                <a16:creationId xmlns:a16="http://schemas.microsoft.com/office/drawing/2014/main" id="{E978DBE8-8A7F-B9A3-9252-32EDE94B15A1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421137" y="3639300"/>
            <a:ext cx="3403099" cy="1354217"/>
          </a:xfrm>
        </p:spPr>
        <p:txBody>
          <a:bodyPr/>
          <a:lstStyle/>
          <a:p>
            <a:r>
              <a:rPr lang="en-US" sz="8800" dirty="0">
                <a:solidFill>
                  <a:schemeClr val="accent2"/>
                </a:solidFill>
              </a:rPr>
              <a:t>66%</a:t>
            </a:r>
          </a:p>
        </p:txBody>
      </p:sp>
      <p:sp>
        <p:nvSpPr>
          <p:cNvPr id="18" name="Content Placeholder 50">
            <a:extLst>
              <a:ext uri="{FF2B5EF4-FFF2-40B4-BE49-F238E27FC236}">
                <a16:creationId xmlns:a16="http://schemas.microsoft.com/office/drawing/2014/main" id="{DD4289C4-451A-8676-1B83-B6FF47DFE46E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8322557" y="3639300"/>
            <a:ext cx="3403099" cy="1354217"/>
          </a:xfrm>
        </p:spPr>
        <p:txBody>
          <a:bodyPr/>
          <a:lstStyle/>
          <a:p>
            <a:r>
              <a:rPr lang="en-US" sz="8800" dirty="0"/>
              <a:t>55%</a:t>
            </a:r>
          </a:p>
        </p:txBody>
      </p:sp>
      <p:sp>
        <p:nvSpPr>
          <p:cNvPr id="19" name="Content Placeholder 151">
            <a:extLst>
              <a:ext uri="{FF2B5EF4-FFF2-40B4-BE49-F238E27FC236}">
                <a16:creationId xmlns:a16="http://schemas.microsoft.com/office/drawing/2014/main" id="{F426B427-1C0E-A3E0-31F6-A8B6B09A95D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6344" y="5362271"/>
            <a:ext cx="3401568" cy="430887"/>
          </a:xfrm>
        </p:spPr>
        <p:txBody>
          <a:bodyPr/>
          <a:lstStyle/>
          <a:p>
            <a:r>
              <a:rPr lang="en-US" dirty="0"/>
              <a:t>I </a:t>
            </a:r>
            <a:r>
              <a:rPr lang="en-US" b="1" i="1" dirty="0">
                <a:solidFill>
                  <a:schemeClr val="accent4"/>
                </a:solidFill>
              </a:rPr>
              <a:t>appreciate when candidates advertise in Spanish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in trying to win my vote</a:t>
            </a:r>
          </a:p>
        </p:txBody>
      </p:sp>
      <p:sp>
        <p:nvSpPr>
          <p:cNvPr id="20" name="Content Placeholder 153">
            <a:extLst>
              <a:ext uri="{FF2B5EF4-FFF2-40B4-BE49-F238E27FC236}">
                <a16:creationId xmlns:a16="http://schemas.microsoft.com/office/drawing/2014/main" id="{0FC14EAA-0A06-5FA6-2140-9B892188AD5B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4422740" y="5345836"/>
            <a:ext cx="3403099" cy="646331"/>
          </a:xfrm>
        </p:spPr>
        <p:txBody>
          <a:bodyPr/>
          <a:lstStyle/>
          <a:p>
            <a:r>
              <a:rPr lang="en-US" dirty="0"/>
              <a:t>Political parties and candidates who advertise in Spanish are </a:t>
            </a:r>
            <a:r>
              <a:rPr lang="en-US" b="1" i="1" dirty="0">
                <a:solidFill>
                  <a:schemeClr val="accent2"/>
                </a:solidFill>
              </a:rPr>
              <a:t>showing me they want my vote</a:t>
            </a:r>
          </a:p>
        </p:txBody>
      </p:sp>
      <p:sp>
        <p:nvSpPr>
          <p:cNvPr id="21" name="Content Placeholder 155">
            <a:extLst>
              <a:ext uri="{FF2B5EF4-FFF2-40B4-BE49-F238E27FC236}">
                <a16:creationId xmlns:a16="http://schemas.microsoft.com/office/drawing/2014/main" id="{AAD3A6AF-9549-4590-9F8F-952B47714A8A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8331701" y="5345836"/>
            <a:ext cx="3414368" cy="861774"/>
          </a:xfrm>
        </p:spPr>
        <p:txBody>
          <a:bodyPr/>
          <a:lstStyle/>
          <a:p>
            <a:r>
              <a:rPr lang="en-US" dirty="0"/>
              <a:t>When a political party or candidate communicates with me in Spanish, it suggests that </a:t>
            </a:r>
            <a:r>
              <a:rPr lang="en-US" b="1" i="1" dirty="0">
                <a:solidFill>
                  <a:srgbClr val="CC0062"/>
                </a:solidFill>
              </a:rPr>
              <a:t>they are truly interested in Hispanics and our community</a:t>
            </a:r>
          </a:p>
        </p:txBody>
      </p:sp>
      <p:sp>
        <p:nvSpPr>
          <p:cNvPr id="22" name="Content Placeholder 30">
            <a:extLst>
              <a:ext uri="{FF2B5EF4-FFF2-40B4-BE49-F238E27FC236}">
                <a16:creationId xmlns:a16="http://schemas.microsoft.com/office/drawing/2014/main" id="{23B7715C-8FC2-6634-9C8B-A6907041A7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6344" y="4961637"/>
            <a:ext cx="3401568" cy="276999"/>
          </a:xfrm>
        </p:spPr>
        <p:txBody>
          <a:bodyPr>
            <a:normAutofit/>
          </a:bodyPr>
          <a:lstStyle/>
          <a:p>
            <a:r>
              <a:rPr lang="en-US" dirty="0"/>
              <a:t>Of Hispanics agree</a:t>
            </a:r>
          </a:p>
        </p:txBody>
      </p:sp>
      <p:sp>
        <p:nvSpPr>
          <p:cNvPr id="23" name="Content Placeholder 46">
            <a:extLst>
              <a:ext uri="{FF2B5EF4-FFF2-40B4-BE49-F238E27FC236}">
                <a16:creationId xmlns:a16="http://schemas.microsoft.com/office/drawing/2014/main" id="{6A7CD8FD-C0CA-27DB-21BB-B328FCB0A5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22740" y="4958770"/>
            <a:ext cx="3401568" cy="276999"/>
          </a:xfrm>
        </p:spPr>
        <p:txBody>
          <a:bodyPr>
            <a:normAutofit/>
          </a:bodyPr>
          <a:lstStyle/>
          <a:p>
            <a:r>
              <a:rPr lang="en-US" dirty="0"/>
              <a:t>Of Hispanics agree</a:t>
            </a:r>
          </a:p>
        </p:txBody>
      </p:sp>
      <p:sp>
        <p:nvSpPr>
          <p:cNvPr id="24" name="Content Placeholder 49">
            <a:extLst>
              <a:ext uri="{FF2B5EF4-FFF2-40B4-BE49-F238E27FC236}">
                <a16:creationId xmlns:a16="http://schemas.microsoft.com/office/drawing/2014/main" id="{6ADE8C38-E687-9C44-452F-84735E91731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31701" y="4955903"/>
            <a:ext cx="3401568" cy="276999"/>
          </a:xfrm>
        </p:spPr>
        <p:txBody>
          <a:bodyPr>
            <a:normAutofit/>
          </a:bodyPr>
          <a:lstStyle/>
          <a:p>
            <a:r>
              <a:rPr lang="en-US" dirty="0"/>
              <a:t>Of Hispanics agree</a:t>
            </a:r>
          </a:p>
        </p:txBody>
      </p:sp>
    </p:spTree>
    <p:extLst>
      <p:ext uri="{BB962C8B-B14F-4D97-AF65-F5344CB8AC3E}">
        <p14:creationId xmlns:p14="http://schemas.microsoft.com/office/powerpoint/2010/main" val="272288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2031325"/>
          </a:xfrm>
        </p:spPr>
        <p:txBody>
          <a:bodyPr/>
          <a:lstStyle/>
          <a:p>
            <a:r>
              <a:rPr lang="en-US" dirty="0"/>
              <a:t>Voting &amp; Campaign Information</a:t>
            </a:r>
          </a:p>
        </p:txBody>
      </p:sp>
    </p:spTree>
    <p:extLst>
      <p:ext uri="{BB962C8B-B14F-4D97-AF65-F5344CB8AC3E}">
        <p14:creationId xmlns:p14="http://schemas.microsoft.com/office/powerpoint/2010/main" val="94200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761ED6-25E7-B5D4-D17B-E8F20B205E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861774"/>
          </a:xfrm>
        </p:spPr>
        <p:txBody>
          <a:bodyPr/>
          <a:lstStyle/>
          <a:p>
            <a:r>
              <a:rPr lang="en-US" dirty="0"/>
              <a:t>Voting Method and Timeframe</a:t>
            </a:r>
          </a:p>
          <a:p>
            <a:r>
              <a:rPr lang="en-US" sz="1800" dirty="0"/>
              <a:t>- HISPANICS MORE LIKELY THAN NON-HISPANICS TO VOTE EARLY AND IN PERSON OR BY MAIL-IN BALLOT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D0325-AC3E-6D83-EEB0-8940F794E9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How do you plan to vote in the General election?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FD9B296-D9AC-5C01-C4A7-393C350D22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9497798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32999DD-6AC0-DD6B-845E-14067965B031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Voting Method and Timeframe</a:t>
            </a:r>
          </a:p>
        </p:txBody>
      </p:sp>
    </p:spTree>
    <p:extLst>
      <p:ext uri="{BB962C8B-B14F-4D97-AF65-F5344CB8AC3E}">
        <p14:creationId xmlns:p14="http://schemas.microsoft.com/office/powerpoint/2010/main" val="117816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8258F4-C1D8-C209-101A-975C70441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Vota Conmigo Familiarity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38ABF-6E4A-BBEC-F0A2-B82387B6C5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How familiar or unfamiliar are you with the “Vota Conmigo” campaign?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73A862A-FF0C-E4DE-CCA4-6FFF59198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5329219"/>
              </p:ext>
            </p:extLst>
          </p:nvPr>
        </p:nvGraphicFramePr>
        <p:xfrm>
          <a:off x="394024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330C57-D6BD-0410-B5AF-40C4A9DBEF96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Vota Conmigo Familiarity</a:t>
            </a:r>
          </a:p>
        </p:txBody>
      </p:sp>
    </p:spTree>
    <p:extLst>
      <p:ext uri="{BB962C8B-B14F-4D97-AF65-F5344CB8AC3E}">
        <p14:creationId xmlns:p14="http://schemas.microsoft.com/office/powerpoint/2010/main" val="263367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2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E23681-ACA5-E775-4B01-504E989706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76542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310B9D-6F4F-80CA-38B3-DCC4DE485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Religious Service Attendance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EB6ED-423B-21C0-1192-7FB5BD529A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Aside from weddings and funerals, how often would you say that you attend religious services?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21E497B-6BD6-DD17-4C38-F8E930A7DB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9120310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B5DE707-2A8F-4ED8-DA17-CD6B79E3A311}"/>
              </a:ext>
            </a:extLst>
          </p:cNvPr>
          <p:cNvSpPr txBox="1"/>
          <p:nvPr/>
        </p:nvSpPr>
        <p:spPr>
          <a:xfrm>
            <a:off x="3836276" y="2042897"/>
            <a:ext cx="4519448" cy="609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Religious Service Attendance</a:t>
            </a:r>
            <a:endParaRPr kumimoji="0" lang="en-US" sz="1400" b="0" i="1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9276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6D169D-AFD6-F29C-54F3-22805CC463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Political Campaigning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AE3332E-1430-0670-381E-6C8AF4D0C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224005"/>
              </p:ext>
            </p:extLst>
          </p:nvPr>
        </p:nvGraphicFramePr>
        <p:xfrm>
          <a:off x="609599" y="1228316"/>
          <a:ext cx="10972797" cy="1429314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[Political 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Campaigning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that candidates and their campaigns are making a strong effort to win my vote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appreciate being personally contacted, by phone or by knocking at my door by a political party, candidate or organization that is looking to influence my vote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56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8258F4-C1D8-C209-101A-975C70441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Ballot Language Preference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38ABF-6E4A-BBEC-F0A2-B82387B6C5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When voting, I prefer to receive a ballot in...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73A862A-FF0C-E4DE-CCA4-6FFF59198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1871356"/>
              </p:ext>
            </p:extLst>
          </p:nvPr>
        </p:nvGraphicFramePr>
        <p:xfrm>
          <a:off x="394024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330C57-D6BD-0410-B5AF-40C4A9DBEF96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Ballot Language Preference</a:t>
            </a:r>
          </a:p>
        </p:txBody>
      </p:sp>
    </p:spTree>
    <p:extLst>
      <p:ext uri="{BB962C8B-B14F-4D97-AF65-F5344CB8AC3E}">
        <p14:creationId xmlns:p14="http://schemas.microsoft.com/office/powerpoint/2010/main" val="219050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551BF6-1800-311F-B769-2DE38972C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2248011"/>
              </p:ext>
            </p:extLst>
          </p:nvPr>
        </p:nvGraphicFramePr>
        <p:xfrm>
          <a:off x="2032000" y="2336952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0" dirty="0"/>
              <a:t>Matchup: Biden vs Trump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DONALD TRUMP LEADS AMONG HISPANICS, LOWER THAN NON-HISPANICS</a:t>
            </a:r>
            <a:br>
              <a:rPr lang="en-US" sz="1800" b="0" dirty="0"/>
            </a:br>
            <a:r>
              <a:rPr lang="en-US" sz="1800" b="0" dirty="0"/>
              <a:t>- 32% OF HISPANICS UP FOR GRABS (28% NOT DEFINITE, 4% UNSURE)</a:t>
            </a:r>
            <a:endParaRPr lang="en-US" sz="1050" b="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931D34D-3C9E-EDCA-F129-3B28C9C8A8D0}"/>
              </a:ext>
            </a:extLst>
          </p:cNvPr>
          <p:cNvSpPr txBox="1">
            <a:spLocks/>
          </p:cNvSpPr>
          <p:nvPr/>
        </p:nvSpPr>
        <p:spPr>
          <a:xfrm>
            <a:off x="457199" y="1645920"/>
            <a:ext cx="10972800" cy="3693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If the 2024 election for president were being held today, and the candidates were Donald Trump (Republican) &amp; Joe Biden (Democrat), for whom would you vote?</a:t>
            </a:r>
          </a:p>
        </p:txBody>
      </p:sp>
    </p:spTree>
    <p:extLst>
      <p:ext uri="{BB962C8B-B14F-4D97-AF65-F5344CB8AC3E}">
        <p14:creationId xmlns:p14="http://schemas.microsoft.com/office/powerpoint/2010/main" val="331231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2A84C9-A0BB-4C22-A028-1AB4F3636F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0" dirty="0"/>
              <a:t>Candidate Support Among Hispanics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TRUMP’S STRONGEST SUPPORT AMONG MEN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BIDEN’S STRONGEST SUPPORT AMONG PARENTS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DB282-DF26-3F22-D349-B44CD1708D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1645920"/>
            <a:ext cx="10972800" cy="369332"/>
          </a:xfrm>
        </p:spPr>
        <p:txBody>
          <a:bodyPr/>
          <a:lstStyle/>
          <a:p>
            <a:r>
              <a:rPr lang="en-US" i="1" dirty="0"/>
              <a:t>If the 2024 election for president were being held today, and the candidates were Donald Trump (Republican) &amp; Joe Biden (Democrat), for whom would you vote?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D9FD24-AC72-0E60-B2C1-6FED67003B9B}"/>
              </a:ext>
            </a:extLst>
          </p:cNvPr>
          <p:cNvSpPr txBox="1"/>
          <p:nvPr/>
        </p:nvSpPr>
        <p:spPr>
          <a:xfrm>
            <a:off x="11052173" y="3429000"/>
            <a:ext cx="1139827" cy="75558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200" u="sng" dirty="0"/>
              <a:t>Total Support</a:t>
            </a:r>
          </a:p>
          <a:p>
            <a:r>
              <a:rPr lang="en-US" sz="1200" dirty="0"/>
              <a:t>Probably</a:t>
            </a:r>
          </a:p>
          <a:p>
            <a:r>
              <a:rPr lang="en-US" sz="1200" dirty="0"/>
              <a:t>Definitely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EED89A7-FB47-5202-6984-EDC7E17C0A49}"/>
              </a:ext>
            </a:extLst>
          </p:cNvPr>
          <p:cNvGraphicFramePr>
            <a:graphicFrameLocks noGrp="1"/>
          </p:cNvGraphicFramePr>
          <p:nvPr/>
        </p:nvGraphicFramePr>
        <p:xfrm>
          <a:off x="10635613" y="3744796"/>
          <a:ext cx="416560" cy="313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216088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48552543"/>
                    </a:ext>
                  </a:extLst>
                </a:gridCol>
              </a:tblGrid>
              <a:tr h="156899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657153"/>
                  </a:ext>
                </a:extLst>
              </a:tr>
              <a:tr h="156899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179821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D45C894-8188-543C-30D7-53136D615A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5254228"/>
              </p:ext>
            </p:extLst>
          </p:nvPr>
        </p:nvGraphicFramePr>
        <p:xfrm>
          <a:off x="307972" y="2204816"/>
          <a:ext cx="11576055" cy="327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E3C9128-E158-7256-C340-2E23E5499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459469"/>
              </p:ext>
            </p:extLst>
          </p:nvPr>
        </p:nvGraphicFramePr>
        <p:xfrm>
          <a:off x="434340" y="5364186"/>
          <a:ext cx="994314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782">
                  <a:extLst>
                    <a:ext uri="{9D8B030D-6E8A-4147-A177-3AD203B41FA5}">
                      <a16:colId xmlns:a16="http://schemas.microsoft.com/office/drawing/2014/main" val="3608208759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257885853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2171019335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546907834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998892033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311128755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368388565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557390802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4270920552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1982708097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3984637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Women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18-34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35+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Children in HH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626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97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6B7BEA-2BC5-176C-ACB9-4FAA18FE33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sz="3600" b="0" dirty="0"/>
              <a:t>Trump Voters Are More Enthusiastic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4CF9A6A-A93C-F14D-C30B-25F99ED24B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2876953"/>
              </p:ext>
            </p:extLst>
          </p:nvPr>
        </p:nvGraphicFramePr>
        <p:xfrm>
          <a:off x="6546235" y="2012394"/>
          <a:ext cx="5337793" cy="419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ED67EB-AFCE-1A69-A5BD-77CB26C220F2}"/>
              </a:ext>
            </a:extLst>
          </p:cNvPr>
          <p:cNvCxnSpPr>
            <a:cxnSpLocks/>
          </p:cNvCxnSpPr>
          <p:nvPr/>
        </p:nvCxnSpPr>
        <p:spPr>
          <a:xfrm flipH="1">
            <a:off x="6096000" y="2363551"/>
            <a:ext cx="0" cy="34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DB446F0-E770-7D95-20DD-42B5DD08CAD2}"/>
              </a:ext>
            </a:extLst>
          </p:cNvPr>
          <p:cNvSpPr txBox="1">
            <a:spLocks/>
          </p:cNvSpPr>
          <p:nvPr/>
        </p:nvSpPr>
        <p:spPr>
          <a:xfrm>
            <a:off x="302623" y="1410787"/>
            <a:ext cx="1158675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You indicated that you probably or definitely intend to vote for [candidate] for President. Is that vote more in favor of [candidate] or more in opposition to [opposition candidate]?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248EC4F-3704-BD27-C1EC-FF6E1102A4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8505608"/>
              </p:ext>
            </p:extLst>
          </p:nvPr>
        </p:nvGraphicFramePr>
        <p:xfrm>
          <a:off x="307973" y="2012394"/>
          <a:ext cx="5337793" cy="419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554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U ">
      <a:dk1>
        <a:srgbClr val="000000"/>
      </a:dk1>
      <a:lt1>
        <a:srgbClr val="FFFFFF"/>
      </a:lt1>
      <a:dk2>
        <a:srgbClr val="454545"/>
      </a:dk2>
      <a:lt2>
        <a:srgbClr val="EFE5E2"/>
      </a:lt2>
      <a:accent1>
        <a:srgbClr val="141327"/>
      </a:accent1>
      <a:accent2>
        <a:srgbClr val="8C0066"/>
      </a:accent2>
      <a:accent3>
        <a:srgbClr val="CC0062"/>
      </a:accent3>
      <a:accent4>
        <a:srgbClr val="FF4600"/>
      </a:accent4>
      <a:accent5>
        <a:srgbClr val="E57BEA"/>
      </a:accent5>
      <a:accent6>
        <a:srgbClr val="E5DB5B"/>
      </a:accent6>
      <a:hlink>
        <a:srgbClr val="FF4600"/>
      </a:hlink>
      <a:folHlink>
        <a:srgbClr val="FF46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_Sales_Template_2024  -  Read-Only" id="{CF5E90FE-291C-451A-A9A7-E230A4A7820B}" vid="{73DE8486-ED76-42AF-9D03-C83923FB6BBA}"/>
    </a:ext>
  </a:extLst>
</a:theme>
</file>

<file path=ppt/theme/theme2.xml><?xml version="1.0" encoding="utf-8"?>
<a:theme xmlns:a="http://schemas.openxmlformats.org/drawingml/2006/main" name="1_Office Theme">
  <a:themeElements>
    <a:clrScheme name="TU ">
      <a:dk1>
        <a:srgbClr val="000000"/>
      </a:dk1>
      <a:lt1>
        <a:srgbClr val="FFFFFF"/>
      </a:lt1>
      <a:dk2>
        <a:srgbClr val="454545"/>
      </a:dk2>
      <a:lt2>
        <a:srgbClr val="EFE5E2"/>
      </a:lt2>
      <a:accent1>
        <a:srgbClr val="141327"/>
      </a:accent1>
      <a:accent2>
        <a:srgbClr val="8C0066"/>
      </a:accent2>
      <a:accent3>
        <a:srgbClr val="CC0062"/>
      </a:accent3>
      <a:accent4>
        <a:srgbClr val="FF4600"/>
      </a:accent4>
      <a:accent5>
        <a:srgbClr val="E57BEA"/>
      </a:accent5>
      <a:accent6>
        <a:srgbClr val="E5DB5B"/>
      </a:accent6>
      <a:hlink>
        <a:srgbClr val="FF4600"/>
      </a:hlink>
      <a:folHlink>
        <a:srgbClr val="FF46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_Sales_Template_2024  -  Read-Only" id="{CF5E90FE-291C-451A-A9A7-E230A4A7820B}" vid="{73DE8486-ED76-42AF-9D03-C83923FB6BB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45bf9a-424b-4131-a1d7-79f86c228b9f">
      <Terms xmlns="http://schemas.microsoft.com/office/infopath/2007/PartnerControls"/>
    </lcf76f155ced4ddcb4097134ff3c332f>
    <TaxCatchAll xmlns="3f2ceb43-86cd-4ba8-9fbb-a64be3ca07e2" xsi:nil="true"/>
    <l47y xmlns="8145bf9a-424b-4131-a1d7-79f86c228b9f">2024-06-18T19:11:08+00:00</l47y>
    <SharedWithUsers xmlns="3f2ceb43-86cd-4ba8-9fbb-a64be3ca07e2">
      <UserInfo>
        <DisplayName/>
        <AccountId xsi:nil="true"/>
        <AccountType/>
      </UserInfo>
    </SharedWithUsers>
    <MediaLengthInSeconds xmlns="8145bf9a-424b-4131-a1d7-79f86c228b9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8B3F1B1D617E4D9F8B5F0D27792E96" ma:contentTypeVersion="18" ma:contentTypeDescription="Create a new document." ma:contentTypeScope="" ma:versionID="ea4d4756f82842eeac417f20aea3e265">
  <xsd:schema xmlns:xsd="http://www.w3.org/2001/XMLSchema" xmlns:xs="http://www.w3.org/2001/XMLSchema" xmlns:p="http://schemas.microsoft.com/office/2006/metadata/properties" xmlns:ns2="3f2ceb43-86cd-4ba8-9fbb-a64be3ca07e2" xmlns:ns3="8145bf9a-424b-4131-a1d7-79f86c228b9f" targetNamespace="http://schemas.microsoft.com/office/2006/metadata/properties" ma:root="true" ma:fieldsID="aad1c151ce04a00f5df59dc06de28c2b" ns2:_="" ns3:_="">
    <xsd:import namespace="3f2ceb43-86cd-4ba8-9fbb-a64be3ca07e2"/>
    <xsd:import namespace="8145bf9a-424b-4131-a1d7-79f86c228b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47y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2ceb43-86cd-4ba8-9fbb-a64be3ca07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762e3a1-c58f-4393-842f-e65ef449fa50}" ma:internalName="TaxCatchAll" ma:showField="CatchAllData" ma:web="3f2ceb43-86cd-4ba8-9fbb-a64be3ca07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5bf9a-424b-4131-a1d7-79f86c228b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47y" ma:index="14" nillable="true" ma:displayName="Date and Time" ma:default="[today]" ma:format="DateTime" ma:internalName="l47y">
      <xsd:simpleType>
        <xsd:restriction base="dms:DateTim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a30b028-f052-4e29-b6bd-c7f9d5f6e9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5421AE-D187-44B9-8A73-F46BCB506BA8}">
  <ds:schemaRefs>
    <ds:schemaRef ds:uri="http://www.w3.org/XML/1998/namespace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1fe72f78-8498-437f-9998-d20aa9b5109b"/>
    <ds:schemaRef ds:uri="026ddb43-dd03-461f-8311-2bb4c5e09c8c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6068143-AF36-4802-9609-E395956C3E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12B423-E4F3-45EF-9BA1-22D52389FDC7}"/>
</file>

<file path=docProps/app.xml><?xml version="1.0" encoding="utf-8"?>
<Properties xmlns="http://schemas.openxmlformats.org/officeDocument/2006/extended-properties" xmlns:vt="http://schemas.openxmlformats.org/officeDocument/2006/docPropsVTypes">
  <Template>Master_Sales_Template_2024</Template>
  <TotalTime>4503</TotalTime>
  <Words>5671</Words>
  <Application>Microsoft Office PowerPoint</Application>
  <PresentationFormat>Widescreen</PresentationFormat>
  <Paragraphs>1387</Paragraphs>
  <Slides>69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81" baseType="lpstr">
      <vt:lpstr>Aptos</vt:lpstr>
      <vt:lpstr>Arial</vt:lpstr>
      <vt:lpstr>Calibri</vt:lpstr>
      <vt:lpstr>Century Gothic</vt:lpstr>
      <vt:lpstr>Courier New</vt:lpstr>
      <vt:lpstr>Franklin Gothic Book</vt:lpstr>
      <vt:lpstr>Franklin Gothic Demi</vt:lpstr>
      <vt:lpstr>Franklin Gothic Medium</vt:lpstr>
      <vt:lpstr>Helvetica Light</vt:lpstr>
      <vt:lpstr>System Font Regular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Messaging in Spanish is Powerful and Connects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 levels</dc:title>
  <dc:creator>Kimberly Linan</dc:creator>
  <cp:lastModifiedBy>Kathy Whitlock</cp:lastModifiedBy>
  <cp:revision>269</cp:revision>
  <dcterms:created xsi:type="dcterms:W3CDTF">2024-03-19T13:29:17Z</dcterms:created>
  <dcterms:modified xsi:type="dcterms:W3CDTF">2024-06-18T18:44:07Z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0x0101001F8B3F1B1D617E4D9F8B5F0D27792E96</vt:lpwstr>
  </property>
  <property fmtid="{D5CDD505-2E9C-101B-9397-08002B2CF9AE}" pid="4" name="Order">
    <vt:r8>4312900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