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ppt/drawings/drawing3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4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5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6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7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0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3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4.xml" ContentType="application/vnd.openxmlformats-officedocument.themeOverride+xml"/>
  <Override PartName="/ppt/drawings/drawing7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2"/>
  </p:notesMasterIdLst>
  <p:handoutMasterIdLst>
    <p:handoutMasterId r:id="rId73"/>
  </p:handoutMasterIdLst>
  <p:sldIdLst>
    <p:sldId id="2147480050" r:id="rId5"/>
    <p:sldId id="2147480051" r:id="rId6"/>
    <p:sldId id="2147480064" r:id="rId7"/>
    <p:sldId id="261" r:id="rId8"/>
    <p:sldId id="2147480065" r:id="rId9"/>
    <p:sldId id="2147480042" r:id="rId10"/>
    <p:sldId id="2147480044" r:id="rId11"/>
    <p:sldId id="2147480066" r:id="rId12"/>
    <p:sldId id="2147480067" r:id="rId13"/>
    <p:sldId id="2147480068" r:id="rId14"/>
    <p:sldId id="2147480072" r:id="rId15"/>
    <p:sldId id="2147480122" r:id="rId16"/>
    <p:sldId id="2147480123" r:id="rId17"/>
    <p:sldId id="2147480124" r:id="rId18"/>
    <p:sldId id="2147480112" r:id="rId19"/>
    <p:sldId id="2147480073" r:id="rId20"/>
    <p:sldId id="2147480113" r:id="rId21"/>
    <p:sldId id="2147480114" r:id="rId22"/>
    <p:sldId id="2147480069" r:id="rId23"/>
    <p:sldId id="2147480070" r:id="rId24"/>
    <p:sldId id="2147480054" r:id="rId25"/>
    <p:sldId id="2147480074" r:id="rId26"/>
    <p:sldId id="2147480126" r:id="rId27"/>
    <p:sldId id="2147480075" r:id="rId28"/>
    <p:sldId id="2147480076" r:id="rId29"/>
    <p:sldId id="2147480129" r:id="rId30"/>
    <p:sldId id="2147480115" r:id="rId31"/>
    <p:sldId id="2147480127" r:id="rId32"/>
    <p:sldId id="2147480128" r:id="rId33"/>
    <p:sldId id="2147480037" r:id="rId34"/>
    <p:sldId id="2147480079" r:id="rId35"/>
    <p:sldId id="2147480080" r:id="rId36"/>
    <p:sldId id="2147480082" r:id="rId37"/>
    <p:sldId id="2147480055" r:id="rId38"/>
    <p:sldId id="2147480083" r:id="rId39"/>
    <p:sldId id="2147480084" r:id="rId40"/>
    <p:sldId id="2147480057" r:id="rId41"/>
    <p:sldId id="2147480086" r:id="rId42"/>
    <p:sldId id="2147480087" r:id="rId43"/>
    <p:sldId id="2147480056" r:id="rId44"/>
    <p:sldId id="2147480088" r:id="rId45"/>
    <p:sldId id="2147480089" r:id="rId46"/>
    <p:sldId id="2147480090" r:id="rId47"/>
    <p:sldId id="2147480058" r:id="rId48"/>
    <p:sldId id="2147480091" r:id="rId49"/>
    <p:sldId id="2147480059" r:id="rId50"/>
    <p:sldId id="2147480092" r:id="rId51"/>
    <p:sldId id="2147480060" r:id="rId52"/>
    <p:sldId id="2147480093" r:id="rId53"/>
    <p:sldId id="2147480061" r:id="rId54"/>
    <p:sldId id="2147480094" r:id="rId55"/>
    <p:sldId id="2147480062" r:id="rId56"/>
    <p:sldId id="2147480095" r:id="rId57"/>
    <p:sldId id="2147480063" r:id="rId58"/>
    <p:sldId id="2147480096" r:id="rId59"/>
    <p:sldId id="2147480101" r:id="rId60"/>
    <p:sldId id="2147480102" r:id="rId61"/>
    <p:sldId id="2147480103" r:id="rId62"/>
    <p:sldId id="2147480001" r:id="rId63"/>
    <p:sldId id="2147480100" r:id="rId64"/>
    <p:sldId id="2147480105" r:id="rId65"/>
    <p:sldId id="2147480107" r:id="rId66"/>
    <p:sldId id="2147480125" r:id="rId67"/>
    <p:sldId id="2147480104" r:id="rId68"/>
    <p:sldId id="2147479882" r:id="rId69"/>
    <p:sldId id="2147480099" r:id="rId70"/>
    <p:sldId id="214748009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E83"/>
    <a:srgbClr val="A4A8AB"/>
    <a:srgbClr val="EDEEEE"/>
    <a:srgbClr val="FF9359"/>
    <a:srgbClr val="E95100"/>
    <a:srgbClr val="EA5100"/>
    <a:srgbClr val="000000"/>
    <a:srgbClr val="BFBFBF"/>
    <a:srgbClr val="F2F2F2"/>
    <a:srgbClr val="DB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5C4AD-E389-4895-8648-81BACF2D8758}" v="21" dt="2024-05-24T18:13:53.660"/>
    <p1510:client id="{F2509663-C9D6-2B45-3ACB-E1AB6E4A427C}" v="7" dt="2024-05-24T16:33:08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8.xml"/><Relationship Id="rId1" Type="http://schemas.microsoft.com/office/2011/relationships/chartStyle" Target="style3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0.2171118552036021</c:v>
                </c:pt>
                <c:pt idx="1">
                  <c:v>0.6978355969280019</c:v>
                </c:pt>
                <c:pt idx="2">
                  <c:v>8.505254786839625E-2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0.36788837483145942</c:v>
                </c:pt>
                <c:pt idx="1">
                  <c:v>0.20849757008349501</c:v>
                </c:pt>
                <c:pt idx="2">
                  <c:v>0.15060661492160349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0.23920879798363751</c:v>
                </c:pt>
                <c:pt idx="1">
                  <c:v>0.1139196478708329</c:v>
                </c:pt>
                <c:pt idx="2">
                  <c:v>0.23630553947205221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6.1710557681890127E-2</c:v>
                </c:pt>
                <c:pt idx="1">
                  <c:v>6.0244014454055507E-2</c:v>
                </c:pt>
                <c:pt idx="2">
                  <c:v>0.28849583300562082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7.3534156544081394E-2</c:v>
                </c:pt>
                <c:pt idx="1">
                  <c:v>6.8489618141254899E-2</c:v>
                </c:pt>
                <c:pt idx="2">
                  <c:v>8.1422955546434597E-2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0.25463929524191248</c:v>
                </c:pt>
                <c:pt idx="1">
                  <c:v>0.54127487176242184</c:v>
                </c:pt>
                <c:pt idx="2">
                  <c:v>0.21085739624487729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3.0188177170193471E-3</c:v>
                </c:pt>
                <c:pt idx="1">
                  <c:v>7.5742776879402151E-3</c:v>
                </c:pt>
                <c:pt idx="2">
                  <c:v>3.2311660809411842E-2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Non-Hispanic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0.28358732541105303</c:v>
                </c:pt>
                <c:pt idx="1">
                  <c:v>0.41717371968100703</c:v>
                </c:pt>
                <c:pt idx="2">
                  <c:v>4.489535934920013E-2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9.2179418830421425E-2</c:v>
                </c:pt>
                <c:pt idx="1">
                  <c:v>0.1102551474883558</c:v>
                </c:pt>
                <c:pt idx="2">
                  <c:v>0.1821854238353795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4.0177774089337273E-2</c:v>
                </c:pt>
                <c:pt idx="1">
                  <c:v>1.7319747911660341E-2</c:v>
                </c:pt>
                <c:pt idx="2">
                  <c:v>0.209099409399159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4.4334125635222973E-2</c:v>
                </c:pt>
                <c:pt idx="1">
                  <c:v>3.7779908500892669E-2</c:v>
                </c:pt>
                <c:pt idx="2">
                  <c:v>0.17274416407407761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0.52968082280479079</c:v>
                </c:pt>
                <c:pt idx="1">
                  <c:v>0.40884236266637941</c:v>
                </c:pt>
                <c:pt idx="2">
                  <c:v>0.35954023449895661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1.004053322917405E-2</c:v>
                </c:pt>
                <c:pt idx="1">
                  <c:v>8.6291137517046732E-3</c:v>
                </c:pt>
                <c:pt idx="2">
                  <c:v>3.1535408843227052E-2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u="sng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0.43045181192056459</c:v>
                </c:pt>
                <c:pt idx="1">
                  <c:v>0.29383018717276532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0.1871239263128551</c:v>
                </c:pt>
                <c:pt idx="1">
                  <c:v>8.1039725672154742E-2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0.1447195694992531</c:v>
                </c:pt>
                <c:pt idx="1">
                  <c:v>0.14400870818263559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0.16059140476042749</c:v>
                </c:pt>
                <c:pt idx="1">
                  <c:v>0.4067682991836376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1.509302645649426E-2</c:v>
                </c:pt>
                <c:pt idx="1">
                  <c:v>1.205990346400697E-2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6.2020261050405812E-2</c:v>
                </c:pt>
                <c:pt idx="1">
                  <c:v>6.2293176324799589E-2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Senate</a:t>
            </a:r>
            <a:r>
              <a:rPr lang="en-US" sz="1600" u="sng" baseline="0">
                <a:solidFill>
                  <a:schemeClr val="tx1"/>
                </a:solidFill>
              </a:rPr>
              <a:t> Matchup</a:t>
            </a:r>
            <a:endParaRPr lang="en-US" sz="1600" u="sng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for Ruben Gallego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0.47020939299372111</c:v>
                </c:pt>
                <c:pt idx="1">
                  <c:v>0.37610285902685148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for Ruben Gallego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0.14581284543918729</c:v>
                </c:pt>
                <c:pt idx="1">
                  <c:v>6.2198921673048232E-2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for Kari Lake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0.1442201529374344</c:v>
                </c:pt>
                <c:pt idx="1">
                  <c:v>0.109862580746624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for Kari Lake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0.14494330324549079</c:v>
                </c:pt>
                <c:pt idx="1">
                  <c:v>0.36540077326064008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4.3010157918816683E-2</c:v>
                </c:pt>
                <c:pt idx="1">
                  <c:v>3.027589534096279E-2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5.1804147465350101E-2</c:v>
                </c:pt>
                <c:pt idx="1">
                  <c:v>5.6158969951873083E-2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0.48809646029570081</c:v>
                </c:pt>
                <c:pt idx="1">
                  <c:v>0.14000000000000001</c:v>
                </c:pt>
                <c:pt idx="3">
                  <c:v>0.44958145928688481</c:v>
                </c:pt>
                <c:pt idx="4">
                  <c:v>0.15</c:v>
                </c:pt>
                <c:pt idx="6">
                  <c:v>0.47778762753973558</c:v>
                </c:pt>
                <c:pt idx="7">
                  <c:v>0.14000000000000001</c:v>
                </c:pt>
                <c:pt idx="9">
                  <c:v>0.47389683936141708</c:v>
                </c:pt>
                <c:pt idx="1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0.15748391881044191</c:v>
                </c:pt>
                <c:pt idx="1">
                  <c:v>0.19</c:v>
                </c:pt>
                <c:pt idx="3">
                  <c:v>0.13235339321455089</c:v>
                </c:pt>
                <c:pt idx="4">
                  <c:v>0.09</c:v>
                </c:pt>
                <c:pt idx="6">
                  <c:v>0.15402194310769421</c:v>
                </c:pt>
                <c:pt idx="7">
                  <c:v>0.16</c:v>
                </c:pt>
                <c:pt idx="9">
                  <c:v>0.14760696924818659</c:v>
                </c:pt>
                <c:pt idx="1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0.64558037910614274</c:v>
                </c:pt>
                <c:pt idx="1">
                  <c:v>0.33</c:v>
                </c:pt>
                <c:pt idx="3">
                  <c:v>0.58193485250143573</c:v>
                </c:pt>
                <c:pt idx="4">
                  <c:v>0.24</c:v>
                </c:pt>
                <c:pt idx="6">
                  <c:v>0.63180957064742982</c:v>
                </c:pt>
                <c:pt idx="7">
                  <c:v>0.30000000000000004</c:v>
                </c:pt>
                <c:pt idx="9">
                  <c:v>0.62150380860960364</c:v>
                </c:pt>
                <c:pt idx="1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0.56059347898966128</c:v>
                </c:pt>
                <c:pt idx="1">
                  <c:v>0.67107607949238646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0.30972094232621278</c:v>
                </c:pt>
                <c:pt idx="1">
                  <c:v>0.2005510075306903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9.2063064645318479E-2</c:v>
                </c:pt>
                <c:pt idx="1">
                  <c:v>0.10667592258932811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1.8590960059647371E-2</c:v>
                </c:pt>
                <c:pt idx="1">
                  <c:v>5.4039337690670241E-3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1.9031553979160142E-2</c:v>
                </c:pt>
                <c:pt idx="1">
                  <c:v>1.6293056618528961E-2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0.47821381421974812</c:v>
                </c:pt>
                <c:pt idx="1">
                  <c:v>0.1585756892045915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0.17984054554747081</c:v>
                </c:pt>
                <c:pt idx="1">
                  <c:v>0.13484329834903311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0.12661032551569831</c:v>
                </c:pt>
                <c:pt idx="1">
                  <c:v>0.15634058708800741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4.3816853088339942E-2</c:v>
                </c:pt>
                <c:pt idx="1">
                  <c:v>7.9317876773849202E-2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0.15826942580323891</c:v>
                </c:pt>
                <c:pt idx="1">
                  <c:v>0.45570043656598153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1.3249035825504419E-2</c:v>
                </c:pt>
                <c:pt idx="1">
                  <c:v>1.5222112018537719E-2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Non-Hispanic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0.33445900304584708</c:v>
                </c:pt>
                <c:pt idx="1">
                  <c:v>0.34602871040348632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0.1103256849810111</c:v>
                </c:pt>
                <c:pt idx="1">
                  <c:v>0.12746519055949559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9.8260277496247189E-2</c:v>
                </c:pt>
                <c:pt idx="1">
                  <c:v>5.1174100317111358E-2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7.3425761594340472E-2</c:v>
                </c:pt>
                <c:pt idx="1">
                  <c:v>4.370700727519742E-2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0.35581387755905702</c:v>
                </c:pt>
                <c:pt idx="1">
                  <c:v>0.41284180262664583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2.7715395323496591E-2</c:v>
                </c:pt>
                <c:pt idx="1">
                  <c:v>1.8783188818063599E-2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04505518994063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0.18274322063554491</c:v>
                </c:pt>
                <c:pt idx="1">
                  <c:v>0.16088637982699189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0.18193740876577341</c:v>
                </c:pt>
                <c:pt idx="1">
                  <c:v>0.10217021628573721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0.22318232021518791</c:v>
                </c:pt>
                <c:pt idx="1">
                  <c:v>0.17695354132550339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9.6644314520065708E-2</c:v>
                </c:pt>
                <c:pt idx="1">
                  <c:v>0.11529420571860099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0.27506581156617083</c:v>
                </c:pt>
                <c:pt idx="1">
                  <c:v>0.37499919713305768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6.3245349306312376E-3</c:v>
                </c:pt>
                <c:pt idx="1">
                  <c:v>6.0652245231565313E-3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3.4102389366626233E-2</c:v>
                </c:pt>
                <c:pt idx="1">
                  <c:v>6.3631235186951976E-2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5647059381341639"/>
          <c:w val="0.76847810039370079"/>
          <c:h val="0.14352940618658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0.48419306827943409</c:v>
                </c:pt>
                <c:pt idx="1">
                  <c:v>0.43996679097098251</c:v>
                </c:pt>
                <c:pt idx="2">
                  <c:v>7.5840140749583784E-2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yes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0.32080051542985538</c:v>
                </c:pt>
                <c:pt idx="1">
                  <c:v>0.33536530872759501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yes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0.30430591273582491</c:v>
                </c:pt>
                <c:pt idx="1">
                  <c:v>0.1559893288806492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0.13989654544977581</c:v>
                </c:pt>
                <c:pt idx="1">
                  <c:v>0.14495698480018529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no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3.6371458061983178E-2</c:v>
                </c:pt>
                <c:pt idx="1">
                  <c:v>6.1009403289773383E-2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no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6.7160380784571136E-2</c:v>
                </c:pt>
                <c:pt idx="1">
                  <c:v>0.1653510547963071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Need more information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0.1091261808323333</c:v>
                </c:pt>
                <c:pt idx="1">
                  <c:v>0.1120217678147962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will not vote on this proposition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2.2339006705656288E-2</c:v>
                </c:pt>
                <c:pt idx="1">
                  <c:v>2.5306151690693428E-2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0.34307925015311008</c:v>
                </c:pt>
                <c:pt idx="1">
                  <c:v>0.29788783793152251</c:v>
                </c:pt>
                <c:pt idx="2">
                  <c:v>0.28845133680738572</c:v>
                </c:pt>
                <c:pt idx="3">
                  <c:v>0.25328055980105452</c:v>
                </c:pt>
                <c:pt idx="4">
                  <c:v>0.2227308534396287</c:v>
                </c:pt>
                <c:pt idx="5">
                  <c:v>0.18581144896033211</c:v>
                </c:pt>
                <c:pt idx="6">
                  <c:v>0.14855683073369089</c:v>
                </c:pt>
                <c:pt idx="7">
                  <c:v>0.13423698006841661</c:v>
                </c:pt>
                <c:pt idx="8">
                  <c:v>0.12711536113628619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0.29601721991469671</c:v>
                </c:pt>
                <c:pt idx="1">
                  <c:v>0.28289905585533159</c:v>
                </c:pt>
                <c:pt idx="2">
                  <c:v>0.28722979095386569</c:v>
                </c:pt>
                <c:pt idx="3">
                  <c:v>0.31148754966579822</c:v>
                </c:pt>
                <c:pt idx="4">
                  <c:v>0.41291093287857622</c:v>
                </c:pt>
                <c:pt idx="5">
                  <c:v>0.1514698105602337</c:v>
                </c:pt>
                <c:pt idx="6">
                  <c:v>0.24199698903020039</c:v>
                </c:pt>
                <c:pt idx="7">
                  <c:v>0.21058808969224449</c:v>
                </c:pt>
                <c:pt idx="8">
                  <c:v>0.30651781662212219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0.12563159918532879</c:v>
                </c:pt>
                <c:pt idx="1">
                  <c:v>0.1001952832011669</c:v>
                </c:pt>
                <c:pt idx="2">
                  <c:v>0.1874655576400058</c:v>
                </c:pt>
                <c:pt idx="3">
                  <c:v>0.1216392970102335</c:v>
                </c:pt>
                <c:pt idx="4">
                  <c:v>7.6649120933121789E-2</c:v>
                </c:pt>
                <c:pt idx="5">
                  <c:v>6.2885786593047291E-2</c:v>
                </c:pt>
                <c:pt idx="6">
                  <c:v>0.1707727294338906</c:v>
                </c:pt>
                <c:pt idx="7">
                  <c:v>0.10754223173986729</c:v>
                </c:pt>
                <c:pt idx="8">
                  <c:v>0.28165517436061338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9.1418839257233264E-2</c:v>
                </c:pt>
                <c:pt idx="1">
                  <c:v>8.9019691154667305E-2</c:v>
                </c:pt>
                <c:pt idx="2">
                  <c:v>0.11115477844937929</c:v>
                </c:pt>
                <c:pt idx="3">
                  <c:v>8.4576574408876948E-2</c:v>
                </c:pt>
                <c:pt idx="4">
                  <c:v>0.10059351610147101</c:v>
                </c:pt>
                <c:pt idx="5">
                  <c:v>6.9691954291695668E-2</c:v>
                </c:pt>
                <c:pt idx="6">
                  <c:v>0.2047049937168762</c:v>
                </c:pt>
                <c:pt idx="7">
                  <c:v>0.17097728732858139</c:v>
                </c:pt>
                <c:pt idx="8">
                  <c:v>0.1079019598210557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0.1300085367102366</c:v>
                </c:pt>
                <c:pt idx="1">
                  <c:v>0.22851413552905769</c:v>
                </c:pt>
                <c:pt idx="2">
                  <c:v>0.1061224818874679</c:v>
                </c:pt>
                <c:pt idx="3">
                  <c:v>0.21455941725536401</c:v>
                </c:pt>
                <c:pt idx="4">
                  <c:v>0.17929721313200539</c:v>
                </c:pt>
                <c:pt idx="5">
                  <c:v>0.52504620415254299</c:v>
                </c:pt>
                <c:pt idx="6">
                  <c:v>0.2023024160121768</c:v>
                </c:pt>
                <c:pt idx="7">
                  <c:v>0.36803561836887172</c:v>
                </c:pt>
                <c:pt idx="8">
                  <c:v>0.1670391542196307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1.3844554779394809E-2</c:v>
                </c:pt>
                <c:pt idx="1">
                  <c:v>1.4839963282541309E-3</c:v>
                </c:pt>
                <c:pt idx="2">
                  <c:v>1.957605426189582E-2</c:v>
                </c:pt>
                <c:pt idx="3">
                  <c:v>1.4456601858673011E-2</c:v>
                </c:pt>
                <c:pt idx="4">
                  <c:v>7.8183635151974663E-3</c:v>
                </c:pt>
                <c:pt idx="5">
                  <c:v>5.0947954421486294E-3</c:v>
                </c:pt>
                <c:pt idx="6">
                  <c:v>3.1666041073165153E-2</c:v>
                </c:pt>
                <c:pt idx="7">
                  <c:v>8.6197928020187668E-3</c:v>
                </c:pt>
                <c:pt idx="8">
                  <c:v>9.7705338402919034E-3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Non-Hispanic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0.244295801300914</c:v>
                </c:pt>
                <c:pt idx="1">
                  <c:v>0.20073331773269959</c:v>
                </c:pt>
                <c:pt idx="2">
                  <c:v>0.2139072249713285</c:v>
                </c:pt>
                <c:pt idx="3">
                  <c:v>0.16099425433607101</c:v>
                </c:pt>
                <c:pt idx="4">
                  <c:v>0.1675190270109605</c:v>
                </c:pt>
                <c:pt idx="5">
                  <c:v>0.35119844249085769</c:v>
                </c:pt>
                <c:pt idx="6">
                  <c:v>0.19708606784993779</c:v>
                </c:pt>
                <c:pt idx="7">
                  <c:v>0.16223292150978741</c:v>
                </c:pt>
                <c:pt idx="8">
                  <c:v>4.2952997074413052E-2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0.18060262057814089</c:v>
                </c:pt>
                <c:pt idx="1">
                  <c:v>0.1611109271775506</c:v>
                </c:pt>
                <c:pt idx="2">
                  <c:v>0.2329398158000138</c:v>
                </c:pt>
                <c:pt idx="3">
                  <c:v>0.17259259536441099</c:v>
                </c:pt>
                <c:pt idx="4">
                  <c:v>0.19779827833170219</c:v>
                </c:pt>
                <c:pt idx="5">
                  <c:v>0.1422333719003803</c:v>
                </c:pt>
                <c:pt idx="6">
                  <c:v>0.31878856084126372</c:v>
                </c:pt>
                <c:pt idx="7">
                  <c:v>0.31538927315228532</c:v>
                </c:pt>
                <c:pt idx="8">
                  <c:v>0.25776170016296163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9.3589094974172199E-2</c:v>
                </c:pt>
                <c:pt idx="1">
                  <c:v>2.4634113161341158E-2</c:v>
                </c:pt>
                <c:pt idx="2">
                  <c:v>7.2074317626224654E-2</c:v>
                </c:pt>
                <c:pt idx="3">
                  <c:v>4.8502053323219392E-2</c:v>
                </c:pt>
                <c:pt idx="4">
                  <c:v>5.0649323188184457E-2</c:v>
                </c:pt>
                <c:pt idx="5">
                  <c:v>1.829287370593323E-2</c:v>
                </c:pt>
                <c:pt idx="6">
                  <c:v>9.9584793684772327E-2</c:v>
                </c:pt>
                <c:pt idx="7">
                  <c:v>4.559165050042286E-2</c:v>
                </c:pt>
                <c:pt idx="8">
                  <c:v>0.2158297273901485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0.1193468677906236</c:v>
                </c:pt>
                <c:pt idx="1">
                  <c:v>8.9761708858226555E-2</c:v>
                </c:pt>
                <c:pt idx="2">
                  <c:v>0.12268189691214321</c:v>
                </c:pt>
                <c:pt idx="3">
                  <c:v>8.4470294906631077E-2</c:v>
                </c:pt>
                <c:pt idx="4">
                  <c:v>0.16628181020028221</c:v>
                </c:pt>
                <c:pt idx="5">
                  <c:v>8.234008464683279E-2</c:v>
                </c:pt>
                <c:pt idx="6">
                  <c:v>0.20501208869103191</c:v>
                </c:pt>
                <c:pt idx="7">
                  <c:v>0.1594784679855171</c:v>
                </c:pt>
                <c:pt idx="8">
                  <c:v>0.18903385012746041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0.34932075189936068</c:v>
                </c:pt>
                <c:pt idx="1">
                  <c:v>0.5162008683512469</c:v>
                </c:pt>
                <c:pt idx="2">
                  <c:v>0.34744897601456542</c:v>
                </c:pt>
                <c:pt idx="3">
                  <c:v>0.52278844119078149</c:v>
                </c:pt>
                <c:pt idx="4">
                  <c:v>0.40832996053861881</c:v>
                </c:pt>
                <c:pt idx="5">
                  <c:v>0.40326441685207048</c:v>
                </c:pt>
                <c:pt idx="6">
                  <c:v>0.1696859618938211</c:v>
                </c:pt>
                <c:pt idx="7">
                  <c:v>0.31334329223649371</c:v>
                </c:pt>
                <c:pt idx="8">
                  <c:v>0.27766140130560962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Kamala Harris (D)</c:v>
                </c:pt>
                <c:pt idx="4">
                  <c:v>The Democratic Party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Robert F. Kennedy Jr. (I)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1.2844863456788589E-2</c:v>
                </c:pt>
                <c:pt idx="1">
                  <c:v>7.5590647189352298E-3</c:v>
                </c:pt>
                <c:pt idx="2">
                  <c:v>1.094776867572439E-2</c:v>
                </c:pt>
                <c:pt idx="3">
                  <c:v>1.06523608788862E-2</c:v>
                </c:pt>
                <c:pt idx="4">
                  <c:v>9.4216007302519219E-3</c:v>
                </c:pt>
                <c:pt idx="5">
                  <c:v>2.6708104039253871E-3</c:v>
                </c:pt>
                <c:pt idx="6">
                  <c:v>9.8425270391732326E-3</c:v>
                </c:pt>
                <c:pt idx="7">
                  <c:v>3.9643946154933008E-3</c:v>
                </c:pt>
                <c:pt idx="8">
                  <c:v>1.6760323939406681E-2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0.22673875803438251</c:v>
                </c:pt>
                <c:pt idx="1">
                  <c:v>0.24961463501052999</c:v>
                </c:pt>
                <c:pt idx="2">
                  <c:v>0.12873536226119461</c:v>
                </c:pt>
                <c:pt idx="3">
                  <c:v>9.2197284340190019E-2</c:v>
                </c:pt>
                <c:pt idx="4">
                  <c:v>7.7230118356767061E-2</c:v>
                </c:pt>
                <c:pt idx="5">
                  <c:v>0.28646919757997191</c:v>
                </c:pt>
                <c:pt idx="6">
                  <c:v>0.3493318219408294</c:v>
                </c:pt>
                <c:pt idx="7">
                  <c:v>7.204055376049405E-2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0.35945901935674368</c:v>
                </c:pt>
                <c:pt idx="1">
                  <c:v>0.25836101465253702</c:v>
                </c:pt>
                <c:pt idx="2">
                  <c:v>0.27672241829037869</c:v>
                </c:pt>
                <c:pt idx="3">
                  <c:v>0.28237977119875468</c:v>
                </c:pt>
                <c:pt idx="4">
                  <c:v>0.28328486023978933</c:v>
                </c:pt>
                <c:pt idx="5">
                  <c:v>0.27534070391344112</c:v>
                </c:pt>
                <c:pt idx="6">
                  <c:v>0.33858399652081189</c:v>
                </c:pt>
                <c:pt idx="7">
                  <c:v>0.28206685953392879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5.2631091770141261E-2</c:v>
                </c:pt>
                <c:pt idx="1">
                  <c:v>0.16350901384254979</c:v>
                </c:pt>
                <c:pt idx="2">
                  <c:v>0.13009705343085931</c:v>
                </c:pt>
                <c:pt idx="3">
                  <c:v>0.1690261119341934</c:v>
                </c:pt>
                <c:pt idx="4">
                  <c:v>0.13467917374703481</c:v>
                </c:pt>
                <c:pt idx="5">
                  <c:v>0.17036463489905929</c:v>
                </c:pt>
                <c:pt idx="6">
                  <c:v>0.1014977115079133</c:v>
                </c:pt>
                <c:pt idx="7">
                  <c:v>0.27490170257004543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0.14372213195133349</c:v>
                </c:pt>
                <c:pt idx="1">
                  <c:v>9.2018019863189776E-2</c:v>
                </c:pt>
                <c:pt idx="2">
                  <c:v>0.1968187527830495</c:v>
                </c:pt>
                <c:pt idx="3">
                  <c:v>0.22365099161315841</c:v>
                </c:pt>
                <c:pt idx="4">
                  <c:v>0.25056128553688561</c:v>
                </c:pt>
                <c:pt idx="5">
                  <c:v>0.12735431340709699</c:v>
                </c:pt>
                <c:pt idx="6">
                  <c:v>5.9782858161382048E-2</c:v>
                </c:pt>
                <c:pt idx="7">
                  <c:v>0.10360901708450559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0.2073822931910772</c:v>
                </c:pt>
                <c:pt idx="1">
                  <c:v>0.2125241754409658</c:v>
                </c:pt>
                <c:pt idx="2">
                  <c:v>0.25204769904276209</c:v>
                </c:pt>
                <c:pt idx="3">
                  <c:v>0.2131650604182741</c:v>
                </c:pt>
                <c:pt idx="4">
                  <c:v>0.23564177048533791</c:v>
                </c:pt>
                <c:pt idx="5">
                  <c:v>0.11964782016241191</c:v>
                </c:pt>
                <c:pt idx="6">
                  <c:v>0.1160526502895035</c:v>
                </c:pt>
                <c:pt idx="7">
                  <c:v>0.21896308397778319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1.006670569632232E-2</c:v>
                </c:pt>
                <c:pt idx="1">
                  <c:v>2.397314119022784E-2</c:v>
                </c:pt>
                <c:pt idx="2">
                  <c:v>1.5578714191756059E-2</c:v>
                </c:pt>
                <c:pt idx="3">
                  <c:v>1.958078049542945E-2</c:v>
                </c:pt>
                <c:pt idx="4">
                  <c:v>1.8602791634185479E-2</c:v>
                </c:pt>
                <c:pt idx="5">
                  <c:v>2.0823330038019242E-2</c:v>
                </c:pt>
                <c:pt idx="6">
                  <c:v>3.4750961579560362E-2</c:v>
                </c:pt>
                <c:pt idx="7">
                  <c:v>4.8418783073243092E-2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Non-Hispanic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0.1564186120422156</c:v>
                </c:pt>
                <c:pt idx="1">
                  <c:v>0.1393855853283176</c:v>
                </c:pt>
                <c:pt idx="2">
                  <c:v>0.14216937426640369</c:v>
                </c:pt>
                <c:pt idx="3">
                  <c:v>4.5749640979331548E-2</c:v>
                </c:pt>
                <c:pt idx="4">
                  <c:v>4.8060039594390168E-2</c:v>
                </c:pt>
                <c:pt idx="5">
                  <c:v>0.22272402747885581</c:v>
                </c:pt>
                <c:pt idx="6">
                  <c:v>0.23718392295947879</c:v>
                </c:pt>
                <c:pt idx="7">
                  <c:v>0.1119195449716622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0.18728402385541981</c:v>
                </c:pt>
                <c:pt idx="1">
                  <c:v>0.15237763094315199</c:v>
                </c:pt>
                <c:pt idx="2">
                  <c:v>0.24002798177023241</c:v>
                </c:pt>
                <c:pt idx="3">
                  <c:v>0.17181414651013011</c:v>
                </c:pt>
                <c:pt idx="4">
                  <c:v>0.16536841530368421</c:v>
                </c:pt>
                <c:pt idx="5">
                  <c:v>0.21667264815928081</c:v>
                </c:pt>
                <c:pt idx="6">
                  <c:v>0.18992184135110229</c:v>
                </c:pt>
                <c:pt idx="7">
                  <c:v>0.26928032887810233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approve nor disapprove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3.0575666623745751E-2</c:v>
                </c:pt>
                <c:pt idx="1">
                  <c:v>8.4245650742531222E-2</c:v>
                </c:pt>
                <c:pt idx="2">
                  <c:v>0.15367666909252181</c:v>
                </c:pt>
                <c:pt idx="3">
                  <c:v>0.14814480313381651</c:v>
                </c:pt>
                <c:pt idx="4">
                  <c:v>0.17439153420350459</c:v>
                </c:pt>
                <c:pt idx="5">
                  <c:v>6.0442581904830518E-2</c:v>
                </c:pt>
                <c:pt idx="6">
                  <c:v>9.3016681353221387E-2</c:v>
                </c:pt>
                <c:pt idx="7">
                  <c:v>0.12606750257374141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9.1511467636515104E-2</c:v>
                </c:pt>
                <c:pt idx="1">
                  <c:v>7.3112309507937512E-2</c:v>
                </c:pt>
                <c:pt idx="2">
                  <c:v>0.20205364654576899</c:v>
                </c:pt>
                <c:pt idx="3">
                  <c:v>0.29861652531425198</c:v>
                </c:pt>
                <c:pt idx="4">
                  <c:v>0.28061735422631651</c:v>
                </c:pt>
                <c:pt idx="5">
                  <c:v>0.12920446583407899</c:v>
                </c:pt>
                <c:pt idx="6">
                  <c:v>0.13075884192919679</c:v>
                </c:pt>
                <c:pt idx="7">
                  <c:v>0.2117067687058142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0.52313141476625347</c:v>
                </c:pt>
                <c:pt idx="1">
                  <c:v>0.5299867024260001</c:v>
                </c:pt>
                <c:pt idx="2">
                  <c:v>0.23413942582821209</c:v>
                </c:pt>
                <c:pt idx="3">
                  <c:v>0.2957675650907311</c:v>
                </c:pt>
                <c:pt idx="4">
                  <c:v>0.28766242275052711</c:v>
                </c:pt>
                <c:pt idx="5">
                  <c:v>0.34225853513924798</c:v>
                </c:pt>
                <c:pt idx="6">
                  <c:v>0.31144519019181838</c:v>
                </c:pt>
                <c:pt idx="7">
                  <c:v>0.23687386315777659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1.107881507585029E-2</c:v>
                </c:pt>
                <c:pt idx="1">
                  <c:v>2.0892121052061521E-2</c:v>
                </c:pt>
                <c:pt idx="2">
                  <c:v>2.7932902496860808E-2</c:v>
                </c:pt>
                <c:pt idx="3">
                  <c:v>3.9907318971738603E-2</c:v>
                </c:pt>
                <c:pt idx="4">
                  <c:v>4.39002339215772E-2</c:v>
                </c:pt>
                <c:pt idx="5">
                  <c:v>2.8697741483705849E-2</c:v>
                </c:pt>
                <c:pt idx="6">
                  <c:v>3.7673522215182241E-2</c:v>
                </c:pt>
                <c:pt idx="7">
                  <c:v>4.4151991712903092E-2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0.43694500777733569</c:v>
                </c:pt>
                <c:pt idx="1">
                  <c:v>0.47278078047484429</c:v>
                </c:pt>
                <c:pt idx="2">
                  <c:v>9.0274211747819993E-2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0.49720134365911978</c:v>
                </c:pt>
                <c:pt idx="1">
                  <c:v>0.34360015143889883</c:v>
                </c:pt>
                <c:pt idx="2">
                  <c:v>0.1591985049019819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0.11745066823862731</c:v>
                </c:pt>
                <c:pt idx="1">
                  <c:v>4.4817749585005208E-2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0.35296015590848501</c:v>
                </c:pt>
                <c:pt idx="1">
                  <c:v>0.27816115066509239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0.31040996909218932</c:v>
                </c:pt>
                <c:pt idx="1">
                  <c:v>0.40124550905927781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0.21917920676069849</c:v>
                </c:pt>
                <c:pt idx="1">
                  <c:v>0.27577559069062429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Presidentia</a:t>
            </a:r>
            <a:r>
              <a:rPr lang="en-US" sz="1600" u="sng" baseline="0">
                <a:solidFill>
                  <a:schemeClr val="tx1"/>
                </a:solidFill>
              </a:rPr>
              <a:t>l Matchup</a:t>
            </a:r>
            <a:endParaRPr lang="en-US" sz="1600" u="sng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0.43177433866383508</c:v>
                </c:pt>
                <c:pt idx="1">
                  <c:v>0.33044974307352659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0.1620225096207645</c:v>
                </c:pt>
                <c:pt idx="1">
                  <c:v>5.5262101927904532E-2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0.1204866630977886</c:v>
                </c:pt>
                <c:pt idx="1">
                  <c:v>9.6391558516137441E-2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0.19723432781971981</c:v>
                </c:pt>
                <c:pt idx="1">
                  <c:v>0.41947928935359913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8.1222826476260682E-2</c:v>
                </c:pt>
                <c:pt idx="1">
                  <c:v>5.9567012305574818E-2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7.2593343216316927E-3</c:v>
                </c:pt>
                <c:pt idx="1">
                  <c:v>3.8850294823256852E-2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0.12858017198297719</c:v>
                </c:pt>
                <c:pt idx="1">
                  <c:v>4.5153698939306638E-2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0.26418614524358791</c:v>
                </c:pt>
                <c:pt idx="1">
                  <c:v>0.15587574134601409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0.35954556747921362</c:v>
                </c:pt>
                <c:pt idx="1">
                  <c:v>0.30345327845259079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0.1274648679655454</c:v>
                </c:pt>
                <c:pt idx="1">
                  <c:v>0.27508192868038878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8.5546387935739057E-2</c:v>
                </c:pt>
                <c:pt idx="1">
                  <c:v>0.15442341350681499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3.4676859392937118E-2</c:v>
                </c:pt>
                <c:pt idx="1">
                  <c:v>6.6011939074884493E-2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0.45279427550341889</c:v>
                </c:pt>
                <c:pt idx="1">
                  <c:v>0.45976452643797522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0.28062100705004089</c:v>
                </c:pt>
                <c:pt idx="1">
                  <c:v>0.31881945943325679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0.23209756421887559</c:v>
                </c:pt>
                <c:pt idx="1">
                  <c:v>0.166734139715562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2.2426141778597471E-2</c:v>
                </c:pt>
                <c:pt idx="1">
                  <c:v>4.4039555341287132E-2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1.2061011449067301E-2</c:v>
                </c:pt>
                <c:pt idx="1">
                  <c:v>1.0642319071919169E-2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0.47165855136347951</c:v>
                </c:pt>
                <c:pt idx="1">
                  <c:v>0.47595610977744479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0.32996214087941678</c:v>
                </c:pt>
                <c:pt idx="1">
                  <c:v>0.31587487757965349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0.16421154284961331</c:v>
                </c:pt>
                <c:pt idx="1">
                  <c:v>0.1661621402788041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2.4342021772965371E-2</c:v>
                </c:pt>
                <c:pt idx="1">
                  <c:v>3.0257175061868029E-2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9.8257431345252482E-3</c:v>
                </c:pt>
                <c:pt idx="1">
                  <c:v>1.174969730222971E-2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0.28473662148559881</c:v>
                </c:pt>
                <c:pt idx="1">
                  <c:v>0.36214526488615889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0.49289585116926687</c:v>
                </c:pt>
                <c:pt idx="1">
                  <c:v>0.31518680834727769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0.1023266790476926</c:v>
                </c:pt>
                <c:pt idx="1">
                  <c:v>0.12039881317728671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8.5473098827877181E-2</c:v>
                </c:pt>
                <c:pt idx="1">
                  <c:v>0.17914060781760391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3.4567749469564958E-2</c:v>
                </c:pt>
                <c:pt idx="1">
                  <c:v>2.3128505771672109E-2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0.2291835307640181</c:v>
                </c:pt>
                <c:pt idx="1">
                  <c:v>0.15498468915129901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0.51960309505176039</c:v>
                </c:pt>
                <c:pt idx="1">
                  <c:v>0.62384789673409602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0.22540186424791989</c:v>
                </c:pt>
                <c:pt idx="1">
                  <c:v>0.19939226538697469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2.5811509936302029E-2</c:v>
                </c:pt>
                <c:pt idx="1">
                  <c:v>2.1775148727630679E-2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0.31476715595153443</c:v>
                </c:pt>
                <c:pt idx="1">
                  <c:v>0.38884064935615431</c:v>
                </c:pt>
                <c:pt idx="2">
                  <c:v>0.29639219469231159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0.25129439168284962</c:v>
                </c:pt>
                <c:pt idx="1">
                  <c:v>0.40666222240034722</c:v>
                </c:pt>
                <c:pt idx="2">
                  <c:v>0.34204338591680361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3.887892433939108E-2</c:v>
                </c:pt>
                <c:pt idx="1">
                  <c:v>4.7629152995536862E-2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0.30881829766631491</c:v>
                </c:pt>
                <c:pt idx="1">
                  <c:v>0.16778966012559221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0.16630280861266761</c:v>
                </c:pt>
                <c:pt idx="1">
                  <c:v>6.1695159954304059E-2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0.1688532183686092</c:v>
                </c:pt>
                <c:pt idx="1">
                  <c:v>0.13998551979159679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0.17146496881855261</c:v>
                </c:pt>
                <c:pt idx="1">
                  <c:v>0.22319087881424601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0.1456817821944647</c:v>
                </c:pt>
                <c:pt idx="1">
                  <c:v>0.35970962831872377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7.5559641078306941E-2</c:v>
                </c:pt>
                <c:pt idx="1">
                  <c:v>0.7945963395430633</c:v>
                </c:pt>
                <c:pt idx="2">
                  <c:v>0.12984401937862919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0.43844039901583309</c:v>
                </c:pt>
                <c:pt idx="1">
                  <c:v>0.16959200281247169</c:v>
                </c:pt>
                <c:pt idx="3">
                  <c:v>0.42408682630055511</c:v>
                </c:pt>
                <c:pt idx="4">
                  <c:v>0.22911233432161279</c:v>
                </c:pt>
                <c:pt idx="6">
                  <c:v>0.45522966332048609</c:v>
                </c:pt>
                <c:pt idx="7">
                  <c:v>0.18391019686657981</c:v>
                </c:pt>
                <c:pt idx="9">
                  <c:v>0.41725978258263702</c:v>
                </c:pt>
                <c:pt idx="10">
                  <c:v>0.18891828795933141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0.21412936729061699</c:v>
                </c:pt>
                <c:pt idx="1">
                  <c:v>0.11084939168753929</c:v>
                </c:pt>
                <c:pt idx="3">
                  <c:v>0.10193122760460829</c:v>
                </c:pt>
                <c:pt idx="4">
                  <c:v>0.13160067035281789</c:v>
                </c:pt>
                <c:pt idx="6">
                  <c:v>0.1499128259640308</c:v>
                </c:pt>
                <c:pt idx="7">
                  <c:v>0.1375344764425605</c:v>
                </c:pt>
                <c:pt idx="9">
                  <c:v>0.156861969055377</c:v>
                </c:pt>
                <c:pt idx="10">
                  <c:v>0.15104721754685199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0.65256976630645069</c:v>
                </c:pt>
                <c:pt idx="1">
                  <c:v>0.28044139450001088</c:v>
                </c:pt>
                <c:pt idx="3">
                  <c:v>0.52601805390516343</c:v>
                </c:pt>
                <c:pt idx="4">
                  <c:v>0.36071300467443063</c:v>
                </c:pt>
                <c:pt idx="6">
                  <c:v>0.60514248928451675</c:v>
                </c:pt>
                <c:pt idx="7">
                  <c:v>0.32144467330914028</c:v>
                </c:pt>
                <c:pt idx="9">
                  <c:v>0.57412175163801371</c:v>
                </c:pt>
                <c:pt idx="10">
                  <c:v>0.33996550550618337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0.68888073538342387</c:v>
                </c:pt>
                <c:pt idx="1">
                  <c:v>0.6485494700001202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0.27357858778311528</c:v>
                </c:pt>
                <c:pt idx="1">
                  <c:v>0.2059243409292284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3.7540676833461621E-2</c:v>
                </c:pt>
                <c:pt idx="1">
                  <c:v>0.14552618907065121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0.54143187268193027</c:v>
                </c:pt>
                <c:pt idx="1">
                  <c:v>0.38979685091221172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0.2357990995999627</c:v>
                </c:pt>
                <c:pt idx="1">
                  <c:v>0.26447167209636557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0.222769027718107</c:v>
                </c:pt>
                <c:pt idx="1">
                  <c:v>0.34573147699142348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0.53066933212135914</c:v>
                </c:pt>
                <c:pt idx="1">
                  <c:v>0.71028949789948292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0.29624647554188788</c:v>
                </c:pt>
                <c:pt idx="1">
                  <c:v>0.16516015681220761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0.13460365540960881</c:v>
                </c:pt>
                <c:pt idx="1">
                  <c:v>8.5091167350988997E-2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</c:v>
                </c:pt>
                <c:pt idx="1">
                  <c:v>1.045494676108979E-2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3.8480536927144232E-2</c:v>
                </c:pt>
                <c:pt idx="1">
                  <c:v>2.9004231176231469E-2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Presidentia</a:t>
            </a:r>
            <a:r>
              <a:rPr lang="en-US" sz="1600" u="sng" baseline="0">
                <a:solidFill>
                  <a:schemeClr val="tx1"/>
                </a:solidFill>
              </a:rPr>
              <a:t>l Matchup</a:t>
            </a:r>
            <a:endParaRPr lang="en-US" sz="1600" u="sng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0.34928501038891469</c:v>
                </c:pt>
                <c:pt idx="1">
                  <c:v>0.3097920164436479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0.14633140173074971</c:v>
                </c:pt>
                <c:pt idx="1">
                  <c:v>5.8431074194621291E-2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0.22045597200049949</c:v>
                </c:pt>
                <c:pt idx="1">
                  <c:v>0.40080990803579553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4.5921564766735458E-2</c:v>
                </c:pt>
                <c:pt idx="1">
                  <c:v>9.3910926553226734E-2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7.6687426457555205E-2</c:v>
                </c:pt>
                <c:pt idx="1">
                  <c:v>2.8169775717442461E-2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0.1072448256638015</c:v>
                </c:pt>
                <c:pt idx="1">
                  <c:v>4.9807987717311278E-2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2.3694106401630381E-2</c:v>
                </c:pt>
                <c:pt idx="1">
                  <c:v>2.3624026076816931E-2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3.0379692590113881E-2</c:v>
                </c:pt>
                <c:pt idx="1">
                  <c:v>3.5454285261137489E-2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50%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31%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79%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36C538B5-E882-1009-97E4-180FBDA55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" r="211"/>
          <a:stretch/>
        </p:blipFill>
        <p:spPr>
          <a:xfrm>
            <a:off x="452954" y="6405942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A35+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35+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35+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A35+ LV</a:t>
            </a:r>
          </a:p>
          <a:p>
            <a:pPr algn="ctr"/>
            <a:r>
              <a:rPr lang="en-US" sz="1200"/>
              <a:t>DEMOCRATS</a:t>
            </a:r>
          </a:p>
        </p:txBody>
      </p:sp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35+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A35+ LV</a:t>
            </a:r>
          </a:p>
          <a:p>
            <a:pPr algn="ctr"/>
            <a:r>
              <a:rPr lang="en-US" sz="1200"/>
              <a:t>REPUBLICANS</a:t>
            </a:r>
          </a:p>
        </p:txBody>
      </p:sp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35+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A35+ LV</a:t>
            </a:r>
          </a:p>
        </p:txBody>
      </p:sp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35+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A35+ RV</a:t>
            </a:r>
          </a:p>
        </p:txBody>
      </p:sp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B1F588-2831-BB2F-9257-47F442C6B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35+
Source: Univision political tracker in collaboration with Media Predict as of April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A35+ LV</a:t>
            </a:r>
          </a:p>
        </p:txBody>
      </p:sp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080BD-A1E8-FFC5-26A4-7C867D4B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AFB074F-A83E-BDE5-5D9B-86AF2E53E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76" r="176"/>
            <a:stretch/>
          </p:blipFill>
          <p:spPr>
            <a:xfrm>
              <a:off x="1234851" y="5786275"/>
              <a:ext cx="1943274" cy="193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1" r:id="rId3"/>
    <p:sldLayoutId id="2147483752" r:id="rId4"/>
    <p:sldLayoutId id="2147483749" r:id="rId5"/>
    <p:sldLayoutId id="2147483750" r:id="rId6"/>
    <p:sldLayoutId id="2147483715" r:id="rId7"/>
    <p:sldLayoutId id="2147483724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28153-CCDF-C257-642D-6A8380A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833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6B0ED1-A301-376F-8E5D-66911F878CFD}"/>
              </a:ext>
            </a:extLst>
          </p:cNvPr>
          <p:cNvSpPr txBox="1">
            <a:spLocks/>
          </p:cNvSpPr>
          <p:nvPr/>
        </p:nvSpPr>
        <p:spPr>
          <a:xfrm>
            <a:off x="559506" y="143009"/>
            <a:ext cx="5900782" cy="267586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 &amp; Media Predict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2024 Presidential Tracker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prstClr val="black"/>
                </a:solidFill>
                <a:latin typeface="+mj-lt"/>
              </a:rPr>
              <a:t>Arizona LV35+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prstClr val="black"/>
                </a:solidFill>
                <a:latin typeface="+mj-lt"/>
              </a:rPr>
              <a:t>April 2024</a:t>
            </a: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883D0C4C-8567-D426-3651-4D5E3BD1F12A}"/>
              </a:ext>
            </a:extLst>
          </p:cNvPr>
          <p:cNvGrpSpPr>
            <a:grpSpLocks noChangeAspect="1"/>
          </p:cNvGrpSpPr>
          <p:nvPr/>
        </p:nvGrpSpPr>
        <p:grpSpPr>
          <a:xfrm>
            <a:off x="516204" y="2480774"/>
            <a:ext cx="1974979" cy="443944"/>
            <a:chOff x="567359" y="2623345"/>
            <a:chExt cx="2624278" cy="589896"/>
          </a:xfrm>
        </p:grpSpPr>
        <p:pic>
          <p:nvPicPr>
            <p:cNvPr id="7" name="Imagen 9">
              <a:extLst>
                <a:ext uri="{FF2B5EF4-FFF2-40B4-BE49-F238E27FC236}">
                  <a16:creationId xmlns:a16="http://schemas.microsoft.com/office/drawing/2014/main" id="{91F4AFFC-2F40-BD3F-727B-B448B24D7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1" b="26046"/>
            <a:stretch/>
          </p:blipFill>
          <p:spPr>
            <a:xfrm>
              <a:off x="2042700" y="2643974"/>
              <a:ext cx="1148937" cy="548640"/>
            </a:xfrm>
            <a:prstGeom prst="rect">
              <a:avLst/>
            </a:prstGeom>
          </p:spPr>
        </p:pic>
        <p:pic>
          <p:nvPicPr>
            <p:cNvPr id="8" name="Imagen 10">
              <a:extLst>
                <a:ext uri="{FF2B5EF4-FFF2-40B4-BE49-F238E27FC236}">
                  <a16:creationId xmlns:a16="http://schemas.microsoft.com/office/drawing/2014/main" id="{C8B90D4F-0A94-80EC-F5C8-5343355F5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59" y="2689693"/>
              <a:ext cx="1245996" cy="457200"/>
            </a:xfrm>
            <a:prstGeom prst="rect">
              <a:avLst/>
            </a:prstGeom>
          </p:spPr>
        </p:pic>
        <p:cxnSp>
          <p:nvCxnSpPr>
            <p:cNvPr id="9" name="Conector recto 11">
              <a:extLst>
                <a:ext uri="{FF2B5EF4-FFF2-40B4-BE49-F238E27FC236}">
                  <a16:creationId xmlns:a16="http://schemas.microsoft.com/office/drawing/2014/main" id="{BCD08118-7D07-3463-2440-1DDDF87D1E3B}"/>
                </a:ext>
              </a:extLst>
            </p:cNvPr>
            <p:cNvCxnSpPr>
              <a:cxnSpLocks/>
            </p:cNvCxnSpPr>
            <p:nvPr/>
          </p:nvCxnSpPr>
          <p:spPr>
            <a:xfrm>
              <a:off x="1928027" y="2623345"/>
              <a:ext cx="0" cy="589896"/>
            </a:xfrm>
            <a:prstGeom prst="line">
              <a:avLst/>
            </a:prstGeom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281333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440905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661993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b="0"/>
              <a:t>House of Representatives Vote</a:t>
            </a:r>
            <a:br>
              <a:rPr lang="en-US" b="0"/>
            </a:br>
            <a:r>
              <a:rPr lang="en-US" sz="1800"/>
              <a:t>- DEMOCRATS FAVORED BY HISPANICS, HIGHER THAN NON-HISPANICS</a:t>
            </a:r>
          </a:p>
          <a:p>
            <a:r>
              <a:rPr lang="en-US" sz="1800"/>
              <a:t>- 39% OF HISPANICS UP FOR GRABS (33% NOT DEFINITE, 6% UNSURE)</a:t>
            </a:r>
          </a:p>
          <a:p>
            <a:endParaRPr lang="en-US" sz="1800"/>
          </a:p>
          <a:p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348089"/>
              </p:ext>
            </p:extLst>
          </p:nvPr>
        </p:nvGraphicFramePr>
        <p:xfrm>
          <a:off x="2032000" y="21849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568781"/>
              </p:ext>
            </p:extLst>
          </p:nvPr>
        </p:nvGraphicFramePr>
        <p:xfrm>
          <a:off x="1709593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938992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/>
              <a:t>Matchup: Gallego vs Lake</a:t>
            </a:r>
          </a:p>
          <a:p>
            <a:r>
              <a:rPr lang="en-US" sz="1800" b="0"/>
              <a:t>- </a:t>
            </a:r>
            <a:r>
              <a:rPr lang="en-US" sz="1800"/>
              <a:t>GALLEGO LEADS AMONG HISPANICS</a:t>
            </a:r>
            <a:r>
              <a:rPr lang="en-US" sz="1800" b="0"/>
              <a:t>, HIGHER THAN NON-HISPANICS</a:t>
            </a:r>
            <a:br>
              <a:rPr lang="en-US" sz="1800" b="0"/>
            </a:br>
            <a:r>
              <a:rPr lang="en-US" sz="1800" b="0"/>
              <a:t>- </a:t>
            </a:r>
            <a:r>
              <a:rPr lang="en-US" sz="1800"/>
              <a:t>34</a:t>
            </a:r>
            <a:r>
              <a:rPr lang="en-US" sz="1800" b="0"/>
              <a:t>% OF HISPANICS </a:t>
            </a:r>
            <a:r>
              <a:rPr lang="en-US" sz="1800"/>
              <a:t>UP FOR GRABS (29% NOT DEFINITE, 5% UNSURE)</a:t>
            </a:r>
          </a:p>
          <a:p>
            <a:endParaRPr lang="en-US" sz="1800"/>
          </a:p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If the 2024 election for United States Senator from Arizona were being held today, and the candidates were Ruben Gallego (Democrat) &amp; Kari Lake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1571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/>
              <a:t>Total Support</a:t>
            </a:r>
          </a:p>
          <a:p>
            <a:r>
              <a:rPr lang="en-US" sz="1200"/>
              <a:t>Probably</a:t>
            </a:r>
          </a:p>
          <a:p>
            <a:r>
              <a:rPr lang="en-US" sz="120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/>
              <a:t>Candidate Support among Hispanics</a:t>
            </a:r>
          </a:p>
          <a:p>
            <a:r>
              <a:rPr lang="en-US" sz="1800" b="0"/>
              <a:t>- GALLEGO’S STRONGEST SUPPORT AMONG MEN</a:t>
            </a:r>
          </a:p>
          <a:p>
            <a:r>
              <a:rPr lang="en-US" sz="1800" b="0"/>
              <a:t>- LAKE’S STRONGEST SUPPORT AMONG 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/>
              <a:t>If the 2024 election for United States Senator from Arizona were being held today, and the candidates were Ruben Gallego (Democrat) &amp; Kari Lake (Republican),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235692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51613"/>
              </p:ext>
            </p:extLst>
          </p:nvPr>
        </p:nvGraphicFramePr>
        <p:xfrm>
          <a:off x="434340" y="5364186"/>
          <a:ext cx="1020127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777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927388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854777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927388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854777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927388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854777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89013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/>
              <a:t>44%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/>
              <a:t>Willingness to Vote for Candidates in General Election</a:t>
            </a:r>
            <a:br>
              <a:rPr lang="en-US" sz="1800" b="0"/>
            </a:br>
            <a:endParaRPr lang="en-US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82496"/>
            <a:ext cx="10069513" cy="184666"/>
          </a:xfrm>
        </p:spPr>
        <p:txBody>
          <a:bodyPr/>
          <a:lstStyle/>
          <a:p>
            <a:r>
              <a:rPr lang="en-US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411570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915205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 (36% vs 26%)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799" cy="369332"/>
          </a:xfrm>
        </p:spPr>
        <p:txBody>
          <a:bodyPr/>
          <a:lstStyle/>
          <a:p>
            <a:r>
              <a:rPr lang="en-US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30895"/>
              </p:ext>
            </p:extLst>
          </p:nvPr>
        </p:nvGraphicFramePr>
        <p:xfrm>
          <a:off x="2032000" y="2209800"/>
          <a:ext cx="8128000" cy="421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368A57F-B0B2-571C-3ED1-245B6ABB89E0}"/>
              </a:ext>
            </a:extLst>
          </p:cNvPr>
          <p:cNvGrpSpPr/>
          <p:nvPr/>
        </p:nvGrpSpPr>
        <p:grpSpPr>
          <a:xfrm>
            <a:off x="3127763" y="3567215"/>
            <a:ext cx="2494439" cy="331365"/>
            <a:chOff x="3127763" y="3567215"/>
            <a:chExt cx="2845750" cy="331365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1030A0CE-8D2F-F701-C6A8-F851656FB7F4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314FB1-E04B-1266-98D3-A6AAC986CF79}"/>
                </a:ext>
              </a:extLst>
            </p:cNvPr>
            <p:cNvSpPr txBox="1"/>
            <p:nvPr/>
          </p:nvSpPr>
          <p:spPr>
            <a:xfrm>
              <a:off x="4313233" y="3621581"/>
              <a:ext cx="541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36%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FCE8B-4F48-8C92-08A2-8781A6E4BFAB}"/>
              </a:ext>
            </a:extLst>
          </p:cNvPr>
          <p:cNvGrpSpPr/>
          <p:nvPr/>
        </p:nvGrpSpPr>
        <p:grpSpPr>
          <a:xfrm>
            <a:off x="3127762" y="5280604"/>
            <a:ext cx="1779215" cy="331365"/>
            <a:chOff x="3127763" y="3567215"/>
            <a:chExt cx="2845750" cy="331365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A98B30EC-F2CB-A7A9-F5DC-49053AFA4593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721A5D-957C-B856-DFA4-5545AC489AB2}"/>
                </a:ext>
              </a:extLst>
            </p:cNvPr>
            <p:cNvSpPr txBox="1"/>
            <p:nvPr/>
          </p:nvSpPr>
          <p:spPr>
            <a:xfrm>
              <a:off x="4313232" y="3621581"/>
              <a:ext cx="7594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82488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r>
              <a:rPr lang="en-US"/>
              <a:t>Arizona Right to Abortion Initiative</a:t>
            </a:r>
          </a:p>
          <a:p>
            <a:r>
              <a:rPr lang="en-US" sz="1800"/>
              <a:t>- AFTER READING A SUMMARY OF THE INITIATIVE, 1 IN 3 RESPONDENTS WOULD DEFINITELY VOTE 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If the election were held today and this measure were on the ballot, would you vote yes or no?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>
                <a:solidFill>
                  <a:srgbClr val="000000"/>
                </a:solidFill>
              </a:rPr>
              <a:t>Arizona Right to Abortion Initiative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9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102043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775982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</a:t>
            </a:r>
            <a:r>
              <a:rPr lang="en-US" sz="2000" kern="0">
                <a:latin typeface="Franklin Gothic Book" panose="020B0503020102020204"/>
              </a:rPr>
              <a:t>4/10/2024 – 4/21/2024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lang="en-US" sz="2000" b="0" i="0" spc="0" baseline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4.6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3.9%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3803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>
                          <a:latin typeface="+mn-lt"/>
                        </a:rPr>
                        <a:t>A35+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</a:rPr>
                        <a:t>472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</a:rPr>
                        <a:t>(267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+mn-lt"/>
                        </a:rPr>
                        <a:t>673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1,145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35+</a:t>
            </a:r>
          </a:p>
        </p:txBody>
      </p:sp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45286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985918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Cost of Living, Inflation and Healthcare Top Issues for All Voters</a:t>
            </a:r>
            <a:br>
              <a:rPr lang="en-US"/>
            </a:br>
            <a:r>
              <a:rPr lang="en-US" sz="1800" b="0"/>
              <a:t>- AFFORDABLE HOUSING, EDUCATION, ABORTION</a:t>
            </a:r>
            <a:r>
              <a:rPr lang="en-US" sz="1800"/>
              <a:t> </a:t>
            </a:r>
            <a:r>
              <a:rPr lang="en-US" sz="1800" b="0"/>
              <a:t>OF GREATER CONCERN TO HISPANICS</a:t>
            </a:r>
            <a:endParaRPr lang="en-US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63848"/>
            <a:ext cx="10069513" cy="184666"/>
          </a:xfrm>
        </p:spPr>
        <p:txBody>
          <a:bodyPr/>
          <a:lstStyle/>
          <a:p>
            <a:r>
              <a:rPr lang="en-US" sz="1200" i="1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4735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74"/>
              </p:ext>
            </p:extLst>
          </p:nvPr>
        </p:nvGraphicFramePr>
        <p:xfrm>
          <a:off x="609592" y="2088984"/>
          <a:ext cx="10972800" cy="4264827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165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520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/>
              <a:t>Thinking about the issues, how important are the following issues to you?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15B88B65-4496-D73E-F955-8A54F645A79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924733"/>
          <a:ext cx="3623946" cy="445897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39733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>
                          <a:latin typeface="+mn-lt"/>
                        </a:rPr>
                        <a:t>Biden</a:t>
                      </a:r>
                      <a:r>
                        <a:rPr lang="en-US" sz="140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42625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379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695CA86D-FFA7-D1CE-9F99-33D4D34FAA2C}"/>
              </a:ext>
            </a:extLst>
          </p:cNvPr>
          <p:cNvGraphicFramePr>
            <a:graphicFrameLocks noGrp="1"/>
          </p:cNvGraphicFramePr>
          <p:nvPr/>
        </p:nvGraphicFramePr>
        <p:xfrm>
          <a:off x="427863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D702DC2E-1733-D204-2AD2-EF5CB9D712A1}"/>
              </a:ext>
            </a:extLst>
          </p:cNvPr>
          <p:cNvGraphicFramePr>
            <a:graphicFrameLocks noGrp="1"/>
          </p:cNvGraphicFramePr>
          <p:nvPr/>
        </p:nvGraphicFramePr>
        <p:xfrm>
          <a:off x="810006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>
                          <a:latin typeface="+mn-lt"/>
                        </a:rPr>
                        <a:t>Trump</a:t>
                      </a:r>
                      <a:r>
                        <a:rPr lang="en-US" sz="140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/>
              <a:t>50%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136534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011533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/>
              <a:t>- ABORTION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44792"/>
              </p:ext>
            </p:extLst>
          </p:nvPr>
        </p:nvGraphicFramePr>
        <p:xfrm>
          <a:off x="3255831" y="2572862"/>
          <a:ext cx="4974041" cy="3530675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1139443" cy="369332"/>
          </a:xfrm>
        </p:spPr>
        <p:txBody>
          <a:bodyPr/>
          <a:lstStyle/>
          <a:p>
            <a:r>
              <a:rPr lang="en-US" i="1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07663-75A4-37BF-33B2-FBDD5B17B73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619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1430000" cy="369332"/>
          </a:xfrm>
        </p:spPr>
        <p:txBody>
          <a:bodyPr/>
          <a:lstStyle/>
          <a:p>
            <a:r>
              <a:rPr lang="en-US" i="1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07663-75A4-37BF-33B2-FBDD5B17B73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619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BD553-D5B6-C847-B338-8A8424F2164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484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BD553-D5B6-C847-B338-8A8424F2164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484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/>
              <a:t>48%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355561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773360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/>
              <a:t>53% of Hispanics Rate the Economy in Their State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21995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/>
              <a:t>22% of Hispanic Voters Believe the Economy Will 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62232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54281"/>
              </p:ext>
            </p:extLst>
          </p:nvPr>
        </p:nvGraphicFramePr>
        <p:xfrm>
          <a:off x="609599" y="1228316"/>
          <a:ext cx="10972797" cy="470117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88635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78985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71897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 fontAlgn="ctr"/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</a:t>
                      </a:r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Abortion laws should be created by state governments, not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67971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12297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36823"/>
              </p:ext>
            </p:extLst>
          </p:nvPr>
        </p:nvGraphicFramePr>
        <p:xfrm>
          <a:off x="609599" y="1228316"/>
          <a:ext cx="10972797" cy="456753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20299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15681"/>
              </p:ext>
            </p:extLst>
          </p:nvPr>
        </p:nvGraphicFramePr>
        <p:xfrm>
          <a:off x="609599" y="1228316"/>
          <a:ext cx="10972797" cy="37772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84396"/>
              </p:ext>
            </p:extLst>
          </p:nvPr>
        </p:nvGraphicFramePr>
        <p:xfrm>
          <a:off x="609600" y="1228316"/>
          <a:ext cx="10972802" cy="3382056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90083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63439"/>
              </p:ext>
            </p:extLst>
          </p:nvPr>
        </p:nvGraphicFramePr>
        <p:xfrm>
          <a:off x="609600" y="1146020"/>
          <a:ext cx="10972802" cy="50735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745380"/>
              </p:ext>
            </p:extLst>
          </p:nvPr>
        </p:nvGraphicFramePr>
        <p:xfrm>
          <a:off x="1989998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26957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/>
              <a:t>Matchup: Biden vs Trump</a:t>
            </a:r>
          </a:p>
          <a:p>
            <a:r>
              <a:rPr lang="en-US" sz="1800" b="0"/>
              <a:t>- JOE BIDEN LEADS AMONG HISPANICS, HIGHER THAN NON-HISPANICS</a:t>
            </a:r>
            <a:br>
              <a:rPr lang="en-US" sz="1800" b="0"/>
            </a:br>
            <a:r>
              <a:rPr lang="en-US" sz="1800" b="0"/>
              <a:t>- </a:t>
            </a:r>
            <a:r>
              <a:rPr lang="en-US" sz="1800"/>
              <a:t>29</a:t>
            </a:r>
            <a:r>
              <a:rPr lang="en-US" sz="1800" b="0"/>
              <a:t>% </a:t>
            </a:r>
            <a:r>
              <a:rPr lang="en-US" sz="1800"/>
              <a:t>OF HISPANICS UP FOR GRABS (28% NOT DEFINITE, 1% UNSURE)</a:t>
            </a:r>
          </a:p>
          <a:p>
            <a:endParaRPr lang="en-US" sz="1050" b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3446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98182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</a:t>
                      </a:r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12035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Local &amp; National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85538"/>
              </p:ext>
            </p:extLst>
          </p:nvPr>
        </p:nvGraphicFramePr>
        <p:xfrm>
          <a:off x="609592" y="2531883"/>
          <a:ext cx="10972800" cy="3566348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29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6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067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55% of Hispanics Need More Information About the Candidates &amp; Their Positions on the Issues​​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>
                <a:solidFill>
                  <a:srgbClr val="000000"/>
                </a:solidFill>
              </a:rPr>
              <a:t>Informed on Candidates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15096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53% of Hispanics Don’t Have All the Party Information They Need to Make Voting Decision​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>
                <a:solidFill>
                  <a:srgbClr val="000000"/>
                </a:solidFill>
              </a:rPr>
              <a:t>Informed on Parties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40647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/>
              <a:t>69%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48224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Messaging in Spanish is </a:t>
            </a:r>
            <a:r>
              <a:rPr lang="en-US" i="1">
                <a:solidFill>
                  <a:schemeClr val="accent4"/>
                </a:solidFill>
              </a:rPr>
              <a:t>Powerful</a:t>
            </a:r>
            <a:r>
              <a:rPr lang="en-US">
                <a:solidFill>
                  <a:schemeClr val="tx1"/>
                </a:solidFill>
              </a:rPr>
              <a:t> and </a:t>
            </a:r>
            <a:r>
              <a:rPr lang="en-US" i="1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55914"/>
            <a:ext cx="3401568" cy="1354217"/>
          </a:xfrm>
        </p:spPr>
        <p:txBody>
          <a:bodyPr/>
          <a:lstStyle/>
          <a:p>
            <a:r>
              <a:rPr lang="en-US" sz="8800">
                <a:solidFill>
                  <a:schemeClr val="accent4"/>
                </a:solidFill>
              </a:rPr>
              <a:t>68%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21137" y="3622685"/>
            <a:ext cx="3403099" cy="1354217"/>
          </a:xfrm>
        </p:spPr>
        <p:txBody>
          <a:bodyPr/>
          <a:lstStyle/>
          <a:p>
            <a:r>
              <a:rPr lang="en-US" sz="8800">
                <a:solidFill>
                  <a:schemeClr val="accent2"/>
                </a:solidFill>
              </a:rPr>
              <a:t>62%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55913"/>
            <a:ext cx="3403099" cy="1354217"/>
          </a:xfrm>
        </p:spPr>
        <p:txBody>
          <a:bodyPr/>
          <a:lstStyle/>
          <a:p>
            <a:r>
              <a:rPr lang="en-US" sz="8800"/>
              <a:t>56%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/>
              <a:t>I </a:t>
            </a:r>
            <a:r>
              <a:rPr lang="en-US" b="1" i="1">
                <a:solidFill>
                  <a:schemeClr val="accent4"/>
                </a:solidFill>
              </a:rPr>
              <a:t>appreciate when candidates advertise in Spanish</a:t>
            </a:r>
            <a:r>
              <a:rPr lang="en-US">
                <a:solidFill>
                  <a:schemeClr val="accent4"/>
                </a:solidFill>
              </a:rPr>
              <a:t> </a:t>
            </a:r>
            <a:r>
              <a:rPr lang="en-US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22740" y="5345836"/>
            <a:ext cx="3403099" cy="646331"/>
          </a:xfrm>
        </p:spPr>
        <p:txBody>
          <a:bodyPr/>
          <a:lstStyle/>
          <a:p>
            <a:r>
              <a:rPr lang="en-US"/>
              <a:t>Political parties and candidates who advertise in Spanish are </a:t>
            </a:r>
            <a:r>
              <a:rPr lang="en-US" b="1" i="1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/>
              <a:t>When a political party or candidate communicates with me in Spanish, it suggests that </a:t>
            </a:r>
            <a:r>
              <a:rPr lang="en-US" b="1" i="1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2740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/>
              <a:t>Total Support</a:t>
            </a:r>
          </a:p>
          <a:p>
            <a:r>
              <a:rPr lang="en-US" sz="1200"/>
              <a:t>Probably</a:t>
            </a:r>
          </a:p>
          <a:p>
            <a:r>
              <a:rPr lang="en-US" sz="120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/>
              <a:t>Candidate Support among Hispanics</a:t>
            </a:r>
          </a:p>
          <a:p>
            <a:r>
              <a:rPr lang="en-US" sz="1800" b="0"/>
              <a:t>- BIDEN’S STRONGEST SUPPORT AMONG MEN</a:t>
            </a:r>
          </a:p>
          <a:p>
            <a:pPr>
              <a:spcBef>
                <a:spcPts val="0"/>
              </a:spcBef>
            </a:pPr>
            <a:r>
              <a:rPr lang="en-US" sz="1800" b="0"/>
              <a:t>- TRUMP’S STRONGEST SUPPORT AMONG WOMEN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421596" cy="369332"/>
          </a:xfrm>
        </p:spPr>
        <p:txBody>
          <a:bodyPr/>
          <a:lstStyle/>
          <a:p>
            <a:r>
              <a:rPr lang="en-US" i="1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500147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76780"/>
              </p:ext>
            </p:extLst>
          </p:nvPr>
        </p:nvGraphicFramePr>
        <p:xfrm>
          <a:off x="434340" y="5364186"/>
          <a:ext cx="1009237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4977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917488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834977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917488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834977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917488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834977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415772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Voting Method and Timeframe</a:t>
            </a:r>
          </a:p>
          <a:p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- HISPANICS MORE LIKELY TO </a:t>
            </a:r>
            <a:r>
              <a:rPr lang="en-US" sz="2000">
                <a:solidFill>
                  <a:srgbClr val="000000"/>
                </a:solidFill>
                <a:latin typeface="Franklin Gothic Medium" panose="020B0603020102020204"/>
              </a:rPr>
              <a:t>VOTE EARLY AND IN PERSON</a:t>
            </a:r>
            <a:endParaRPr lang="en-US" sz="2000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89055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503677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Poder Latino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familiar or unfamiliar are you with the “</a:t>
            </a:r>
            <a:r>
              <a:rPr lang="es-ES_tradnl"/>
              <a:t>Poder</a:t>
            </a:r>
            <a:r>
              <a:rPr lang="en-US"/>
              <a:t> Latino”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681173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sng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Poder</a:t>
            </a: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Latino Familiarity</a:t>
            </a:r>
          </a:p>
        </p:txBody>
      </p:sp>
    </p:spTree>
    <p:extLst>
      <p:ext uri="{BB962C8B-B14F-4D97-AF65-F5344CB8AC3E}">
        <p14:creationId xmlns:p14="http://schemas.microsoft.com/office/powerpoint/2010/main" val="24025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9745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</a:t>
                      </a:r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</a:t>
                      </a:r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19335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Religious Service Attendance</a:t>
            </a:r>
            <a:endParaRPr kumimoji="0" lang="en-US" sz="1400" b="0" i="1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220698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/>
              <a:t>Trump Voters </a:t>
            </a:r>
            <a:r>
              <a:rPr lang="en-US"/>
              <a:t>A</a:t>
            </a:r>
            <a:r>
              <a:rPr lang="en-US" sz="3600" b="0"/>
              <a:t>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464399"/>
              </p:ext>
            </p:extLst>
          </p:nvPr>
        </p:nvGraphicFramePr>
        <p:xfrm>
          <a:off x="6546235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069513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021382"/>
              </p:ext>
            </p:extLst>
          </p:nvPr>
        </p:nvGraphicFramePr>
        <p:xfrm>
          <a:off x="307973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/>
              <a:t>47%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48152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131385"/>
              </p:ext>
            </p:extLst>
          </p:nvPr>
        </p:nvGraphicFramePr>
        <p:xfrm>
          <a:off x="1640313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2215991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/>
              <a:t>Matchup: Biden vs Trump vs Kennedy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800" b="0"/>
              <a:t>JOE BIDEN LEADS AMONG HISPANICS</a:t>
            </a:r>
            <a:r>
              <a:rPr lang="en-US" sz="1800"/>
              <a:t>,</a:t>
            </a:r>
            <a:r>
              <a:rPr lang="en-US" sz="1800" b="0"/>
              <a:t> HIGHER THAN NON-HISPANICS</a:t>
            </a:r>
            <a:endParaRPr lang="en-US" sz="1800"/>
          </a:p>
          <a:p>
            <a:pPr marL="285750" indent="-285750">
              <a:buFontTx/>
              <a:buChar char="-"/>
            </a:pPr>
            <a:r>
              <a:rPr lang="en-US" sz="1800" b="0"/>
              <a:t>KENNEDY PERFORMS HIGHER AMONG HISPANICS THAN </a:t>
            </a:r>
            <a:r>
              <a:rPr lang="en-US" sz="1800"/>
              <a:t>NON-HISPANICS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800"/>
              <a:t>34</a:t>
            </a:r>
            <a:r>
              <a:rPr lang="en-US" sz="1800" b="0"/>
              <a:t>% OF HISPANICS </a:t>
            </a:r>
            <a:r>
              <a:rPr lang="en-US" sz="1800"/>
              <a:t>UP FOR GRABS (31% NOT DEFINITE, 3% UNSURE)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endParaRPr lang="en-US"/>
          </a:p>
          <a:p>
            <a:pPr marL="285750" indent="-285750">
              <a:spcBef>
                <a:spcPts val="0"/>
              </a:spcBef>
              <a:buFontTx/>
              <a:buChar char="-"/>
            </a:pPr>
            <a:endParaRPr lang="en-US" sz="1800" b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781619"/>
            <a:ext cx="1075488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SharedWithUsers xmlns="3f2ceb43-86cd-4ba8-9fbb-a64be3ca07e2">
      <UserInfo>
        <DisplayName>Kathy Whitlock</DisplayName>
        <AccountId>84</AccountId>
        <AccountType/>
      </UserInfo>
      <UserInfo>
        <DisplayName>Kimberly Linan</DisplayName>
        <AccountId>85</AccountId>
        <AccountType/>
      </UserInfo>
      <UserInfo>
        <DisplayName>Daniel Martinez</DisplayName>
        <AccountId>380</AccountId>
        <AccountType/>
      </UserInfo>
      <UserInfo>
        <DisplayName>Daniel Coronell</DisplayName>
        <AccountId>857</AccountId>
        <AccountType/>
      </UserInfo>
      <UserInfo>
        <DisplayName>Jesus Lara</DisplayName>
        <AccountId>674</AccountId>
        <AccountType/>
      </UserInfo>
      <UserInfo>
        <DisplayName>Mark Masepohl</DisplayName>
        <AccountId>184</AccountId>
        <AccountType/>
      </UserInfo>
      <UserInfo>
        <DisplayName>Marta Salazar</DisplayName>
        <AccountId>431</AccountId>
        <AccountType/>
      </UserInfo>
      <UserInfo>
        <DisplayName>Alfonso Rubalcava</DisplayName>
        <AccountId>520</AccountId>
        <AccountType/>
      </UserInfo>
      <UserInfo>
        <DisplayName>Renee Ostrom</DisplayName>
        <AccountId>13</AccountId>
        <AccountType/>
      </UserInfo>
      <UserInfo>
        <DisplayName>Debe Black</DisplayName>
        <AccountId>706</AccountId>
        <AccountType/>
      </UserInfo>
    </SharedWithUsers>
    <l47y xmlns="8145bf9a-424b-4131-a1d7-79f86c228b9f">2024-05-24T18:15:48+00:00</l47y>
    <MediaLengthInSeconds xmlns="8145bf9a-424b-4131-a1d7-79f86c228b9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5421AE-D187-44B9-8A73-F46BCB506BA8}">
  <ds:schemaRefs>
    <ds:schemaRef ds:uri="026ddb43-dd03-461f-8311-2bb4c5e09c8c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fe72f78-8498-437f-9998-d20aa9b5109b"/>
    <ds:schemaRef ds:uri="8145bf9a-424b-4131-a1d7-79f86c228b9f"/>
    <ds:schemaRef ds:uri="3f2ceb43-86cd-4ba8-9fbb-a64be3ca07e2"/>
  </ds:schemaRefs>
</ds:datastoreItem>
</file>

<file path=customXml/itemProps2.xml><?xml version="1.0" encoding="utf-8"?>
<ds:datastoreItem xmlns:ds="http://schemas.openxmlformats.org/officeDocument/2006/customXml" ds:itemID="{BABAC56E-AD3B-43B5-90D1-262B59C3D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ceb43-86cd-4ba8-9fbb-a64be3ca07e2"/>
    <ds:schemaRef ds:uri="8145bf9a-424b-4131-a1d7-79f86c22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0</TotalTime>
  <Words>5498</Words>
  <Application>Microsoft Office PowerPoint</Application>
  <PresentationFormat>Widescreen</PresentationFormat>
  <Paragraphs>1324</Paragraphs>
  <Slides>67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Daniel Martinez</cp:lastModifiedBy>
  <cp:revision>2</cp:revision>
  <dcterms:created xsi:type="dcterms:W3CDTF">2024-03-19T13:29:17Z</dcterms:created>
  <dcterms:modified xsi:type="dcterms:W3CDTF">2024-05-30T16:59:31Z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4290700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