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8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9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0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1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4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5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6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7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8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9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0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1.xml" ContentType="application/vnd.openxmlformats-officedocument.themeOverride+xml"/>
  <Override PartName="/ppt/drawings/drawing6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2.xml" ContentType="application/vnd.openxmlformats-officedocument.themeOverride+xml"/>
  <Override PartName="/ppt/drawings/drawing7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3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4.xml" ContentType="application/vnd.openxmlformats-officedocument.themeOverride+xml"/>
  <Override PartName="/ppt/drawings/drawing8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3" r:id="rId5"/>
  </p:sldMasterIdLst>
  <p:notesMasterIdLst>
    <p:notesMasterId r:id="rId76"/>
  </p:notesMasterIdLst>
  <p:handoutMasterIdLst>
    <p:handoutMasterId r:id="rId77"/>
  </p:handoutMasterIdLst>
  <p:sldIdLst>
    <p:sldId id="2147480037" r:id="rId6"/>
    <p:sldId id="2147479213" r:id="rId7"/>
    <p:sldId id="2147473001" r:id="rId8"/>
    <p:sldId id="2147480050" r:id="rId9"/>
    <p:sldId id="2147480051" r:id="rId10"/>
    <p:sldId id="2147480064" r:id="rId11"/>
    <p:sldId id="261" r:id="rId12"/>
    <p:sldId id="2147480065" r:id="rId13"/>
    <p:sldId id="2147480042" r:id="rId14"/>
    <p:sldId id="2147480044" r:id="rId15"/>
    <p:sldId id="2147480066" r:id="rId16"/>
    <p:sldId id="2147480067" r:id="rId17"/>
    <p:sldId id="2147480068" r:id="rId18"/>
    <p:sldId id="2147480072" r:id="rId19"/>
    <p:sldId id="2147480122" r:id="rId20"/>
    <p:sldId id="2147480123" r:id="rId21"/>
    <p:sldId id="2147480124" r:id="rId22"/>
    <p:sldId id="2147480112" r:id="rId23"/>
    <p:sldId id="2147480073" r:id="rId24"/>
    <p:sldId id="2147480113" r:id="rId25"/>
    <p:sldId id="2147480114" r:id="rId26"/>
    <p:sldId id="2147480069" r:id="rId27"/>
    <p:sldId id="2147480070" r:id="rId28"/>
    <p:sldId id="2147480054" r:id="rId29"/>
    <p:sldId id="2147480074" r:id="rId30"/>
    <p:sldId id="2147480130" r:id="rId31"/>
    <p:sldId id="2147480075" r:id="rId32"/>
    <p:sldId id="2147480076" r:id="rId33"/>
    <p:sldId id="2147480133" r:id="rId34"/>
    <p:sldId id="2147480115" r:id="rId35"/>
    <p:sldId id="2147480131" r:id="rId36"/>
    <p:sldId id="2147480132" r:id="rId37"/>
    <p:sldId id="2147480134" r:id="rId38"/>
    <p:sldId id="2147480079" r:id="rId39"/>
    <p:sldId id="2147480080" r:id="rId40"/>
    <p:sldId id="2147480082" r:id="rId41"/>
    <p:sldId id="2147480055" r:id="rId42"/>
    <p:sldId id="2147480083" r:id="rId43"/>
    <p:sldId id="2147480084" r:id="rId44"/>
    <p:sldId id="2147480057" r:id="rId45"/>
    <p:sldId id="2147480086" r:id="rId46"/>
    <p:sldId id="2147480087" r:id="rId47"/>
    <p:sldId id="2147480056" r:id="rId48"/>
    <p:sldId id="2147480088" r:id="rId49"/>
    <p:sldId id="2147480089" r:id="rId50"/>
    <p:sldId id="2147480090" r:id="rId51"/>
    <p:sldId id="2147480058" r:id="rId52"/>
    <p:sldId id="2147480091" r:id="rId53"/>
    <p:sldId id="2147480059" r:id="rId54"/>
    <p:sldId id="2147480092" r:id="rId55"/>
    <p:sldId id="2147480060" r:id="rId56"/>
    <p:sldId id="2147480093" r:id="rId57"/>
    <p:sldId id="2147480061" r:id="rId58"/>
    <p:sldId id="2147480094" r:id="rId59"/>
    <p:sldId id="2147480062" r:id="rId60"/>
    <p:sldId id="2147480095" r:id="rId61"/>
    <p:sldId id="2147480063" r:id="rId62"/>
    <p:sldId id="2147480096" r:id="rId63"/>
    <p:sldId id="2147480101" r:id="rId64"/>
    <p:sldId id="2147480102" r:id="rId65"/>
    <p:sldId id="2147480103" r:id="rId66"/>
    <p:sldId id="2147480001" r:id="rId67"/>
    <p:sldId id="2147480100" r:id="rId68"/>
    <p:sldId id="2147480105" r:id="rId69"/>
    <p:sldId id="2147480107" r:id="rId70"/>
    <p:sldId id="2147480125" r:id="rId71"/>
    <p:sldId id="2147480104" r:id="rId72"/>
    <p:sldId id="2147479882" r:id="rId73"/>
    <p:sldId id="2147480099" r:id="rId74"/>
    <p:sldId id="2147480097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E83"/>
    <a:srgbClr val="A4A8AB"/>
    <a:srgbClr val="EDEEEE"/>
    <a:srgbClr val="FF9359"/>
    <a:srgbClr val="E95100"/>
    <a:srgbClr val="EA5100"/>
    <a:srgbClr val="0000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FA5C1-50CF-4E8D-73BE-A075F7798696}" v="44" dt="2024-05-24T17:27:19"/>
    <p1510:client id="{67373163-3D52-49CA-98BE-A4F08A242613}" v="35" dt="2024-05-24T17:33:16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707" autoAdjust="0"/>
  </p:normalViewPr>
  <p:slideViewPr>
    <p:cSldViewPr snapToGrid="0">
      <p:cViewPr varScale="1">
        <p:scale>
          <a:sx n="112" d="100"/>
          <a:sy n="11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8/10/relationships/authors" Target="author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9.xml"/><Relationship Id="rId1" Type="http://schemas.microsoft.com/office/2011/relationships/chartStyle" Target="style2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8.xml"/><Relationship Id="rId1" Type="http://schemas.microsoft.com/office/2011/relationships/chartStyle" Target="style3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0.xml"/><Relationship Id="rId1" Type="http://schemas.microsoft.com/office/2011/relationships/chartStyle" Target="style40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3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983342354520275E-2"/>
          <c:w val="0.99746153001390669"/>
          <c:h val="0.411577328805934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Democratic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REGISTERED VOTERS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F-4DAC-BB2E-88C56E3150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62-44F8-B76A-3887BDCC6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REGISTERED VOTERS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F-4DAC-BB2E-88C56E3150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Independent/ Other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5711325594442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F-4DAC-BB2E-88C56E315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REGISTERED VOTERS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FF-4DAC-BB2E-88C56E315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5722200"/>
        <c:axId val="935722528"/>
      </c:barChart>
      <c:catAx>
        <c:axId val="935722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5722528"/>
        <c:crosses val="autoZero"/>
        <c:auto val="1"/>
        <c:lblAlgn val="ctr"/>
        <c:lblOffset val="100"/>
        <c:noMultiLvlLbl val="0"/>
      </c:catAx>
      <c:valAx>
        <c:axId val="935722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3572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618774644773347"/>
          <c:y val="0.44257293130231379"/>
          <c:w val="0.36411813100596019"/>
          <c:h val="0.51144137005352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0.32193644693315532</c:v>
                </c:pt>
                <c:pt idx="1">
                  <c:v>0.28022932868229772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0.14667537087941329</c:v>
                </c:pt>
                <c:pt idx="1">
                  <c:v>6.7361433023676809E-2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0.18659002551543999</c:v>
                </c:pt>
                <c:pt idx="1">
                  <c:v>0.38320876522763109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8.4913501259067645E-2</c:v>
                </c:pt>
                <c:pt idx="1">
                  <c:v>9.7139774788330663E-2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7.7856845202631295E-2</c:v>
                </c:pt>
                <c:pt idx="1">
                  <c:v>4.1829266286618497E-2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0.1120416820560351</c:v>
                </c:pt>
                <c:pt idx="1">
                  <c:v>6.1908619381155897E-2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2.731560397201048E-2</c:v>
                </c:pt>
                <c:pt idx="1">
                  <c:v>2.5453567394422592E-2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4.2670524182247323E-2</c:v>
                </c:pt>
                <c:pt idx="1">
                  <c:v>4.2869245215865069E-2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0.36166190034671192</c:v>
                </c:pt>
                <c:pt idx="1">
                  <c:v>0.21921626398523361</c:v>
                </c:pt>
                <c:pt idx="2">
                  <c:v>0.16203376116944729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0.22912650483981001</c:v>
                </c:pt>
                <c:pt idx="1">
                  <c:v>0.125653954723837</c:v>
                </c:pt>
                <c:pt idx="2">
                  <c:v>0.26527161049753628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0.10992420213408</c:v>
                </c:pt>
                <c:pt idx="1">
                  <c:v>9.17857090671301E-2</c:v>
                </c:pt>
                <c:pt idx="2">
                  <c:v>0.29949319294833499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7.5753776161315359E-2</c:v>
                </c:pt>
                <c:pt idx="1">
                  <c:v>8.9535450656908419E-2</c:v>
                </c:pt>
                <c:pt idx="2">
                  <c:v>9.0456339088908363E-2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0.2184044900091304</c:v>
                </c:pt>
                <c:pt idx="1">
                  <c:v>0.4661162953779357</c:v>
                </c:pt>
                <c:pt idx="2">
                  <c:v>0.14792259735306759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5.1291265089528594E-3</c:v>
                </c:pt>
                <c:pt idx="1">
                  <c:v>7.6923261889555502E-3</c:v>
                </c:pt>
                <c:pt idx="2">
                  <c:v>3.4822498942705997E-2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0.25962010620364578</c:v>
                </c:pt>
                <c:pt idx="1">
                  <c:v>0.40684231859677411</c:v>
                </c:pt>
                <c:pt idx="2">
                  <c:v>7.226741090895808E-2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0.1095986388111695</c:v>
                </c:pt>
                <c:pt idx="1">
                  <c:v>0.1182820771647632</c:v>
                </c:pt>
                <c:pt idx="2">
                  <c:v>0.1802842261692276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5.6578359989723277E-2</c:v>
                </c:pt>
                <c:pt idx="1">
                  <c:v>3.1490670130139641E-2</c:v>
                </c:pt>
                <c:pt idx="2">
                  <c:v>0.23688313135654551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6.0027809955639368E-2</c:v>
                </c:pt>
                <c:pt idx="1">
                  <c:v>4.5333868466014053E-2</c:v>
                </c:pt>
                <c:pt idx="2">
                  <c:v>0.16416103666301871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0.50443901947112435</c:v>
                </c:pt>
                <c:pt idx="1">
                  <c:v>0.39005176665584967</c:v>
                </c:pt>
                <c:pt idx="2">
                  <c:v>0.3074196830943231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9.7360655686965242E-3</c:v>
                </c:pt>
                <c:pt idx="1">
                  <c:v>7.9992989864581983E-3</c:v>
                </c:pt>
                <c:pt idx="2">
                  <c:v>3.8984511807925837E-2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0.3780987190093692</c:v>
                </c:pt>
                <c:pt idx="1">
                  <c:v>0.27580546791602267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0.23285100220704061</c:v>
                </c:pt>
                <c:pt idx="1">
                  <c:v>0.101069477927034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0.15940766293378841</c:v>
                </c:pt>
                <c:pt idx="1">
                  <c:v>0.15866919034557589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0.13913384497533671</c:v>
                </c:pt>
                <c:pt idx="1">
                  <c:v>0.37544826446473512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2.6948312452788468E-2</c:v>
                </c:pt>
                <c:pt idx="1">
                  <c:v>2.1114065440457311E-2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6.3560458421677443E-2</c:v>
                </c:pt>
                <c:pt idx="1">
                  <c:v>6.7893533906173392E-2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</a:t>
            </a:r>
            <a:r>
              <a:rPr lang="en-US" sz="1600" u="sng" baseline="0" dirty="0">
                <a:solidFill>
                  <a:schemeClr val="tx1"/>
                </a:solidFill>
              </a:rPr>
              <a:t>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Ruben Gallego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0.40539133532883648</c:v>
                </c:pt>
                <c:pt idx="1">
                  <c:v>0.34327873955236382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Ruben Gallego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0.1932645277775541</c:v>
                </c:pt>
                <c:pt idx="1">
                  <c:v>7.8921017166080631E-2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Kari Lake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0.15488342479569031</c:v>
                </c:pt>
                <c:pt idx="1">
                  <c:v>0.13262779353448681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Kari Lake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0.122557516321812</c:v>
                </c:pt>
                <c:pt idx="1">
                  <c:v>0.32766638158148981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4.8319792786949298E-2</c:v>
                </c:pt>
                <c:pt idx="1">
                  <c:v>4.4914298950181127E-2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7.5583402989158249E-2</c:v>
                </c:pt>
                <c:pt idx="1">
                  <c:v>7.2591769215396812E-2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  <c:pt idx="11">
                  <c:v>   </c:v>
                </c:pt>
                <c:pt idx="12">
                  <c:v>Gallego</c:v>
                </c:pt>
                <c:pt idx="13">
                  <c:v>Lake</c:v>
                </c:pt>
                <c:pt idx="14">
                  <c:v>   </c:v>
                </c:pt>
                <c:pt idx="15">
                  <c:v>Gallego</c:v>
                </c:pt>
                <c:pt idx="16">
                  <c:v>Lake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0.42</c:v>
                </c:pt>
                <c:pt idx="1">
                  <c:v>0.12</c:v>
                </c:pt>
                <c:pt idx="3">
                  <c:v>0.39</c:v>
                </c:pt>
                <c:pt idx="4">
                  <c:v>0.12</c:v>
                </c:pt>
                <c:pt idx="6">
                  <c:v>0.32</c:v>
                </c:pt>
                <c:pt idx="7">
                  <c:v>0.09</c:v>
                </c:pt>
                <c:pt idx="9">
                  <c:v>0.47</c:v>
                </c:pt>
                <c:pt idx="10">
                  <c:v>0.14000000000000001</c:v>
                </c:pt>
                <c:pt idx="12">
                  <c:v>0.41</c:v>
                </c:pt>
                <c:pt idx="13">
                  <c:v>0.12</c:v>
                </c:pt>
                <c:pt idx="15">
                  <c:v>0.41</c:v>
                </c:pt>
                <c:pt idx="1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  <c:pt idx="11">
                  <c:v>   </c:v>
                </c:pt>
                <c:pt idx="12">
                  <c:v>Gallego</c:v>
                </c:pt>
                <c:pt idx="13">
                  <c:v>Lake</c:v>
                </c:pt>
                <c:pt idx="14">
                  <c:v>   </c:v>
                </c:pt>
                <c:pt idx="15">
                  <c:v>Gallego</c:v>
                </c:pt>
                <c:pt idx="16">
                  <c:v>Lake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0.18</c:v>
                </c:pt>
                <c:pt idx="1">
                  <c:v>0.21</c:v>
                </c:pt>
                <c:pt idx="3">
                  <c:v>0.2</c:v>
                </c:pt>
                <c:pt idx="4">
                  <c:v>0.1</c:v>
                </c:pt>
                <c:pt idx="6">
                  <c:v>0.25</c:v>
                </c:pt>
                <c:pt idx="7">
                  <c:v>0.17</c:v>
                </c:pt>
                <c:pt idx="9">
                  <c:v>0.15</c:v>
                </c:pt>
                <c:pt idx="10">
                  <c:v>0.14000000000000001</c:v>
                </c:pt>
                <c:pt idx="12">
                  <c:v>0.21</c:v>
                </c:pt>
                <c:pt idx="13">
                  <c:v>0.17</c:v>
                </c:pt>
                <c:pt idx="15">
                  <c:v>0.23</c:v>
                </c:pt>
                <c:pt idx="1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  <c:pt idx="11">
                  <c:v>   </c:v>
                </c:pt>
                <c:pt idx="12">
                  <c:v>Gallego</c:v>
                </c:pt>
                <c:pt idx="13">
                  <c:v>Lake</c:v>
                </c:pt>
                <c:pt idx="14">
                  <c:v>   </c:v>
                </c:pt>
                <c:pt idx="15">
                  <c:v>Gallego</c:v>
                </c:pt>
                <c:pt idx="16">
                  <c:v>Lake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0.6</c:v>
                </c:pt>
                <c:pt idx="1">
                  <c:v>0.32999999999999996</c:v>
                </c:pt>
                <c:pt idx="3">
                  <c:v>0.59000000000000008</c:v>
                </c:pt>
                <c:pt idx="4">
                  <c:v>0.22</c:v>
                </c:pt>
                <c:pt idx="6">
                  <c:v>0.57000000000000006</c:v>
                </c:pt>
                <c:pt idx="7">
                  <c:v>0.26</c:v>
                </c:pt>
                <c:pt idx="9">
                  <c:v>0.62</c:v>
                </c:pt>
                <c:pt idx="10">
                  <c:v>0.28000000000000003</c:v>
                </c:pt>
                <c:pt idx="12">
                  <c:v>0.62</c:v>
                </c:pt>
                <c:pt idx="13">
                  <c:v>0.29000000000000004</c:v>
                </c:pt>
                <c:pt idx="15">
                  <c:v>0.64</c:v>
                </c:pt>
                <c:pt idx="1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0.50355140736551607</c:v>
                </c:pt>
                <c:pt idx="1">
                  <c:v>0.61295888681045663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0.29169357491864201</c:v>
                </c:pt>
                <c:pt idx="1">
                  <c:v>0.21920282410771461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0.18134269471899109</c:v>
                </c:pt>
                <c:pt idx="1">
                  <c:v>0.13717862125460309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1.06784546440182E-2</c:v>
                </c:pt>
                <c:pt idx="1">
                  <c:v>1.297560072712277E-2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1.2733868352833589E-2</c:v>
                </c:pt>
                <c:pt idx="1">
                  <c:v>1.7684067100102389E-2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0.43030278662233118</c:v>
                </c:pt>
                <c:pt idx="1">
                  <c:v>0.15072614704922291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0.19261818115355769</c:v>
                </c:pt>
                <c:pt idx="1">
                  <c:v>0.141142897114481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0.19421528050909881</c:v>
                </c:pt>
                <c:pt idx="1">
                  <c:v>0.2147879654818507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3.3097233246568887E-2</c:v>
                </c:pt>
                <c:pt idx="1">
                  <c:v>7.4394180931482978E-2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0.1136528341366039</c:v>
                </c:pt>
                <c:pt idx="1">
                  <c:v>0.38854990584148452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3.6113684331839882E-2</c:v>
                </c:pt>
                <c:pt idx="1">
                  <c:v>3.039890358147861E-2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84815589706713"/>
          <c:y val="3.0568382482147122E-2"/>
          <c:w val="0.43294966455120304"/>
          <c:h val="0.866801289382185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5+</c:v>
                </c:pt>
              </c:strCache>
            </c:strRef>
          </c:tx>
          <c:dPt>
            <c:idx val="0"/>
            <c:bubble3D val="0"/>
            <c:spPr>
              <a:solidFill>
                <a:srgbClr val="001B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A-4FF5-9CBB-5FD26BDE65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A-4FF5-9CBB-5FD26BDE65F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FA-4FF5-9CBB-5FD26BDE65F1}"/>
              </c:ext>
            </c:extLst>
          </c:dPt>
          <c:dLbls>
            <c:dLbl>
              <c:idx val="0"/>
              <c:layout>
                <c:manualLayout>
                  <c:x val="6.3267586520914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A-4FF5-9CBB-5FD26BDE65F1}"/>
                </c:ext>
              </c:extLst>
            </c:dLbl>
            <c:dLbl>
              <c:idx val="2"/>
              <c:layout>
                <c:manualLayout>
                  <c:x val="6.3267586520914703E-3"/>
                  <c:y val="4.8800056561954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09341733143295"/>
                      <c:h val="0.15864936813533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FA-4FF5-9CBB-5FD26BDE6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Spanish Dependent</c:v>
                </c:pt>
                <c:pt idx="1">
                  <c:v>Bilingual</c:v>
                </c:pt>
                <c:pt idx="2">
                  <c:v> English Dependent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0.10132722976361645</c:v>
                </c:pt>
                <c:pt idx="1">
                  <c:v>0.60246330580979368</c:v>
                </c:pt>
                <c:pt idx="2">
                  <c:v>0.29620946442658985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FA-4FF5-9CBB-5FD26BDE65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44529459539763"/>
          <c:y val="0.69193822919567971"/>
          <c:w val="0.28894324125751852"/>
          <c:h val="0.2801627827809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0.30378153281024312</c:v>
                </c:pt>
                <c:pt idx="1">
                  <c:v>0.31669444896946769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0.12982344835034701</c:v>
                </c:pt>
                <c:pt idx="1">
                  <c:v>0.1379723312295307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0.13907304512916879</c:v>
                </c:pt>
                <c:pt idx="1">
                  <c:v>8.6410495585981129E-2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8.3446371984919041E-2</c:v>
                </c:pt>
                <c:pt idx="1">
                  <c:v>5.5590717307614702E-2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0.30936447823814289</c:v>
                </c:pt>
                <c:pt idx="1">
                  <c:v>0.37829562058602212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3.4511123487177477E-2</c:v>
                </c:pt>
                <c:pt idx="1">
                  <c:v>2.503638632138289E-2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00922272560638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0.2067328550143249</c:v>
                </c:pt>
                <c:pt idx="1">
                  <c:v>0.15724435776474521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0.21337187657083739</c:v>
                </c:pt>
                <c:pt idx="1">
                  <c:v>0.1173887605302418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0.22715355900130549</c:v>
                </c:pt>
                <c:pt idx="1">
                  <c:v>0.17858429259778391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0.1025486289549882</c:v>
                </c:pt>
                <c:pt idx="1">
                  <c:v>0.12670397125744379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0.20439769676028871</c:v>
                </c:pt>
                <c:pt idx="1">
                  <c:v>0.34391255873332549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1.018485005070378E-2</c:v>
                </c:pt>
                <c:pt idx="1">
                  <c:v>1.6852509937015859E-2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3.5610533647552282E-2</c:v>
                </c:pt>
                <c:pt idx="1">
                  <c:v>5.9313549179442683E-2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5546445771953128"/>
          <c:w val="0.76847810039370079"/>
          <c:h val="0.14453554228046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yes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0.33876356482825348</c:v>
                </c:pt>
                <c:pt idx="1">
                  <c:v>0.3271544956288992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0.30558019243356221</c:v>
                </c:pt>
                <c:pt idx="1">
                  <c:v>0.17063181697842739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0.14173277321554981</c:v>
                </c:pt>
                <c:pt idx="1">
                  <c:v>0.15561983816044811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no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3.4420456504405117E-2</c:v>
                </c:pt>
                <c:pt idx="1">
                  <c:v>5.8561387984574977E-2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no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5.4803412964067662E-2</c:v>
                </c:pt>
                <c:pt idx="1">
                  <c:v>0.15519949236399369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Need more information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0.1076864536515019</c:v>
                </c:pt>
                <c:pt idx="1">
                  <c:v>0.107110726631923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will not vote on this proposition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1.7013146402660429E-2</c:v>
                </c:pt>
                <c:pt idx="1">
                  <c:v>2.5722242251732381E-2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0.30489770769051239</c:v>
                </c:pt>
                <c:pt idx="1">
                  <c:v>0.29682409210555488</c:v>
                </c:pt>
                <c:pt idx="2">
                  <c:v>0.26463125673843951</c:v>
                </c:pt>
                <c:pt idx="3">
                  <c:v>0.2552080905666958</c:v>
                </c:pt>
                <c:pt idx="4">
                  <c:v>0.2472912201393267</c:v>
                </c:pt>
                <c:pt idx="5">
                  <c:v>0.18417221245915771</c:v>
                </c:pt>
                <c:pt idx="6">
                  <c:v>0.14975631968531569</c:v>
                </c:pt>
                <c:pt idx="7">
                  <c:v>0.1439940633257579</c:v>
                </c:pt>
                <c:pt idx="8">
                  <c:v>0.1341355864782072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0.27409017105716771</c:v>
                </c:pt>
                <c:pt idx="1">
                  <c:v>0.24128455601242679</c:v>
                </c:pt>
                <c:pt idx="2">
                  <c:v>0.25876402281037181</c:v>
                </c:pt>
                <c:pt idx="3">
                  <c:v>0.33966925767596112</c:v>
                </c:pt>
                <c:pt idx="4">
                  <c:v>0.28148212347137708</c:v>
                </c:pt>
                <c:pt idx="5">
                  <c:v>0.15382418564221539</c:v>
                </c:pt>
                <c:pt idx="6">
                  <c:v>0.27492167039015458</c:v>
                </c:pt>
                <c:pt idx="7">
                  <c:v>0.28575388415301839</c:v>
                </c:pt>
                <c:pt idx="8">
                  <c:v>0.1940932381762141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0.1699131980117235</c:v>
                </c:pt>
                <c:pt idx="1">
                  <c:v>0.13294290555984181</c:v>
                </c:pt>
                <c:pt idx="2">
                  <c:v>0.23290337232243899</c:v>
                </c:pt>
                <c:pt idx="3">
                  <c:v>0.12282855873843659</c:v>
                </c:pt>
                <c:pt idx="4">
                  <c:v>0.17136803329801811</c:v>
                </c:pt>
                <c:pt idx="5">
                  <c:v>0.1001176554562946</c:v>
                </c:pt>
                <c:pt idx="6">
                  <c:v>0.2055096285051331</c:v>
                </c:pt>
                <c:pt idx="7">
                  <c:v>0.31417516146813779</c:v>
                </c:pt>
                <c:pt idx="8">
                  <c:v>0.14010449232061301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0.113937615868124</c:v>
                </c:pt>
                <c:pt idx="1">
                  <c:v>0.1181338526895374</c:v>
                </c:pt>
                <c:pt idx="2">
                  <c:v>0.10166734453112029</c:v>
                </c:pt>
                <c:pt idx="3">
                  <c:v>0.12696196010283481</c:v>
                </c:pt>
                <c:pt idx="4">
                  <c:v>0.1058984799490541</c:v>
                </c:pt>
                <c:pt idx="5">
                  <c:v>9.6791508173096535E-2</c:v>
                </c:pt>
                <c:pt idx="6">
                  <c:v>0.18052514709879039</c:v>
                </c:pt>
                <c:pt idx="7">
                  <c:v>0.11096319121480221</c:v>
                </c:pt>
                <c:pt idx="8">
                  <c:v>0.18792402103915951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0.1093489646880377</c:v>
                </c:pt>
                <c:pt idx="1">
                  <c:v>0.19915813106440511</c:v>
                </c:pt>
                <c:pt idx="2">
                  <c:v>0.1031523745820672</c:v>
                </c:pt>
                <c:pt idx="3">
                  <c:v>0.13782299866491149</c:v>
                </c:pt>
                <c:pt idx="4">
                  <c:v>0.17428685060669591</c:v>
                </c:pt>
                <c:pt idx="5">
                  <c:v>0.44761334728469299</c:v>
                </c:pt>
                <c:pt idx="6">
                  <c:v>0.1606483796501878</c:v>
                </c:pt>
                <c:pt idx="7">
                  <c:v>0.12328592512847179</c:v>
                </c:pt>
                <c:pt idx="8">
                  <c:v>0.32462938984814382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2.78123426844353E-2</c:v>
                </c:pt>
                <c:pt idx="1">
                  <c:v>1.1656462568234631E-2</c:v>
                </c:pt>
                <c:pt idx="2">
                  <c:v>3.8881629015562733E-2</c:v>
                </c:pt>
                <c:pt idx="3">
                  <c:v>1.750913425116082E-2</c:v>
                </c:pt>
                <c:pt idx="4">
                  <c:v>1.9673292535528721E-2</c:v>
                </c:pt>
                <c:pt idx="5">
                  <c:v>1.7481090984543288E-2</c:v>
                </c:pt>
                <c:pt idx="6">
                  <c:v>2.863885467041883E-2</c:v>
                </c:pt>
                <c:pt idx="7">
                  <c:v>2.1827774709812491E-2</c:v>
                </c:pt>
                <c:pt idx="8">
                  <c:v>1.9113272137662979E-2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0.2256698421985576</c:v>
                </c:pt>
                <c:pt idx="1">
                  <c:v>0.1852615841532973</c:v>
                </c:pt>
                <c:pt idx="2">
                  <c:v>0.19504503507554091</c:v>
                </c:pt>
                <c:pt idx="3">
                  <c:v>0.15804143685932831</c:v>
                </c:pt>
                <c:pt idx="4">
                  <c:v>0.1508775833973787</c:v>
                </c:pt>
                <c:pt idx="5">
                  <c:v>0.33535926762794332</c:v>
                </c:pt>
                <c:pt idx="6">
                  <c:v>0.18660074248388939</c:v>
                </c:pt>
                <c:pt idx="7">
                  <c:v>5.6678780346578632E-2</c:v>
                </c:pt>
                <c:pt idx="8">
                  <c:v>0.17004947164983819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0.19162859074236571</c:v>
                </c:pt>
                <c:pt idx="1">
                  <c:v>0.16882460610669681</c:v>
                </c:pt>
                <c:pt idx="2">
                  <c:v>0.22561252540095411</c:v>
                </c:pt>
                <c:pt idx="3">
                  <c:v>0.20945234494520451</c:v>
                </c:pt>
                <c:pt idx="4">
                  <c:v>0.1822962581528183</c:v>
                </c:pt>
                <c:pt idx="5">
                  <c:v>0.15694073032331071</c:v>
                </c:pt>
                <c:pt idx="6">
                  <c:v>0.30967750611423572</c:v>
                </c:pt>
                <c:pt idx="7">
                  <c:v>0.27404998362513261</c:v>
                </c:pt>
                <c:pt idx="8">
                  <c:v>0.30680500370550462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0.1265889856328091</c:v>
                </c:pt>
                <c:pt idx="1">
                  <c:v>3.4990407080821337E-2</c:v>
                </c:pt>
                <c:pt idx="2">
                  <c:v>0.1233095341451669</c:v>
                </c:pt>
                <c:pt idx="3">
                  <c:v>6.6001228995084982E-2</c:v>
                </c:pt>
                <c:pt idx="4">
                  <c:v>6.4068457503065918E-2</c:v>
                </c:pt>
                <c:pt idx="5">
                  <c:v>2.652771677843602E-2</c:v>
                </c:pt>
                <c:pt idx="6">
                  <c:v>0.13291926994387759</c:v>
                </c:pt>
                <c:pt idx="7">
                  <c:v>0.2447361520034575</c:v>
                </c:pt>
                <c:pt idx="8">
                  <c:v>6.4173506797743252E-2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0.1203967876790451</c:v>
                </c:pt>
                <c:pt idx="1">
                  <c:v>0.1128961167739765</c:v>
                </c:pt>
                <c:pt idx="2">
                  <c:v>0.1238712547389962</c:v>
                </c:pt>
                <c:pt idx="3">
                  <c:v>0.18198695742484899</c:v>
                </c:pt>
                <c:pt idx="4">
                  <c:v>0.10481259148264351</c:v>
                </c:pt>
                <c:pt idx="5">
                  <c:v>9.5291560653602739E-2</c:v>
                </c:pt>
                <c:pt idx="6">
                  <c:v>0.20372392318265431</c:v>
                </c:pt>
                <c:pt idx="7">
                  <c:v>0.17484791546545081</c:v>
                </c:pt>
                <c:pt idx="8">
                  <c:v>0.16080186298070609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0.31745721541036542</c:v>
                </c:pt>
                <c:pt idx="1">
                  <c:v>0.49001048828544758</c:v>
                </c:pt>
                <c:pt idx="2">
                  <c:v>0.31574836012642848</c:v>
                </c:pt>
                <c:pt idx="3">
                  <c:v>0.37558010527501667</c:v>
                </c:pt>
                <c:pt idx="4">
                  <c:v>0.48628244447008262</c:v>
                </c:pt>
                <c:pt idx="5">
                  <c:v>0.38371248044452932</c:v>
                </c:pt>
                <c:pt idx="6">
                  <c:v>0.15765338076561899</c:v>
                </c:pt>
                <c:pt idx="7">
                  <c:v>0.23194185200909431</c:v>
                </c:pt>
                <c:pt idx="8">
                  <c:v>0.29353044183872867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Mark Kelly (D)</c:v>
                </c:pt>
                <c:pt idx="1">
                  <c:v>Joe Biden (D)</c:v>
                </c:pt>
                <c:pt idx="2">
                  <c:v>Katie Hobbs (D)</c:v>
                </c:pt>
                <c:pt idx="3">
                  <c:v>The Democratic Party</c:v>
                </c:pt>
                <c:pt idx="4">
                  <c:v>Kamala Harris (D)</c:v>
                </c:pt>
                <c:pt idx="5">
                  <c:v>Donald Trump (R)</c:v>
                </c:pt>
                <c:pt idx="6">
                  <c:v>US Supreme Court</c:v>
                </c:pt>
                <c:pt idx="7">
                  <c:v>Robert F. Kennedy Jr. (I)</c:v>
                </c:pt>
                <c:pt idx="8">
                  <c:v>The Republican Party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1.8258578336855721E-2</c:v>
                </c:pt>
                <c:pt idx="1">
                  <c:v>8.0167975997593281E-3</c:v>
                </c:pt>
                <c:pt idx="2">
                  <c:v>1.641329051291214E-2</c:v>
                </c:pt>
                <c:pt idx="3">
                  <c:v>8.9379265005150414E-3</c:v>
                </c:pt>
                <c:pt idx="4">
                  <c:v>1.166266499400993E-2</c:v>
                </c:pt>
                <c:pt idx="5">
                  <c:v>2.1682441721768411E-3</c:v>
                </c:pt>
                <c:pt idx="6">
                  <c:v>9.4251775097228159E-3</c:v>
                </c:pt>
                <c:pt idx="7">
                  <c:v>1.774531655028519E-2</c:v>
                </c:pt>
                <c:pt idx="8">
                  <c:v>4.6397130274780833E-3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0.22560665436963059</c:v>
                </c:pt>
                <c:pt idx="1">
                  <c:v>0.21608586337287269</c:v>
                </c:pt>
                <c:pt idx="2">
                  <c:v>0.1216082731187761</c:v>
                </c:pt>
                <c:pt idx="3">
                  <c:v>0.1152921346794664</c:v>
                </c:pt>
                <c:pt idx="4">
                  <c:v>0.1091053530540263</c:v>
                </c:pt>
                <c:pt idx="5">
                  <c:v>0.26335171357026449</c:v>
                </c:pt>
                <c:pt idx="6">
                  <c:v>0.29953491675630001</c:v>
                </c:pt>
                <c:pt idx="7">
                  <c:v>8.6273220851326049E-2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0.3331850391906942</c:v>
                </c:pt>
                <c:pt idx="1">
                  <c:v>0.27537920950067829</c:v>
                </c:pt>
                <c:pt idx="2">
                  <c:v>0.25484313510667927</c:v>
                </c:pt>
                <c:pt idx="3">
                  <c:v>0.28181746967127369</c:v>
                </c:pt>
                <c:pt idx="4">
                  <c:v>0.25761575909490342</c:v>
                </c:pt>
                <c:pt idx="5">
                  <c:v>0.27463666605936748</c:v>
                </c:pt>
                <c:pt idx="6">
                  <c:v>0.31517288131025811</c:v>
                </c:pt>
                <c:pt idx="7">
                  <c:v>0.26738395940333859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7.9483593871220878E-2</c:v>
                </c:pt>
                <c:pt idx="1">
                  <c:v>0.1623735698619978</c:v>
                </c:pt>
                <c:pt idx="2">
                  <c:v>0.2097715927242137</c:v>
                </c:pt>
                <c:pt idx="3">
                  <c:v>0.19925313652490709</c:v>
                </c:pt>
                <c:pt idx="4">
                  <c:v>0.19696828067579181</c:v>
                </c:pt>
                <c:pt idx="5">
                  <c:v>0.19070212502919681</c:v>
                </c:pt>
                <c:pt idx="6">
                  <c:v>0.18134160368857291</c:v>
                </c:pt>
                <c:pt idx="7">
                  <c:v>0.29025932153930128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0.15079742357447171</c:v>
                </c:pt>
                <c:pt idx="1">
                  <c:v>0.1247994157253423</c:v>
                </c:pt>
                <c:pt idx="2">
                  <c:v>0.17637230425093969</c:v>
                </c:pt>
                <c:pt idx="3">
                  <c:v>0.19823687186020519</c:v>
                </c:pt>
                <c:pt idx="4">
                  <c:v>0.2246427089091457</c:v>
                </c:pt>
                <c:pt idx="5">
                  <c:v>0.12074491141749601</c:v>
                </c:pt>
                <c:pt idx="6">
                  <c:v>7.1023799767553353E-2</c:v>
                </c:pt>
                <c:pt idx="7">
                  <c:v>0.12979877728471181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0.20284247974748831</c:v>
                </c:pt>
                <c:pt idx="1">
                  <c:v>0.19940120983695481</c:v>
                </c:pt>
                <c:pt idx="2">
                  <c:v>0.21568578888211609</c:v>
                </c:pt>
                <c:pt idx="3">
                  <c:v>0.18499370087028649</c:v>
                </c:pt>
                <c:pt idx="4">
                  <c:v>0.19181149236034301</c:v>
                </c:pt>
                <c:pt idx="5">
                  <c:v>0.1183364950398902</c:v>
                </c:pt>
                <c:pt idx="6">
                  <c:v>8.6126026639396724E-2</c:v>
                </c:pt>
                <c:pt idx="7">
                  <c:v>0.1628482994446489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8.0848092464948645E-3</c:v>
                </c:pt>
                <c:pt idx="1">
                  <c:v>2.1960731702154949E-2</c:v>
                </c:pt>
                <c:pt idx="2">
                  <c:v>2.1718905917275631E-2</c:v>
                </c:pt>
                <c:pt idx="3">
                  <c:v>2.0406686393861392E-2</c:v>
                </c:pt>
                <c:pt idx="4">
                  <c:v>1.985640590579028E-2</c:v>
                </c:pt>
                <c:pt idx="5">
                  <c:v>3.2228088883785679E-2</c:v>
                </c:pt>
                <c:pt idx="6">
                  <c:v>4.6800771837919627E-2</c:v>
                </c:pt>
                <c:pt idx="7">
                  <c:v>6.3436421476673888E-2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0.14594841221616511</c:v>
                </c:pt>
                <c:pt idx="1">
                  <c:v>0.12579287059995439</c:v>
                </c:pt>
                <c:pt idx="2">
                  <c:v>0.13136283733927939</c:v>
                </c:pt>
                <c:pt idx="3">
                  <c:v>5.0659935252785213E-2</c:v>
                </c:pt>
                <c:pt idx="4">
                  <c:v>5.7946619935520693E-2</c:v>
                </c:pt>
                <c:pt idx="5">
                  <c:v>0.19901328081757139</c:v>
                </c:pt>
                <c:pt idx="6">
                  <c:v>0.20820695823585661</c:v>
                </c:pt>
                <c:pt idx="7">
                  <c:v>9.933726685235264E-2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0.1766313187332382</c:v>
                </c:pt>
                <c:pt idx="1">
                  <c:v>0.15899092328371131</c:v>
                </c:pt>
                <c:pt idx="2">
                  <c:v>0.24282226908347601</c:v>
                </c:pt>
                <c:pt idx="3">
                  <c:v>0.17422155079738361</c:v>
                </c:pt>
                <c:pt idx="4">
                  <c:v>0.17266136270533011</c:v>
                </c:pt>
                <c:pt idx="5">
                  <c:v>0.2138593787270692</c:v>
                </c:pt>
                <c:pt idx="6">
                  <c:v>0.2013889109496334</c:v>
                </c:pt>
                <c:pt idx="7">
                  <c:v>0.25707763764182417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4.7411609588736213E-2</c:v>
                </c:pt>
                <c:pt idx="1">
                  <c:v>0.10341703998639711</c:v>
                </c:pt>
                <c:pt idx="2">
                  <c:v>0.15797618564368121</c:v>
                </c:pt>
                <c:pt idx="3">
                  <c:v>0.15064940609319749</c:v>
                </c:pt>
                <c:pt idx="4">
                  <c:v>0.18080230381571799</c:v>
                </c:pt>
                <c:pt idx="5">
                  <c:v>9.6728650675118114E-2</c:v>
                </c:pt>
                <c:pt idx="6">
                  <c:v>0.1252640548894674</c:v>
                </c:pt>
                <c:pt idx="7">
                  <c:v>0.1515063261388864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0.10912921111256051</c:v>
                </c:pt>
                <c:pt idx="1">
                  <c:v>8.381365357302599E-2</c:v>
                </c:pt>
                <c:pt idx="2">
                  <c:v>0.19572031207851259</c:v>
                </c:pt>
                <c:pt idx="3">
                  <c:v>0.29706558587120002</c:v>
                </c:pt>
                <c:pt idx="4">
                  <c:v>0.27225920458129499</c:v>
                </c:pt>
                <c:pt idx="5">
                  <c:v>0.12953607372972081</c:v>
                </c:pt>
                <c:pt idx="6">
                  <c:v>0.13258103191963719</c:v>
                </c:pt>
                <c:pt idx="7">
                  <c:v>0.20263909490043461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0.50670690914491723</c:v>
                </c:pt>
                <c:pt idx="1">
                  <c:v>0.50522840403030589</c:v>
                </c:pt>
                <c:pt idx="2">
                  <c:v>0.23858447136075739</c:v>
                </c:pt>
                <c:pt idx="3">
                  <c:v>0.28877507414064713</c:v>
                </c:pt>
                <c:pt idx="4">
                  <c:v>0.27239553839691322</c:v>
                </c:pt>
                <c:pt idx="5">
                  <c:v>0.31773837763767637</c:v>
                </c:pt>
                <c:pt idx="6">
                  <c:v>0.28307764370998112</c:v>
                </c:pt>
                <c:pt idx="7">
                  <c:v>0.217859563829362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1.417253920438143E-2</c:v>
                </c:pt>
                <c:pt idx="1">
                  <c:v>2.2757108526604172E-2</c:v>
                </c:pt>
                <c:pt idx="2">
                  <c:v>3.3533924494292273E-2</c:v>
                </c:pt>
                <c:pt idx="3">
                  <c:v>3.8628447844785252E-2</c:v>
                </c:pt>
                <c:pt idx="4">
                  <c:v>4.3934970565221533E-2</c:v>
                </c:pt>
                <c:pt idx="5">
                  <c:v>4.3124238412842852E-2</c:v>
                </c:pt>
                <c:pt idx="6">
                  <c:v>4.9481400295422917E-2</c:v>
                </c:pt>
                <c:pt idx="7">
                  <c:v>7.1580110637138941E-2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0.43797890202801959</c:v>
                </c:pt>
                <c:pt idx="1">
                  <c:v>0.47072895851216823</c:v>
                </c:pt>
                <c:pt idx="2">
                  <c:v>9.1292139459811419E-2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</c:v>
                </c:pt>
                <c:pt idx="1">
                  <c:v>0.69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0.51905044928577526</c:v>
                </c:pt>
                <c:pt idx="1">
                  <c:v>0.33755639643822138</c:v>
                </c:pt>
                <c:pt idx="2">
                  <c:v>0.14339315427600399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0.1156658388149267</c:v>
                </c:pt>
                <c:pt idx="1">
                  <c:v>5.1835213318989368E-2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0.3371383577817828</c:v>
                </c:pt>
                <c:pt idx="1">
                  <c:v>0.26188894901582188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0.30941193054053701</c:v>
                </c:pt>
                <c:pt idx="1">
                  <c:v>0.38566735524768953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0.2377838728627539</c:v>
                </c:pt>
                <c:pt idx="1">
                  <c:v>0.30060848241749832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0.1323859575466893</c:v>
                </c:pt>
                <c:pt idx="1">
                  <c:v>5.2500877465622223E-2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0.27497895093892488</c:v>
                </c:pt>
                <c:pt idx="1">
                  <c:v>0.15766005441400749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0.32254198590519001</c:v>
                </c:pt>
                <c:pt idx="1">
                  <c:v>0.30651553539457582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0.1402700891874272</c:v>
                </c:pt>
                <c:pt idx="1">
                  <c:v>0.27168778458126569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8.4037768484744715E-2</c:v>
                </c:pt>
                <c:pt idx="1">
                  <c:v>0.14496735904735261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4.5785247937024549E-2</c:v>
                </c:pt>
                <c:pt idx="1">
                  <c:v>6.6668389097175332E-2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0.38961507386875649</c:v>
                </c:pt>
                <c:pt idx="1">
                  <c:v>0.42516907526638609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0.29855727058213621</c:v>
                </c:pt>
                <c:pt idx="1">
                  <c:v>0.31427389376939802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0.2712287375386046</c:v>
                </c:pt>
                <c:pt idx="1">
                  <c:v>0.19535141797125771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2.8129952640903969E-2</c:v>
                </c:pt>
                <c:pt idx="1">
                  <c:v>4.7129321997293763E-2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1.2468965369599169E-2</c:v>
                </c:pt>
                <c:pt idx="1">
                  <c:v>1.8076290995663661E-2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0.40082794562105017</c:v>
                </c:pt>
                <c:pt idx="1">
                  <c:v>0.45273986714958081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0.36430196057416531</c:v>
                </c:pt>
                <c:pt idx="1">
                  <c:v>0.31570300335041263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0.18424476678598531</c:v>
                </c:pt>
                <c:pt idx="1">
                  <c:v>0.18214531666095571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3.5868441265183557E-2</c:v>
                </c:pt>
                <c:pt idx="1">
                  <c:v>3.1430443953663963E-2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1.4756885753616011E-2</c:v>
                </c:pt>
                <c:pt idx="1">
                  <c:v>1.79813688853863E-2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0.26262455515459571</c:v>
                </c:pt>
                <c:pt idx="1">
                  <c:v>0.33396625520684953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0.46408496476714828</c:v>
                </c:pt>
                <c:pt idx="1">
                  <c:v>0.32243960318743892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0.13687531193424651</c:v>
                </c:pt>
                <c:pt idx="1">
                  <c:v>0.13559275318748701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9.5887333246374301E-2</c:v>
                </c:pt>
                <c:pt idx="1">
                  <c:v>0.1786555797884424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4.0527834897635659E-2</c:v>
                </c:pt>
                <c:pt idx="1">
                  <c:v>2.934580862978077E-2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0.26206090182834618</c:v>
                </c:pt>
                <c:pt idx="1">
                  <c:v>0.18901980527263071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0.51019344391246602</c:v>
                </c:pt>
                <c:pt idx="1">
                  <c:v>0.57311870868319725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0.19739206498586209</c:v>
                </c:pt>
                <c:pt idx="1">
                  <c:v>0.21127571420920249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3.0353589273326081E-2</c:v>
                </c:pt>
                <c:pt idx="1">
                  <c:v>2.6585771834969081E-2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0.36402987902454931</c:v>
                </c:pt>
                <c:pt idx="1">
                  <c:v>0.33327773056396148</c:v>
                </c:pt>
                <c:pt idx="2">
                  <c:v>0.30269239041148982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0.28952192660580661</c:v>
                </c:pt>
                <c:pt idx="1">
                  <c:v>0.37927385791618701</c:v>
                </c:pt>
                <c:pt idx="2">
                  <c:v>0.33120421547800688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6.2016851383677803E-2</c:v>
                </c:pt>
                <c:pt idx="1">
                  <c:v>5.3004169430965267E-2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0.28711232596590602</c:v>
                </c:pt>
                <c:pt idx="1">
                  <c:v>0.17018164408909731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0.15002075256741279</c:v>
                </c:pt>
                <c:pt idx="1">
                  <c:v>8.6646175232936634E-2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0.17680838508265781</c:v>
                </c:pt>
                <c:pt idx="1">
                  <c:v>0.13078492863287389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0.18284191825985971</c:v>
                </c:pt>
                <c:pt idx="1">
                  <c:v>0.21361934941675431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0.14119976674048659</c:v>
                </c:pt>
                <c:pt idx="1">
                  <c:v>0.34576373319737141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0.43</c:v>
                </c:pt>
                <c:pt idx="1">
                  <c:v>0.5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5.762625118562998E-2</c:v>
                </c:pt>
                <c:pt idx="1">
                  <c:v>0.7981570363610393</c:v>
                </c:pt>
                <c:pt idx="2">
                  <c:v>0.14421671245333109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0.37109039562703922</c:v>
                </c:pt>
                <c:pt idx="1">
                  <c:v>0.30022106037108109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0.19844108342553021</c:v>
                </c:pt>
                <c:pt idx="1">
                  <c:v>7.1823294093186912E-2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0.14163537241075719</c:v>
                </c:pt>
                <c:pt idx="1">
                  <c:v>9.3670573171064656E-2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0.18024176732412911</c:v>
                </c:pt>
                <c:pt idx="1">
                  <c:v>0.41482839241267838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8.2676870677060643E-2</c:v>
                </c:pt>
                <c:pt idx="1">
                  <c:v>7.8282666630410808E-2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2.5914510535484381E-2</c:v>
                </c:pt>
                <c:pt idx="1">
                  <c:v>4.1174013321576559E-2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0.35450336198946752</c:v>
                </c:pt>
                <c:pt idx="1">
                  <c:v>0.17849753212840949</c:v>
                </c:pt>
                <c:pt idx="3">
                  <c:v>0.38762739120136941</c:v>
                </c:pt>
                <c:pt idx="4">
                  <c:v>0.18198074068985889</c:v>
                </c:pt>
                <c:pt idx="6">
                  <c:v>0.2930157263269092</c:v>
                </c:pt>
                <c:pt idx="7">
                  <c:v>0.15837950072007459</c:v>
                </c:pt>
                <c:pt idx="9">
                  <c:v>0.43177433866383491</c:v>
                </c:pt>
                <c:pt idx="10">
                  <c:v>0.19723432781971961</c:v>
                </c:pt>
                <c:pt idx="12">
                  <c:v>0.39623197666944449</c:v>
                </c:pt>
                <c:pt idx="13">
                  <c:v>0.15208351522209709</c:v>
                </c:pt>
                <c:pt idx="15">
                  <c:v>0.34900760180476809</c:v>
                </c:pt>
                <c:pt idx="16">
                  <c:v>0.16818465267041829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0.23480407775992471</c:v>
                </c:pt>
                <c:pt idx="1">
                  <c:v>0.14330615966319729</c:v>
                </c:pt>
                <c:pt idx="3">
                  <c:v>0.1621877852459685</c:v>
                </c:pt>
                <c:pt idx="4">
                  <c:v>0.139969625418078</c:v>
                </c:pt>
                <c:pt idx="6">
                  <c:v>0.24529644522140701</c:v>
                </c:pt>
                <c:pt idx="7">
                  <c:v>0.16884485160912441</c:v>
                </c:pt>
                <c:pt idx="9">
                  <c:v>0.16202250962076439</c:v>
                </c:pt>
                <c:pt idx="10">
                  <c:v>0.12048666309778849</c:v>
                </c:pt>
                <c:pt idx="12">
                  <c:v>0.19187551902191541</c:v>
                </c:pt>
                <c:pt idx="13">
                  <c:v>0.1655990654734999</c:v>
                </c:pt>
                <c:pt idx="15">
                  <c:v>0.1991482452523996</c:v>
                </c:pt>
                <c:pt idx="16">
                  <c:v>0.17593817958345959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0.58930743974939204</c:v>
                </c:pt>
                <c:pt idx="1">
                  <c:v>0.32180369179160689</c:v>
                </c:pt>
                <c:pt idx="3">
                  <c:v>0.54981517644733779</c:v>
                </c:pt>
                <c:pt idx="4">
                  <c:v>0.32195036610793692</c:v>
                </c:pt>
                <c:pt idx="6">
                  <c:v>0.53831217154831601</c:v>
                </c:pt>
                <c:pt idx="7">
                  <c:v>0.32722435232919911</c:v>
                </c:pt>
                <c:pt idx="9">
                  <c:v>0.59379684828459922</c:v>
                </c:pt>
                <c:pt idx="10">
                  <c:v>0.31772099091750788</c:v>
                </c:pt>
                <c:pt idx="12">
                  <c:v>0.58810749569136</c:v>
                </c:pt>
                <c:pt idx="13">
                  <c:v>0.31768258069559702</c:v>
                </c:pt>
                <c:pt idx="15">
                  <c:v>0.54815584705716769</c:v>
                </c:pt>
                <c:pt idx="16">
                  <c:v>0.34412283225387802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0.74159634562141996</c:v>
                </c:pt>
                <c:pt idx="1">
                  <c:v>0.65514154457807317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0.2153609197382951</c:v>
                </c:pt>
                <c:pt idx="1">
                  <c:v>0.20890188668029641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4.3042734640284762E-2</c:v>
                </c:pt>
                <c:pt idx="1">
                  <c:v>0.13595656874162959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0.6127581652580838</c:v>
                </c:pt>
                <c:pt idx="1">
                  <c:v>0.39605187960053051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0.20725433897432011</c:v>
                </c:pt>
                <c:pt idx="1">
                  <c:v>0.26374793488516202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0.17998749576759579</c:v>
                </c:pt>
                <c:pt idx="1">
                  <c:v>0.34020018551430647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0.49638632118949649</c:v>
                </c:pt>
                <c:pt idx="1">
                  <c:v>0.67409337821060722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0.31109515454923381</c:v>
                </c:pt>
                <c:pt idx="1">
                  <c:v>0.18654980538891219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0.14900814085457659</c:v>
                </c:pt>
                <c:pt idx="1">
                  <c:v>0.10014884801249641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8.8401356365832087E-3</c:v>
                </c:pt>
                <c:pt idx="1">
                  <c:v>1.2978200212120891E-2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3.4670247770110373E-2</c:v>
                </c:pt>
                <c:pt idx="1">
                  <c:v>2.6229768175862939E-2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0.40134</cdr:x>
      <cdr:y>0.25114</cdr:y>
    </cdr:from>
    <cdr:to>
      <cdr:x>0.59739</cdr:x>
      <cdr:y>0.66488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7B7D60-B865-4D43-BEF7-ED51E43B41D5}"/>
            </a:ext>
          </a:extLst>
        </cdr:cNvPr>
        <cdr:cNvSpPr txBox="1"/>
      </cdr:nvSpPr>
      <cdr:spPr>
        <a:xfrm xmlns:a="http://schemas.openxmlformats.org/drawingml/2006/main">
          <a:off x="1394690" y="435903"/>
          <a:ext cx="681277" cy="718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algn="ctr" defTabSz="825500"/>
          <a:r>
            <a:rPr lang="en-US" sz="2400" dirty="0">
              <a:solidFill>
                <a:schemeClr val="tx1"/>
              </a:solidFill>
              <a:latin typeface="Century Gothic" panose="020B0502020202020204" pitchFamily="34" charset="0"/>
            </a:rPr>
            <a:t>70%</a:t>
          </a:r>
        </a:p>
        <a:p xmlns:a="http://schemas.openxmlformats.org/drawingml/2006/main">
          <a:pPr algn="ctr" defTabSz="825500"/>
          <a:r>
            <a:rPr lang="en-US" sz="800" dirty="0">
              <a:solidFill>
                <a:schemeClr val="tx1"/>
              </a:solidFill>
              <a:latin typeface="Century Gothic" panose="020B0502020202020204" pitchFamily="34" charset="0"/>
            </a:rPr>
            <a:t>Speak </a:t>
          </a:r>
        </a:p>
        <a:p xmlns:a="http://schemas.openxmlformats.org/drawingml/2006/main">
          <a:pPr algn="ctr" defTabSz="825500"/>
          <a:r>
            <a:rPr lang="en-US" sz="800" dirty="0">
              <a:solidFill>
                <a:schemeClr val="tx1"/>
              </a:solidFill>
              <a:latin typeface="Century Gothic" panose="020B0502020202020204" pitchFamily="34" charset="0"/>
            </a:rPr>
            <a:t>Spanish</a:t>
          </a:r>
        </a:p>
      </cdr:txBody>
    </cdr:sp>
  </cdr:relSizeAnchor>
  <cdr:relSizeAnchor xmlns:cdr="http://schemas.openxmlformats.org/drawingml/2006/chartDrawing">
    <cdr:from>
      <cdr:x>0.07632</cdr:x>
      <cdr:y>0.2632</cdr:y>
    </cdr:from>
    <cdr:to>
      <cdr:x>0.49527</cdr:x>
      <cdr:y>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1441046-0B7C-4E2F-A6A4-C66B5F72E6BC}"/>
            </a:ext>
          </a:extLst>
        </cdr:cNvPr>
        <cdr:cNvSpPr/>
      </cdr:nvSpPr>
      <cdr:spPr>
        <a:xfrm xmlns:a="http://schemas.openxmlformats.org/drawingml/2006/main">
          <a:off x="269976" y="1273445"/>
          <a:ext cx="1481991" cy="1449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0" tIns="0" rIns="0" bIns="0" numCol="1" spcCol="3810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0.14252</cdr:x>
      <cdr:y>0.11009</cdr:y>
    </cdr:from>
    <cdr:to>
      <cdr:x>0.70364</cdr:x>
      <cdr:y>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E147B3CF-5A21-4465-A0BA-C4A568FF79F5}"/>
            </a:ext>
          </a:extLst>
        </cdr:cNvPr>
        <cdr:cNvSpPr/>
      </cdr:nvSpPr>
      <cdr:spPr>
        <a:xfrm xmlns:a="http://schemas.openxmlformats.org/drawingml/2006/main">
          <a:off x="504152" y="300914"/>
          <a:ext cx="1984917" cy="1750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0" tIns="0" rIns="0" bIns="0" numCol="1" spcCol="3810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43%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52%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36%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80%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36C538B5-E882-1009-97E4-180FBDA55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" r="211"/>
          <a:stretch/>
        </p:blipFill>
        <p:spPr>
          <a:xfrm>
            <a:off x="452954" y="6405942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5256-D957-0EBE-7359-4107B66FE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FF56D-8711-7BD3-9354-FE3BC0A42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5E8E-ECF5-91A9-6AC6-5CD411DB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99DBF-437A-7D21-1AC3-B5B191D3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23654-CB08-8D0B-DBDF-7FD79151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2358-FF77-D0B8-B1C0-30051BA8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F2AF3-56B7-EB2F-A5C0-DEC2933A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DB9DA-7A7E-CCB3-DFDF-9847A9E5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22AB-9EFF-6C22-BD7E-E555B93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945B-110A-0357-7BAF-F57071F8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CD4E-AB9F-A5DD-4E75-D49FD715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EE277-3463-51F6-E560-A0FE20169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FB25-442E-6FF2-D9CF-3C32E1BF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78B55-DDC4-60C0-2F7A-2555473F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FBE2-F434-7289-9A27-539986E1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55DA-56F4-BBEC-40E3-5AE4238A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B60C-57A9-1B5D-0359-F1A9D0621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DB46D-146A-0C2D-8CBC-D29D27920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530FD-6C84-E5C1-3803-13AFB7A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96D33-8E8E-4D4A-5AF1-26A14994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C512A-EAA4-DAF6-7F32-7C94E5B3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2634-4066-E9B8-880B-55D9BA9D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0B911-F3CA-495B-552C-6CA19C0F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E8487-0751-4D72-BF55-8A1F5381E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E2ACC-1675-EF8C-6E73-307027571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942CD-BD49-212B-3D63-F36D0E0E5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3D6E6-29AA-A3D2-FB8F-CC6A73A5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7C767-5CD3-1914-C0C9-2785A67A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667C1-C7D9-DDFE-16BD-ED6E0153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F6B7-848F-1A03-7D32-BC156E59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6D651-3502-1D68-7AA7-2D2D870E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1A641-F20F-FDB6-8AA0-A47CF896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59CB9-6A86-B283-A456-E2427EE8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5BEC4-D337-FD15-C18E-EB11CDBA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7B8D7-BC78-D51B-0054-91B8D3D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1AD5C-11A8-A76D-8756-83988148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134D-2B93-BCFF-AE81-E0E616BC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DE21-3A20-3EF3-AEF6-C690BB79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6E3E2-56C4-320C-AE40-B09FD3C99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6A48D-2732-CA7E-FB84-73DCD09D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8122B-5335-E113-3DEE-5728EBCA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5D872-C2BC-353A-21F5-CCCD0A7A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6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ADF8-963F-E69C-8D3F-D42E50A1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DFD2A9-A253-A6D2-C1E5-1E7F5478A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1FFEE-EDE8-2819-580C-77A6E6B3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8E4B3-2FB2-EF23-15D0-1C927BFE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4C16F-B134-E2A9-76A2-229AEA8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83680-C3C4-48BF-6EC0-8F7E2DC9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B7D2-D685-D419-5739-D2E60CB0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B195D-8F19-9C46-4843-833C754A8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A31B8-0816-A381-8C83-BD49BBDA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1BD9-AEC8-53F8-BFDE-143F2A8D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5BC53-C448-65DF-3A90-03A8747C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AZ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2C3EC-0474-14D5-0343-95B044A39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CBE57-D319-E71D-76A0-3B37F096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DE237-A907-CD44-FB9A-2E194999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CC73-060A-328C-EAC2-BBEE1722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04E1-5185-527C-B6D1-A66A2F34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AZ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AZ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AZ – A18+ LV</a:t>
            </a:r>
          </a:p>
        </p:txBody>
      </p:sp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AZ – A18+ RV</a:t>
            </a:r>
          </a:p>
        </p:txBody>
      </p:sp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B1F588-2831-BB2F-9257-47F442C6B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AZ – A18+ LV</a:t>
            </a:r>
          </a:p>
        </p:txBody>
      </p:sp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080BD-A1E8-FFC5-26A4-7C867D4B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AFB074F-A83E-BDE5-5D9B-86AF2E53E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76" r="176"/>
            <a:stretch/>
          </p:blipFill>
          <p:spPr>
            <a:xfrm>
              <a:off x="1234851" y="5786275"/>
              <a:ext cx="1943274" cy="19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BA6C5-6B7B-2B2C-5912-BEAC20A9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83EA9-71B1-5B63-EC24-57A35449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72E6E-34DD-928B-C875-94AE0B9FC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A536-2774-914D-BF20-A882A29DB64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CB5C-CE9D-9F8B-D775-05E1BFA0B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7E82-AAEB-8DB0-B88E-5AABFB225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25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91C9A-2ECC-0543-803D-CF508B6BF0F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642540-8DA4-E0C9-B2F4-F9AE96F2633C}"/>
              </a:ext>
            </a:extLst>
          </p:cNvPr>
          <p:cNvGrpSpPr/>
          <p:nvPr userDrawn="1"/>
        </p:nvGrpSpPr>
        <p:grpSpPr>
          <a:xfrm>
            <a:off x="-6524" y="6763787"/>
            <a:ext cx="12201786" cy="94213"/>
            <a:chOff x="-6524" y="6763787"/>
            <a:chExt cx="12201786" cy="942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701D9C-49DA-5625-0515-D0038BDFCDE0}"/>
                </a:ext>
              </a:extLst>
            </p:cNvPr>
            <p:cNvSpPr/>
            <p:nvPr/>
          </p:nvSpPr>
          <p:spPr>
            <a:xfrm rot="5400000">
              <a:off x="2997631" y="3759632"/>
              <a:ext cx="94213" cy="6102524"/>
            </a:xfrm>
            <a:prstGeom prst="rect">
              <a:avLst/>
            </a:prstGeom>
            <a:solidFill>
              <a:srgbClr val="EE1D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730C4A-6710-F1C2-887D-586DCA2F6ADC}"/>
                </a:ext>
              </a:extLst>
            </p:cNvPr>
            <p:cNvSpPr/>
            <p:nvPr/>
          </p:nvSpPr>
          <p:spPr>
            <a:xfrm rot="5400000">
              <a:off x="9096893" y="3759632"/>
              <a:ext cx="94213" cy="6102524"/>
            </a:xfrm>
            <a:prstGeom prst="rect">
              <a:avLst/>
            </a:prstGeom>
            <a:solidFill>
              <a:srgbClr val="3778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F355C8-BF69-384F-64A4-06446205A0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7845" y="6198925"/>
            <a:ext cx="822960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hart" Target="../charts/chart2.xml"/><Relationship Id="rId4" Type="http://schemas.openxmlformats.org/officeDocument/2006/relationships/image" Target="../media/image11.sv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886265"/>
            <a:ext cx="10560166" cy="1354217"/>
          </a:xfrm>
        </p:spPr>
        <p:txBody>
          <a:bodyPr/>
          <a:lstStyle/>
          <a:p>
            <a:r>
              <a:rPr lang="en-US" sz="4000" spc="0" dirty="0">
                <a:latin typeface="Franklin Gothic Demi"/>
              </a:rPr>
              <a:t> new L2 voter registration profile and general election projected turnout  </a:t>
            </a:r>
            <a:endParaRPr lang="en-US" sz="9650" dirty="0"/>
          </a:p>
          <a:p>
            <a:endParaRPr lang="en-US" sz="4000" spc="0" dirty="0"/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Trump Voters </a:t>
            </a:r>
            <a:r>
              <a:rPr lang="en-US" dirty="0"/>
              <a:t>A</a:t>
            </a:r>
            <a:r>
              <a:rPr lang="en-US" sz="3600" b="0" dirty="0"/>
              <a:t>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122715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15106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129298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50%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10406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49448"/>
              </p:ext>
            </p:extLst>
          </p:nvPr>
        </p:nvGraphicFramePr>
        <p:xfrm>
          <a:off x="1538336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2215991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 b="0" dirty="0"/>
              <a:t>JOE BIDEN LEADS AMONG HISPANICS</a:t>
            </a:r>
            <a:r>
              <a:rPr lang="en-US" sz="1800" dirty="0"/>
              <a:t>,</a:t>
            </a:r>
            <a:r>
              <a:rPr lang="en-US" sz="1800" b="0" dirty="0"/>
              <a:t> HIGHER THAN NON-HISPANICS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b="0" dirty="0"/>
              <a:t>KENNEDY </a:t>
            </a:r>
            <a:r>
              <a:rPr lang="en-US" sz="1800" dirty="0"/>
              <a:t>HIGHER </a:t>
            </a:r>
            <a:r>
              <a:rPr lang="en-US" sz="1800" b="0" dirty="0"/>
              <a:t>AMONG HISPANICS THAN NON-HISPANICS</a:t>
            </a:r>
            <a:r>
              <a:rPr lang="en-US" sz="1800" dirty="0"/>
              <a:t> 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38</a:t>
            </a:r>
            <a:r>
              <a:rPr lang="en-US" sz="1800" b="0" dirty="0"/>
              <a:t>% OF HISPANICS </a:t>
            </a:r>
            <a:r>
              <a:rPr lang="en-US" sz="1800" dirty="0"/>
              <a:t>UP FOR GRABS (34% NOT DEFINITE, 4% UNSURE)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en-US" sz="180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733199"/>
            <a:ext cx="107121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396996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389010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2215991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b="0" dirty="0"/>
              <a:t>House of Representatives Vote</a:t>
            </a:r>
            <a:br>
              <a:rPr lang="en-US" b="0" dirty="0"/>
            </a:br>
            <a:r>
              <a:rPr lang="en-US" sz="1800" dirty="0"/>
              <a:t>- DEMOCRATS FAVORED BY HISPANICS, HIGHER THAN NON-HISPANICS</a:t>
            </a:r>
          </a:p>
          <a:p>
            <a:r>
              <a:rPr lang="en-US" sz="1800" dirty="0"/>
              <a:t>- 45% OF HISPANICS UP FOR GRABS (39% NOT DEFINITE, 6% UNSURE)</a:t>
            </a:r>
          </a:p>
          <a:p>
            <a:endParaRPr lang="en-US" sz="1800" dirty="0"/>
          </a:p>
          <a:p>
            <a:endParaRPr lang="en-US" sz="1800" dirty="0"/>
          </a:p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999756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68150"/>
              </p:ext>
            </p:extLst>
          </p:nvPr>
        </p:nvGraphicFramePr>
        <p:xfrm>
          <a:off x="151368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661993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Matchup: Gallego vs Lake</a:t>
            </a:r>
          </a:p>
          <a:p>
            <a:r>
              <a:rPr lang="en-US" sz="1800" b="0" dirty="0"/>
              <a:t>- GALLEGO LEADS AMONG HISPANICS, </a:t>
            </a:r>
            <a:r>
              <a:rPr lang="en-US" sz="1800" dirty="0"/>
              <a:t>HIGHER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42</a:t>
            </a:r>
            <a:r>
              <a:rPr lang="en-US" sz="1800" b="0" dirty="0"/>
              <a:t>% OF HISPANICS </a:t>
            </a:r>
            <a:r>
              <a:rPr lang="en-US" sz="1800" dirty="0"/>
              <a:t>UP FOR GRABS (34% NOT DEFINITE, 8% UNSURE)</a:t>
            </a:r>
          </a:p>
          <a:p>
            <a:endParaRPr lang="en-US" sz="1800" dirty="0"/>
          </a:p>
          <a:p>
            <a:endParaRPr lang="en-US" sz="180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Arizona were being held today, and the candidates were Ruben Gallego (Democrat) &amp; Kari Lake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1571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GALLEGO’S STRONGEST SUPPORT AMONG PARENTS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LAKE’S STRONGEST SUPPORT AMONG 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Arizona were being held today, and the candidates were </a:t>
            </a:r>
            <a:r>
              <a:rPr lang="it-IT" i="1" dirty="0"/>
              <a:t>Ruben Gallego (Democrat) &amp; Kari Lake (Republican), </a:t>
            </a:r>
            <a:r>
              <a:rPr lang="en-US" i="1" dirty="0"/>
              <a:t>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69808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5739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9761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50%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  <a:br>
              <a:rPr lang="en-US" sz="1800" b="0" dirty="0"/>
            </a:b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254881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438455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689068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Hispanics More Likely than Non-Hispanics to be Crossover Voters This Election (42% vs 28%)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1376212" cy="369332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470337"/>
              </p:ext>
            </p:extLst>
          </p:nvPr>
        </p:nvGraphicFramePr>
        <p:xfrm>
          <a:off x="2032000" y="2209800"/>
          <a:ext cx="8128000" cy="41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BDFFFB7-6E92-83DB-BCD0-38023B434077}"/>
              </a:ext>
            </a:extLst>
          </p:cNvPr>
          <p:cNvGrpSpPr/>
          <p:nvPr/>
        </p:nvGrpSpPr>
        <p:grpSpPr>
          <a:xfrm>
            <a:off x="3127763" y="3567215"/>
            <a:ext cx="2845750" cy="331365"/>
            <a:chOff x="3127763" y="3567215"/>
            <a:chExt cx="2845750" cy="331365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9A503124-EBA9-FC40-D470-419FD02DB181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9F8C0-ED5E-DA4D-F30C-A2B710D83D4D}"/>
                </a:ext>
              </a:extLst>
            </p:cNvPr>
            <p:cNvSpPr txBox="1"/>
            <p:nvPr/>
          </p:nvSpPr>
          <p:spPr>
            <a:xfrm>
              <a:off x="4313232" y="3621581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42%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D6BE97-174A-0DCC-C807-F5B149C57222}"/>
              </a:ext>
            </a:extLst>
          </p:cNvPr>
          <p:cNvGrpSpPr/>
          <p:nvPr/>
        </p:nvGrpSpPr>
        <p:grpSpPr>
          <a:xfrm>
            <a:off x="3127762" y="5190070"/>
            <a:ext cx="1871528" cy="331365"/>
            <a:chOff x="3127763" y="3567215"/>
            <a:chExt cx="2845750" cy="331365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DB7AC9E-7BD7-47FA-F899-A79DEEE856A9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5B714C-9365-0236-0EA9-BB3C5AB09BFD}"/>
                </a:ext>
              </a:extLst>
            </p:cNvPr>
            <p:cNvSpPr txBox="1"/>
            <p:nvPr/>
          </p:nvSpPr>
          <p:spPr>
            <a:xfrm>
              <a:off x="4313232" y="3621581"/>
              <a:ext cx="71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8AA20D4-6EAB-6910-1D87-0B9499E9CA4D}"/>
              </a:ext>
            </a:extLst>
          </p:cNvPr>
          <p:cNvGraphicFramePr>
            <a:graphicFrameLocks noGrp="1"/>
          </p:cNvGraphicFramePr>
          <p:nvPr/>
        </p:nvGraphicFramePr>
        <p:xfrm>
          <a:off x="3851023" y="3355067"/>
          <a:ext cx="4434561" cy="1991657"/>
        </p:xfrm>
        <a:graphic>
          <a:graphicData uri="http://schemas.openxmlformats.org/drawingml/2006/table">
            <a:tbl>
              <a:tblPr/>
              <a:tblGrid>
                <a:gridCol w="4434561">
                  <a:extLst>
                    <a:ext uri="{9D8B030D-6E8A-4147-A177-3AD203B41FA5}">
                      <a16:colId xmlns:a16="http://schemas.microsoft.com/office/drawing/2014/main" val="2181658504"/>
                    </a:ext>
                  </a:extLst>
                </a:gridCol>
              </a:tblGrid>
              <a:tr h="313779">
                <a:tc>
                  <a:txBody>
                    <a:bodyPr/>
                    <a:lstStyle/>
                    <a:p>
                      <a:pPr algn="ctr" fontAlgn="b"/>
                      <a:endParaRPr lang="en-US" sz="1400" b="1" i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5410"/>
                  </a:ext>
                </a:extLst>
              </a:tr>
              <a:tr h="167787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2384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4F9A541-79B9-48C7-3872-CF1F5EE30051}"/>
              </a:ext>
            </a:extLst>
          </p:cNvPr>
          <p:cNvGraphicFramePr>
            <a:graphicFrameLocks noGrp="1"/>
          </p:cNvGraphicFramePr>
          <p:nvPr/>
        </p:nvGraphicFramePr>
        <p:xfrm>
          <a:off x="3852175" y="3335093"/>
          <a:ext cx="4426075" cy="1934387"/>
        </p:xfrm>
        <a:graphic>
          <a:graphicData uri="http://schemas.openxmlformats.org/drawingml/2006/table">
            <a:tbl>
              <a:tblPr/>
              <a:tblGrid>
                <a:gridCol w="2845334">
                  <a:extLst>
                    <a:ext uri="{9D8B030D-6E8A-4147-A177-3AD203B41FA5}">
                      <a16:colId xmlns:a16="http://schemas.microsoft.com/office/drawing/2014/main" val="647481470"/>
                    </a:ext>
                  </a:extLst>
                </a:gridCol>
                <a:gridCol w="1580741">
                  <a:extLst>
                    <a:ext uri="{9D8B030D-6E8A-4147-A177-3AD203B41FA5}">
                      <a16:colId xmlns:a16="http://schemas.microsoft.com/office/drawing/2014/main" val="793661933"/>
                    </a:ext>
                  </a:extLst>
                </a:gridCol>
              </a:tblGrid>
              <a:tr h="231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Age Distribution 18+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Hispanic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12104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18-34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37%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08863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35+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23746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18-24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88359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25-34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kern="1200" cap="none" spc="0" baseline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85751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35-49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304332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50-64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308802"/>
                  </a:ext>
                </a:extLst>
              </a:tr>
              <a:tr h="22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65+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095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1B52"/>
                          </a:solidFill>
                          <a:effectLst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1810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89CAA0-6B5B-1E6D-5BB4-94AB568DDD6C}"/>
              </a:ext>
            </a:extLst>
          </p:cNvPr>
          <p:cNvGraphicFramePr>
            <a:graphicFrameLocks noGrp="1"/>
          </p:cNvGraphicFramePr>
          <p:nvPr/>
        </p:nvGraphicFramePr>
        <p:xfrm>
          <a:off x="8457881" y="1293976"/>
          <a:ext cx="3494428" cy="2061091"/>
        </p:xfrm>
        <a:graphic>
          <a:graphicData uri="http://schemas.openxmlformats.org/drawingml/2006/table">
            <a:tbl>
              <a:tblPr/>
              <a:tblGrid>
                <a:gridCol w="3494428">
                  <a:extLst>
                    <a:ext uri="{9D8B030D-6E8A-4147-A177-3AD203B41FA5}">
                      <a16:colId xmlns:a16="http://schemas.microsoft.com/office/drawing/2014/main" val="2181658504"/>
                    </a:ext>
                  </a:extLst>
                </a:gridCol>
              </a:tblGrid>
              <a:tr h="324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2023 Hispanic Age 5+ Language Usage*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5410"/>
                  </a:ext>
                </a:extLst>
              </a:tr>
              <a:tr h="173637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23848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1487D-55B6-6C1A-0E04-332213787CE9}"/>
              </a:ext>
            </a:extLst>
          </p:cNvPr>
          <p:cNvGraphicFramePr>
            <a:graphicFrameLocks noGrp="1"/>
          </p:cNvGraphicFramePr>
          <p:nvPr/>
        </p:nvGraphicFramePr>
        <p:xfrm>
          <a:off x="3859509" y="1292448"/>
          <a:ext cx="4426075" cy="2051637"/>
        </p:xfrm>
        <a:graphic>
          <a:graphicData uri="http://schemas.openxmlformats.org/drawingml/2006/table">
            <a:tbl>
              <a:tblPr/>
              <a:tblGrid>
                <a:gridCol w="4426075">
                  <a:extLst>
                    <a:ext uri="{9D8B030D-6E8A-4147-A177-3AD203B41FA5}">
                      <a16:colId xmlns:a16="http://schemas.microsoft.com/office/drawing/2014/main" val="2181658504"/>
                    </a:ext>
                  </a:extLst>
                </a:gridCol>
              </a:tblGrid>
              <a:tr h="31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Registered Political Affiliation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5410"/>
                  </a:ext>
                </a:extLst>
              </a:tr>
              <a:tr h="173660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238481"/>
                  </a:ext>
                </a:extLst>
              </a:tr>
            </a:tbl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704829DF-0C88-35D9-0ED9-40E6AA7C3069}"/>
              </a:ext>
            </a:extLst>
          </p:cNvPr>
          <p:cNvGraphicFramePr/>
          <p:nvPr/>
        </p:nvGraphicFramePr>
        <p:xfrm>
          <a:off x="3870367" y="1232633"/>
          <a:ext cx="4394629" cy="210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A7C4E7-C378-2AC1-3B70-94CFE2903CBA}"/>
              </a:ext>
            </a:extLst>
          </p:cNvPr>
          <p:cNvGraphicFramePr>
            <a:graphicFrameLocks noGrp="1"/>
          </p:cNvGraphicFramePr>
          <p:nvPr/>
        </p:nvGraphicFramePr>
        <p:xfrm>
          <a:off x="8468738" y="3339618"/>
          <a:ext cx="3472714" cy="2011558"/>
        </p:xfrm>
        <a:graphic>
          <a:graphicData uri="http://schemas.openxmlformats.org/drawingml/2006/table">
            <a:tbl>
              <a:tblPr/>
              <a:tblGrid>
                <a:gridCol w="1632391">
                  <a:extLst>
                    <a:ext uri="{9D8B030D-6E8A-4147-A177-3AD203B41FA5}">
                      <a16:colId xmlns:a16="http://schemas.microsoft.com/office/drawing/2014/main" val="2181658504"/>
                    </a:ext>
                  </a:extLst>
                </a:gridCol>
                <a:gridCol w="1076770">
                  <a:extLst>
                    <a:ext uri="{9D8B030D-6E8A-4147-A177-3AD203B41FA5}">
                      <a16:colId xmlns:a16="http://schemas.microsoft.com/office/drawing/2014/main" val="4045958143"/>
                    </a:ext>
                  </a:extLst>
                </a:gridCol>
                <a:gridCol w="763553">
                  <a:extLst>
                    <a:ext uri="{9D8B030D-6E8A-4147-A177-3AD203B41FA5}">
                      <a16:colId xmlns:a16="http://schemas.microsoft.com/office/drawing/2014/main" val="718169001"/>
                    </a:ext>
                  </a:extLst>
                </a:gridCol>
              </a:tblGrid>
              <a:tr h="285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Country of Origin*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Population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% Share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5410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Hispanic Population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2,374,054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38481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9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9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93085"/>
                  </a:ext>
                </a:extLst>
              </a:tr>
              <a:tr h="2218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Mexican 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2,079,318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87.6%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22613"/>
                  </a:ext>
                </a:extLst>
              </a:tr>
              <a:tr h="2218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Other Hispanic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121,253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5.1%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29327"/>
                  </a:ext>
                </a:extLst>
              </a:tr>
              <a:tr h="2218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Caribbean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77,390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3.3%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2453"/>
                  </a:ext>
                </a:extLst>
              </a:tr>
              <a:tr h="2218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Central American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62,686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2.6%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61696"/>
                  </a:ext>
                </a:extLst>
              </a:tr>
              <a:tr h="2218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South American</a:t>
                      </a:r>
                    </a:p>
                  </a:txBody>
                  <a:tcPr marL="8161" marR="8161" marT="8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33,407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1.4%</a:t>
                      </a:r>
                    </a:p>
                  </a:txBody>
                  <a:tcPr marL="8161" marR="8161" marT="816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461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0F8FD9-D499-A00C-21CA-49449BCD4EE2}"/>
              </a:ext>
            </a:extLst>
          </p:cNvPr>
          <p:cNvGraphicFramePr>
            <a:graphicFrameLocks noGrp="1"/>
          </p:cNvGraphicFramePr>
          <p:nvPr/>
        </p:nvGraphicFramePr>
        <p:xfrm>
          <a:off x="192784" y="1292448"/>
          <a:ext cx="3494428" cy="4054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520">
                  <a:extLst>
                    <a:ext uri="{9D8B030D-6E8A-4147-A177-3AD203B41FA5}">
                      <a16:colId xmlns:a16="http://schemas.microsoft.com/office/drawing/2014/main" val="191167094"/>
                    </a:ext>
                  </a:extLst>
                </a:gridCol>
                <a:gridCol w="1158472">
                  <a:extLst>
                    <a:ext uri="{9D8B030D-6E8A-4147-A177-3AD203B41FA5}">
                      <a16:colId xmlns:a16="http://schemas.microsoft.com/office/drawing/2014/main" val="1958648282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3985817844"/>
                    </a:ext>
                  </a:extLst>
                </a:gridCol>
              </a:tblGrid>
              <a:tr h="3372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2024 Hispanic Registered Voters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u="sng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13617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endParaRPr lang="en-US" sz="1300" b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4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18394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431782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621540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79372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820031"/>
                  </a:ext>
                </a:extLst>
              </a:tr>
              <a:tr h="346846">
                <a:tc gridSpan="3">
                  <a:txBody>
                    <a:bodyPr/>
                    <a:lstStyle/>
                    <a:p>
                      <a:pPr marL="0" marR="0" indent="0" algn="ctr" defTabSz="309555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300" b="1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Registered Voter Gender 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309555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1" i="0" u="none" strike="noStrike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03430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222217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7226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705365"/>
                  </a:ext>
                </a:extLst>
              </a:tr>
              <a:tr h="34684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1274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404416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pPr algn="l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44704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BE906E8-3F56-A263-1404-40C51BD6F4BA}"/>
              </a:ext>
            </a:extLst>
          </p:cNvPr>
          <p:cNvSpPr txBox="1">
            <a:spLocks/>
          </p:cNvSpPr>
          <p:nvPr/>
        </p:nvSpPr>
        <p:spPr>
          <a:xfrm>
            <a:off x="288001" y="286317"/>
            <a:ext cx="11711481" cy="52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B5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FUTURA MEDIUM" panose="020B0602020204020303" pitchFamily="34" charset="-79"/>
              </a:rPr>
              <a:t>2024 Arizona Hispanic Voter Profile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929FAE-753D-82DB-F45C-AA24A1F6F4B6}"/>
              </a:ext>
            </a:extLst>
          </p:cNvPr>
          <p:cNvGrpSpPr/>
          <p:nvPr/>
        </p:nvGrpSpPr>
        <p:grpSpPr>
          <a:xfrm>
            <a:off x="537270" y="1583068"/>
            <a:ext cx="2970834" cy="1604128"/>
            <a:chOff x="772514" y="689535"/>
            <a:chExt cx="2228125" cy="120807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9DC0F4-ADC4-321B-E522-D1583FB25D09}"/>
                </a:ext>
              </a:extLst>
            </p:cNvPr>
            <p:cNvSpPr/>
            <p:nvPr/>
          </p:nvSpPr>
          <p:spPr>
            <a:xfrm>
              <a:off x="772514" y="689535"/>
              <a:ext cx="1802416" cy="1182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12740" rtl="0" eaLnBrk="1" fontAlgn="b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1B5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Helvetica Light"/>
                </a:rPr>
                <a:t>832,034</a:t>
              </a:r>
            </a:p>
            <a:p>
              <a:pPr marL="0" marR="0" lvl="0" indent="0" algn="ctr" defTabSz="412740" rtl="0" eaLnBrk="1" fontAlgn="b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1B5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Helvetica Light"/>
                </a:rPr>
                <a:t>21%</a:t>
              </a: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1B5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8619E4-3C9F-CB1E-86CE-5C068830A46F}"/>
                </a:ext>
              </a:extLst>
            </p:cNvPr>
            <p:cNvSpPr txBox="1"/>
            <p:nvPr/>
          </p:nvSpPr>
          <p:spPr>
            <a:xfrm>
              <a:off x="2166745" y="1284517"/>
              <a:ext cx="833894" cy="613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marL="0" marR="0" lvl="0" indent="0" algn="l" defTabSz="110063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001B5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Helvetica Light"/>
                </a:rPr>
                <a:t>Of All Registered Voters</a:t>
              </a:r>
            </a:p>
          </p:txBody>
        </p:sp>
      </p:grpSp>
      <p:pic>
        <p:nvPicPr>
          <p:cNvPr id="6" name="Graphic 5" descr="Gender with solid fill">
            <a:extLst>
              <a:ext uri="{FF2B5EF4-FFF2-40B4-BE49-F238E27FC236}">
                <a16:creationId xmlns:a16="http://schemas.microsoft.com/office/drawing/2014/main" id="{447D8A11-4FE2-A72F-C6BB-B4AB2D3B0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032" y="3877980"/>
            <a:ext cx="1252313" cy="1252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6D2E0B-2126-74DB-2FC8-029EA1E27638}"/>
              </a:ext>
            </a:extLst>
          </p:cNvPr>
          <p:cNvSpPr txBox="1"/>
          <p:nvPr/>
        </p:nvSpPr>
        <p:spPr>
          <a:xfrm>
            <a:off x="2487844" y="3723484"/>
            <a:ext cx="1199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Female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34A6B3-CBE9-7671-53FA-EFBFAFD4F309}"/>
              </a:ext>
            </a:extLst>
          </p:cNvPr>
          <p:cNvSpPr txBox="1"/>
          <p:nvPr/>
        </p:nvSpPr>
        <p:spPr>
          <a:xfrm>
            <a:off x="171231" y="3734433"/>
            <a:ext cx="11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Male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1033A08-E8AA-87FF-F4A8-C269AC1DB26D}"/>
              </a:ext>
            </a:extLst>
          </p:cNvPr>
          <p:cNvGraphicFramePr>
            <a:graphicFrameLocks noGrp="1"/>
          </p:cNvGraphicFramePr>
          <p:nvPr/>
        </p:nvGraphicFramePr>
        <p:xfrm>
          <a:off x="6898193" y="2044273"/>
          <a:ext cx="1179847" cy="1142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847">
                  <a:extLst>
                    <a:ext uri="{9D8B030D-6E8A-4147-A177-3AD203B41FA5}">
                      <a16:colId xmlns:a16="http://schemas.microsoft.com/office/drawing/2014/main" val="2617349784"/>
                    </a:ext>
                  </a:extLst>
                </a:gridCol>
              </a:tblGrid>
              <a:tr h="380846">
                <a:tc>
                  <a:txBody>
                    <a:bodyPr/>
                    <a:lstStyle/>
                    <a:p>
                      <a:pPr algn="ctr" fontAlgn="b">
                        <a:defRPr sz="9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345,408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417867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algn="ctr" fontAlgn="b">
                        <a:defRPr sz="9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146,813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31835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algn="ctr" fontAlgn="b">
                        <a:defRPr sz="9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339,813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04106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FA929EF-2388-C45C-8430-6E7E3A6C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8" y="2447308"/>
            <a:ext cx="390384" cy="3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26A53A-392F-10B8-550E-F180308E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10" y="1983624"/>
            <a:ext cx="447858" cy="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54BCBD8-90D7-26AC-A168-F8F636BC15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4769" y="2716887"/>
            <a:ext cx="743208" cy="746050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F656D79-6380-DFE4-C985-C22F23D2ABFE}"/>
              </a:ext>
            </a:extLst>
          </p:cNvPr>
          <p:cNvGraphicFramePr/>
          <p:nvPr/>
        </p:nvGraphicFramePr>
        <p:xfrm>
          <a:off x="8351292" y="1608370"/>
          <a:ext cx="3475046" cy="173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DBB72D0-3DD4-4C11-8F38-6705152F3501}"/>
              </a:ext>
            </a:extLst>
          </p:cNvPr>
          <p:cNvSpPr txBox="1">
            <a:spLocks/>
          </p:cNvSpPr>
          <p:nvPr/>
        </p:nvSpPr>
        <p:spPr>
          <a:xfrm>
            <a:off x="171231" y="6427933"/>
            <a:ext cx="1107215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Source: L2 Registered Voter File, retrieved May 2024. (*)= Claritas American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Marketscape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 DataStream 2023 Series.  Based on Population by Ancestry: Hispanic Population. Produced by the Geoscape ® Intelligence System (GIS) “The data herein contained will be used exclusively for advertising/media decisions related to Univision. Any other use must be explicitly licensed from Claritas” Market  described reflects L2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Datamapping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 and Claritas geography. </a:t>
            </a:r>
          </a:p>
        </p:txBody>
      </p:sp>
    </p:spTree>
    <p:extLst>
      <p:ext uri="{BB962C8B-B14F-4D97-AF65-F5344CB8AC3E}">
        <p14:creationId xmlns:p14="http://schemas.microsoft.com/office/powerpoint/2010/main" val="414885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65372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Arizona Right to Abortion Initiative</a:t>
            </a:r>
          </a:p>
          <a:p>
            <a:r>
              <a:rPr lang="en-US" sz="1800" dirty="0"/>
              <a:t>- AFTER READING A SUMMARY OF THE ARIZONA RIGHT TO ABORTION INITIATIVE, 1 IN 3 RESPONDENTS WOULD DEFINITELY VOTE 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were held today and this measure were on the ballot, would you vote yes or no?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Arizona Right to Abortion Initiative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9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/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/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/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700048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471361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Cost of Living, Inflation, Top Issues for All Voters</a:t>
            </a:r>
            <a:br>
              <a:rPr lang="en-US" dirty="0"/>
            </a:br>
            <a:r>
              <a:rPr lang="en-US" sz="1800" b="0"/>
              <a:t>- AFFORDABLE HOUSING, EDUCATION </a:t>
            </a:r>
            <a:r>
              <a:rPr lang="en-US" sz="1800"/>
              <a:t>AMONG SEVERAL ISSUES OF </a:t>
            </a:r>
            <a:r>
              <a:rPr lang="en-US" sz="1800" b="0"/>
              <a:t>GREATER CONCERN TO HISPANICS</a:t>
            </a:r>
            <a:r>
              <a:rPr lang="en-US" sz="1800"/>
              <a:t> </a:t>
            </a:r>
            <a:endParaRPr lang="en-US" sz="1800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68468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96556"/>
              </p:ext>
            </p:extLst>
          </p:nvPr>
        </p:nvGraphicFramePr>
        <p:xfrm>
          <a:off x="609592" y="2088984"/>
          <a:ext cx="10972800" cy="424053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11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3222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22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15B88B65-4496-D73E-F955-8A54F645A79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695CA86D-FFA7-D1CE-9F99-33D4D34FAA2C}"/>
              </a:ext>
            </a:extLst>
          </p:cNvPr>
          <p:cNvGraphicFramePr>
            <a:graphicFrameLocks noGrp="1"/>
          </p:cNvGraphicFramePr>
          <p:nvPr/>
        </p:nvGraphicFramePr>
        <p:xfrm>
          <a:off x="427863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702DC2E-1733-D204-2AD2-EF5CB9D712A1}"/>
              </a:ext>
            </a:extLst>
          </p:cNvPr>
          <p:cNvGraphicFramePr>
            <a:graphicFrameLocks noGrp="1"/>
          </p:cNvGraphicFramePr>
          <p:nvPr/>
        </p:nvGraphicFramePr>
        <p:xfrm>
          <a:off x="810006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52%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22503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977346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ABORTION &amp; INFLATION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69264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1116235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07663-75A4-37BF-33B2-FBDD5B17B73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619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AB7A50-58CE-0B23-3222-D5BEA453F6B3}"/>
              </a:ext>
            </a:extLst>
          </p:cNvPr>
          <p:cNvGraphicFramePr>
            <a:graphicFrameLocks noGrp="1"/>
          </p:cNvGraphicFramePr>
          <p:nvPr/>
        </p:nvGraphicFramePr>
        <p:xfrm>
          <a:off x="999565" y="1835544"/>
          <a:ext cx="10192870" cy="3700631"/>
        </p:xfrm>
        <a:graphic>
          <a:graphicData uri="http://schemas.openxmlformats.org/drawingml/2006/table">
            <a:tbl>
              <a:tblPr/>
              <a:tblGrid>
                <a:gridCol w="2585232">
                  <a:extLst>
                    <a:ext uri="{9D8B030D-6E8A-4147-A177-3AD203B41FA5}">
                      <a16:colId xmlns:a16="http://schemas.microsoft.com/office/drawing/2014/main" val="3478038493"/>
                    </a:ext>
                  </a:extLst>
                </a:gridCol>
                <a:gridCol w="2163069">
                  <a:extLst>
                    <a:ext uri="{9D8B030D-6E8A-4147-A177-3AD203B41FA5}">
                      <a16:colId xmlns:a16="http://schemas.microsoft.com/office/drawing/2014/main" val="1358667857"/>
                    </a:ext>
                  </a:extLst>
                </a:gridCol>
                <a:gridCol w="1695471">
                  <a:extLst>
                    <a:ext uri="{9D8B030D-6E8A-4147-A177-3AD203B41FA5}">
                      <a16:colId xmlns:a16="http://schemas.microsoft.com/office/drawing/2014/main" val="3356132228"/>
                    </a:ext>
                  </a:extLst>
                </a:gridCol>
                <a:gridCol w="2178328">
                  <a:extLst>
                    <a:ext uri="{9D8B030D-6E8A-4147-A177-3AD203B41FA5}">
                      <a16:colId xmlns:a16="http://schemas.microsoft.com/office/drawing/2014/main" val="617428423"/>
                    </a:ext>
                  </a:extLst>
                </a:gridCol>
                <a:gridCol w="1570770">
                  <a:extLst>
                    <a:ext uri="{9D8B030D-6E8A-4147-A177-3AD203B41FA5}">
                      <a16:colId xmlns:a16="http://schemas.microsoft.com/office/drawing/2014/main" val="2104480475"/>
                    </a:ext>
                  </a:extLst>
                </a:gridCol>
              </a:tblGrid>
              <a:tr h="1428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Demo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  Hispanic </a:t>
                      </a:r>
                      <a:endParaRPr lang="en-US" sz="3200">
                        <a:latin typeface="Century Gothic" panose="020B0502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Votes </a:t>
                      </a:r>
                      <a:endParaRPr lang="en-US" sz="3200">
                        <a:latin typeface="Century Gothic" panose="020B0502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2020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General</a:t>
                      </a:r>
                      <a:endParaRPr lang="en-US" sz="3200">
                        <a:latin typeface="Century Gothic" panose="020B0502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Hispanic Turnout % 2020 General 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Hispanic </a:t>
                      </a:r>
                    </a:p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Votes</a:t>
                      </a:r>
                    </a:p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2024 </a:t>
                      </a:r>
                    </a:p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General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Hispanic</a:t>
                      </a:r>
                    </a:p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Votes  Projected</a:t>
                      </a:r>
                    </a:p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2020-24 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818818"/>
                  </a:ext>
                </a:extLst>
              </a:tr>
              <a:tr h="75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A18+ 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3778F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509K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3778F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616K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+21%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10969"/>
                  </a:ext>
                </a:extLst>
              </a:tr>
              <a:tr h="75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A18-34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3778F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138K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3778F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199K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+44%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97956"/>
                  </a:ext>
                </a:extLst>
              </a:tr>
              <a:tr h="75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A35+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3778F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371K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3778FE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416K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+12%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26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1DA2653-4D29-334A-53AA-B77848DFE928}"/>
              </a:ext>
            </a:extLst>
          </p:cNvPr>
          <p:cNvSpPr txBox="1">
            <a:spLocks/>
          </p:cNvSpPr>
          <p:nvPr/>
        </p:nvSpPr>
        <p:spPr>
          <a:xfrm>
            <a:off x="367466" y="273660"/>
            <a:ext cx="11824533" cy="107704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27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2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B5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FUTURA MEDIUM" panose="020B0602020204020303" pitchFamily="34" charset="-79"/>
                <a:sym typeface="Montserrat Bold"/>
              </a:rPr>
              <a:t>Presidential Election Hispanic Projection: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FUTURA MEDIUM" panose="020B0602020204020303" pitchFamily="34" charset="-79"/>
                <a:sym typeface="Montserrat Bold"/>
              </a:rPr>
              <a:t>Arizona</a:t>
            </a:r>
          </a:p>
        </p:txBody>
      </p:sp>
      <p:pic>
        <p:nvPicPr>
          <p:cNvPr id="9" name="Picture 4" descr="L2 Political">
            <a:extLst>
              <a:ext uri="{FF2B5EF4-FFF2-40B4-BE49-F238E27FC236}">
                <a16:creationId xmlns:a16="http://schemas.microsoft.com/office/drawing/2014/main" id="{45AD77AC-9D36-DA4C-1073-63EAA911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2" y="6223598"/>
            <a:ext cx="813151" cy="2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BA88F-DF28-A0E4-265C-830BBCF1856E}"/>
              </a:ext>
            </a:extLst>
          </p:cNvPr>
          <p:cNvSpPr txBox="1"/>
          <p:nvPr/>
        </p:nvSpPr>
        <p:spPr>
          <a:xfrm>
            <a:off x="459783" y="701973"/>
            <a:ext cx="11364751" cy="446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110061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1B5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L2 projects 18+ voter increase of +21%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60811-15C0-EE1A-F945-A8206614704D}"/>
              </a:ext>
            </a:extLst>
          </p:cNvPr>
          <p:cNvSpPr txBox="1"/>
          <p:nvPr/>
        </p:nvSpPr>
        <p:spPr>
          <a:xfrm>
            <a:off x="2674136" y="6345441"/>
            <a:ext cx="6843729" cy="246221"/>
          </a:xfrm>
          <a:prstGeom prst="rect">
            <a:avLst/>
          </a:prstGeom>
          <a:noFill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 Note: A18+ includes full electorate regardless of age match. Numbers shown are rounded, percentages calculated from full counts. </a:t>
            </a:r>
          </a:p>
        </p:txBody>
      </p:sp>
    </p:spTree>
    <p:extLst>
      <p:ext uri="{BB962C8B-B14F-4D97-AF65-F5344CB8AC3E}">
        <p14:creationId xmlns:p14="http://schemas.microsoft.com/office/powerpoint/2010/main" val="40270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</a:t>
            </a:r>
            <a:r>
              <a:rPr lang="en-US" b="0"/>
              <a:t>Handle Issues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1196918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07663-75A4-37BF-33B2-FBDD5B17B73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619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BD553-D5B6-C847-B338-8A8424F2164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484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BD553-D5B6-C847-B338-8A8424F2164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484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25775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55%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43683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22% of Hispanic Voters Believe the Economy Will 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23239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47662"/>
              </p:ext>
            </p:extLst>
          </p:nvPr>
        </p:nvGraphicFramePr>
        <p:xfrm>
          <a:off x="609599" y="1228316"/>
          <a:ext cx="10972797" cy="4679513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48238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2515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79527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Abortion laws should be created by state governments, not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6B0ED1-A301-376F-8E5D-66911F878CFD}"/>
              </a:ext>
            </a:extLst>
          </p:cNvPr>
          <p:cNvSpPr txBox="1">
            <a:spLocks/>
          </p:cNvSpPr>
          <p:nvPr/>
        </p:nvSpPr>
        <p:spPr>
          <a:xfrm>
            <a:off x="559506" y="102969"/>
            <a:ext cx="5900782" cy="267586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 &amp; Media Predict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2024 Presidential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Arizona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April 2024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883D0C4C-8567-D426-3651-4D5E3BD1F12A}"/>
              </a:ext>
            </a:extLst>
          </p:cNvPr>
          <p:cNvGrpSpPr>
            <a:grpSpLocks noChangeAspect="1"/>
          </p:cNvGrpSpPr>
          <p:nvPr/>
        </p:nvGrpSpPr>
        <p:grpSpPr>
          <a:xfrm>
            <a:off x="516204" y="2518367"/>
            <a:ext cx="1974979" cy="443944"/>
            <a:chOff x="567359" y="2623345"/>
            <a:chExt cx="2624278" cy="589896"/>
          </a:xfrm>
        </p:grpSpPr>
        <p:pic>
          <p:nvPicPr>
            <p:cNvPr id="7" name="Imagen 9">
              <a:extLst>
                <a:ext uri="{FF2B5EF4-FFF2-40B4-BE49-F238E27FC236}">
                  <a16:creationId xmlns:a16="http://schemas.microsoft.com/office/drawing/2014/main" id="{91F4AFFC-2F40-BD3F-727B-B448B24D7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1" b="26046"/>
            <a:stretch/>
          </p:blipFill>
          <p:spPr>
            <a:xfrm>
              <a:off x="2042700" y="2643974"/>
              <a:ext cx="1148937" cy="548640"/>
            </a:xfrm>
            <a:prstGeom prst="rect">
              <a:avLst/>
            </a:prstGeom>
          </p:spPr>
        </p:pic>
        <p:pic>
          <p:nvPicPr>
            <p:cNvPr id="8" name="Imagen 10">
              <a:extLst>
                <a:ext uri="{FF2B5EF4-FFF2-40B4-BE49-F238E27FC236}">
                  <a16:creationId xmlns:a16="http://schemas.microsoft.com/office/drawing/2014/main" id="{C8B90D4F-0A94-80EC-F5C8-5343355F5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59" y="2689693"/>
              <a:ext cx="1245996" cy="457200"/>
            </a:xfrm>
            <a:prstGeom prst="rect">
              <a:avLst/>
            </a:prstGeom>
          </p:spPr>
        </p:pic>
        <p:cxnSp>
          <p:nvCxnSpPr>
            <p:cNvPr id="9" name="Conector recto 11">
              <a:extLst>
                <a:ext uri="{FF2B5EF4-FFF2-40B4-BE49-F238E27FC236}">
                  <a16:creationId xmlns:a16="http://schemas.microsoft.com/office/drawing/2014/main" id="{BCD08118-7D07-3463-2440-1DDDF87D1E3B}"/>
                </a:ext>
              </a:extLst>
            </p:cNvPr>
            <p:cNvCxnSpPr>
              <a:cxnSpLocks/>
            </p:cNvCxnSpPr>
            <p:nvPr/>
          </p:nvCxnSpPr>
          <p:spPr>
            <a:xfrm>
              <a:off x="1928027" y="2623345"/>
              <a:ext cx="0" cy="589896"/>
            </a:xfrm>
            <a:prstGeom prst="line">
              <a:avLst/>
            </a:prstGeom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2089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04728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02210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97044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30717"/>
              </p:ext>
            </p:extLst>
          </p:nvPr>
        </p:nvGraphicFramePr>
        <p:xfrm>
          <a:off x="609599" y="1228316"/>
          <a:ext cx="10972797" cy="37623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79931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 dirty="0">
                <a:latin typeface="Franklin Gothic Book" panose="020B0503020102020204"/>
              </a:rPr>
              <a:t>4/10/2024 – 4/21/2024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lang="en-US" sz="18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3.6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3.4%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51053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762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(471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867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1,629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89637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951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01988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38889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92774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Local &amp; National TV, YouTube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00898"/>
              </p:ext>
            </p:extLst>
          </p:nvPr>
        </p:nvGraphicFramePr>
        <p:xfrm>
          <a:off x="609592" y="2531883"/>
          <a:ext cx="10972800" cy="3566348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8" y="298450"/>
            <a:ext cx="11506913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61% of Hispanics Need More Information About the Candidates &amp; Their Positions on the Issues​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87981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43%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80660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462450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60% of Hispanics Don’t Have All the Party Information They Need to Make Voting Decision​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94774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70%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24282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55914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77%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22685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55913"/>
            <a:ext cx="3403099" cy="1354217"/>
          </a:xfrm>
        </p:spPr>
        <p:txBody>
          <a:bodyPr/>
          <a:lstStyle/>
          <a:p>
            <a:r>
              <a:rPr lang="en-US" sz="8800" dirty="0"/>
              <a:t>59%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61774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- HISPANICS MORE LIKELY THAN NON-HISPANICS TO VOTE EARLY AND IN PERSON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02982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536802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</a:t>
            </a:r>
            <a:r>
              <a:rPr lang="en-US" dirty="0" err="1"/>
              <a:t>Poder</a:t>
            </a:r>
            <a:r>
              <a:rPr lang="en-US" dirty="0"/>
              <a:t>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544707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Poder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2402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99108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66313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784754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661471"/>
              </p:ext>
            </p:extLst>
          </p:nvPr>
        </p:nvGraphicFramePr>
        <p:xfrm>
          <a:off x="1671024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661993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r>
              <a:rPr lang="en-US" sz="1800" b="0" dirty="0"/>
              <a:t>- JOE BIDEN LEADS AMONG HISPANICS, HIGHER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37</a:t>
            </a:r>
            <a:r>
              <a:rPr lang="en-US" sz="1800" b="0" dirty="0"/>
              <a:t>% OF HISPANICS </a:t>
            </a:r>
            <a:r>
              <a:rPr lang="en-US" sz="1800" dirty="0"/>
              <a:t>UP FOR GRABS (34% NOT DEFINITE, 3% UNSURE)</a:t>
            </a:r>
          </a:p>
          <a:p>
            <a:endParaRPr lang="en-US" sz="1800" dirty="0"/>
          </a:p>
          <a:p>
            <a:pPr>
              <a:spcBef>
                <a:spcPts val="0"/>
              </a:spcBef>
            </a:pPr>
            <a:endParaRPr lang="en-US" sz="180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7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PARENTS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SPLIT AMONG MEN, ADULTS 35+, MARRIED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408024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173116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31971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SharedWithUsers xmlns="3f2ceb43-86cd-4ba8-9fbb-a64be3ca07e2">
      <UserInfo>
        <DisplayName>Kathy Whitlock</DisplayName>
        <AccountId>84</AccountId>
        <AccountType/>
      </UserInfo>
      <UserInfo>
        <DisplayName>Kimberly Linan</DisplayName>
        <AccountId>85</AccountId>
        <AccountType/>
      </UserInfo>
      <UserInfo>
        <DisplayName>Daniel Martinez</DisplayName>
        <AccountId>380</AccountId>
        <AccountType/>
      </UserInfo>
      <UserInfo>
        <DisplayName>Daniel Coronell</DisplayName>
        <AccountId>857</AccountId>
        <AccountType/>
      </UserInfo>
      <UserInfo>
        <DisplayName>Jesus Lara</DisplayName>
        <AccountId>674</AccountId>
        <AccountType/>
      </UserInfo>
      <UserInfo>
        <DisplayName>Mark Masepohl</DisplayName>
        <AccountId>184</AccountId>
        <AccountType/>
      </UserInfo>
      <UserInfo>
        <DisplayName>Marta Salazar</DisplayName>
        <AccountId>431</AccountId>
        <AccountType/>
      </UserInfo>
      <UserInfo>
        <DisplayName>Alfonso Rubalcava</DisplayName>
        <AccountId>520</AccountId>
        <AccountType/>
      </UserInfo>
      <UserInfo>
        <DisplayName>Renee Ostrom</DisplayName>
        <AccountId>13</AccountId>
        <AccountType/>
      </UserInfo>
      <UserInfo>
        <DisplayName>Debe Black</DisplayName>
        <AccountId>706</AccountId>
        <AccountType/>
      </UserInfo>
    </SharedWithUsers>
    <l47y xmlns="8145bf9a-424b-4131-a1d7-79f86c228b9f">2024-05-24T17:36:34+00:00</l47y>
    <MediaLengthInSeconds xmlns="8145bf9a-424b-4131-a1d7-79f86c228b9f" xsi:nil="true"/>
  </documentManagement>
</p:properties>
</file>

<file path=customXml/itemProps1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9A02B-4B7A-4F94-9376-4C85AED96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5421AE-D187-44B9-8A73-F46BCB506BA8}">
  <ds:schemaRefs>
    <ds:schemaRef ds:uri="http://purl.org/dc/dcmitype/"/>
    <ds:schemaRef ds:uri="http://schemas.openxmlformats.org/package/2006/metadata/core-properties"/>
    <ds:schemaRef ds:uri="026ddb43-dd03-461f-8311-2bb4c5e09c8c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fe72f78-8498-437f-9998-d20aa9b5109b"/>
    <ds:schemaRef ds:uri="http://schemas.microsoft.com/office/2006/metadata/properties"/>
    <ds:schemaRef ds:uri="http://www.w3.org/XML/1998/namespace"/>
    <ds:schemaRef ds:uri="8145bf9a-424b-4131-a1d7-79f86c228b9f"/>
    <ds:schemaRef ds:uri="3f2ceb43-86cd-4ba8-9fbb-a64be3ca07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4261</TotalTime>
  <Words>5796</Words>
  <Application>Microsoft Office PowerPoint</Application>
  <PresentationFormat>Widescreen</PresentationFormat>
  <Paragraphs>1418</Paragraphs>
  <Slides>70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Daniel Martinez</cp:lastModifiedBy>
  <cp:revision>220</cp:revision>
  <dcterms:created xsi:type="dcterms:W3CDTF">2024-03-19T13:29:17Z</dcterms:created>
  <dcterms:modified xsi:type="dcterms:W3CDTF">2024-05-30T16:59:11Z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4290500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