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3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4.xml" ContentType="application/vnd.openxmlformats-officedocument.themeOverride+xml"/>
  <Override PartName="/ppt/drawings/drawing7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147480050" r:id="rId5"/>
    <p:sldId id="2147480051" r:id="rId6"/>
    <p:sldId id="2147480064" r:id="rId7"/>
    <p:sldId id="261" r:id="rId8"/>
    <p:sldId id="2147480065" r:id="rId9"/>
    <p:sldId id="2147480042" r:id="rId10"/>
    <p:sldId id="2147480044" r:id="rId11"/>
    <p:sldId id="2147480066" r:id="rId12"/>
    <p:sldId id="2147480067" r:id="rId13"/>
    <p:sldId id="2147480068" r:id="rId14"/>
    <p:sldId id="2147480072" r:id="rId15"/>
    <p:sldId id="2147480122" r:id="rId16"/>
    <p:sldId id="2147480123" r:id="rId17"/>
    <p:sldId id="2147480124" r:id="rId18"/>
    <p:sldId id="2147480112" r:id="rId19"/>
    <p:sldId id="2147480073" r:id="rId20"/>
    <p:sldId id="2147480113" r:id="rId21"/>
    <p:sldId id="2147480114" r:id="rId22"/>
    <p:sldId id="2147480069" r:id="rId23"/>
    <p:sldId id="2147480070" r:id="rId24"/>
    <p:sldId id="2147480054" r:id="rId25"/>
    <p:sldId id="2147480074" r:id="rId26"/>
    <p:sldId id="2147480126" r:id="rId27"/>
    <p:sldId id="2147480075" r:id="rId28"/>
    <p:sldId id="2147480076" r:id="rId29"/>
    <p:sldId id="2147480129" r:id="rId30"/>
    <p:sldId id="2147480115" r:id="rId31"/>
    <p:sldId id="2147480127" r:id="rId32"/>
    <p:sldId id="2147480128" r:id="rId33"/>
    <p:sldId id="2147480037" r:id="rId34"/>
    <p:sldId id="2147480079" r:id="rId35"/>
    <p:sldId id="2147480080" r:id="rId36"/>
    <p:sldId id="2147480082" r:id="rId37"/>
    <p:sldId id="2147480055" r:id="rId38"/>
    <p:sldId id="2147480083" r:id="rId39"/>
    <p:sldId id="2147480084" r:id="rId40"/>
    <p:sldId id="2147480057" r:id="rId41"/>
    <p:sldId id="2147480086" r:id="rId42"/>
    <p:sldId id="2147480087" r:id="rId43"/>
    <p:sldId id="2147480056" r:id="rId44"/>
    <p:sldId id="2147480088" r:id="rId45"/>
    <p:sldId id="2147480089" r:id="rId46"/>
    <p:sldId id="2147480090" r:id="rId47"/>
    <p:sldId id="2147480058" r:id="rId48"/>
    <p:sldId id="2147480091" r:id="rId49"/>
    <p:sldId id="2147480059" r:id="rId50"/>
    <p:sldId id="2147480092" r:id="rId51"/>
    <p:sldId id="2147480060" r:id="rId52"/>
    <p:sldId id="2147480093" r:id="rId53"/>
    <p:sldId id="2147480061" r:id="rId54"/>
    <p:sldId id="2147480094" r:id="rId55"/>
    <p:sldId id="2147480062" r:id="rId56"/>
    <p:sldId id="2147480095" r:id="rId57"/>
    <p:sldId id="2147480063" r:id="rId58"/>
    <p:sldId id="2147480096" r:id="rId59"/>
    <p:sldId id="2147480101" r:id="rId60"/>
    <p:sldId id="2147480102" r:id="rId61"/>
    <p:sldId id="2147480103" r:id="rId62"/>
    <p:sldId id="2147480001" r:id="rId63"/>
    <p:sldId id="2147480100" r:id="rId64"/>
    <p:sldId id="2147480105" r:id="rId65"/>
    <p:sldId id="2147480107" r:id="rId66"/>
    <p:sldId id="2147480125" r:id="rId67"/>
    <p:sldId id="2147480104" r:id="rId68"/>
    <p:sldId id="2147479882" r:id="rId69"/>
    <p:sldId id="2147480099" r:id="rId70"/>
    <p:sldId id="214748009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E83"/>
    <a:srgbClr val="A4A8AB"/>
    <a:srgbClr val="EDEEEE"/>
    <a:srgbClr val="FF9359"/>
    <a:srgbClr val="E95100"/>
    <a:srgbClr val="EA5100"/>
    <a:srgbClr val="0000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0AE08-897D-4789-95FD-3BEF2ED77BBD}" v="20" dt="2024-05-24T18:11:23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_7FFFF200_2416677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04_272261DC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04_272261DC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08_C9908D0B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3A_5DAE639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3B_1BC4C6E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_7FFFF23C_EF2E84C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30_F13CBC6D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30_F13CBC6D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30_F13CBC6D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_7FFFF209_5DDFD34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_7FFFF200_2416677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_7FFFF231_88502E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_7FFFF205_16281372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_7FFFF205_16281372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_7FFFF205_162813728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_7FFFF206_DEF7F1A5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_7FFFF206_DEF7F1A59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_7FFFF206_DEF7F1A510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_7FFFF20B_C363ECBF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_7FFFF20B_C363ECBF11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_7FFFF20F_46AA076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01_C56DE9C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_7FFFF210_82AD62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_7FFFF225_6A17BF7C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_7FFFF226_E34C4587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_7FFFF227_A11B24D8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_7FFFF229_463957B2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_7FFFF22B_9CFAAF32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_7FFFF23D_8F34B497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_7FFFF223_5303D93F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8.xml"/><Relationship Id="rId1" Type="http://schemas.microsoft.com/office/2011/relationships/chartStyle" Target="style3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_7FFFF221_82908270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1EA_F61B1B8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1EC_617C60AF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1EC_617C60AF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_7FFFF202_86A0641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03_E1A5019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204_272261DC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0.23913534421600749</c:v>
                </c:pt>
                <c:pt idx="1">
                  <c:v>0.63253196097973252</c:v>
                </c:pt>
                <c:pt idx="2">
                  <c:v>0.12833269480425841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0.35365105082087278</c:v>
                </c:pt>
                <c:pt idx="1">
                  <c:v>0.23300670738473589</c:v>
                </c:pt>
                <c:pt idx="2">
                  <c:v>0.17673568427625089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0.21615484110803809</c:v>
                </c:pt>
                <c:pt idx="1">
                  <c:v>0.1407510641265505</c:v>
                </c:pt>
                <c:pt idx="2">
                  <c:v>0.30253874086293542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0.17195485073705999</c:v>
                </c:pt>
                <c:pt idx="1">
                  <c:v>0.13236658191166931</c:v>
                </c:pt>
                <c:pt idx="2">
                  <c:v>0.31364216214404589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7.8609491510638368E-2</c:v>
                </c:pt>
                <c:pt idx="1">
                  <c:v>0.1166125707578424</c:v>
                </c:pt>
                <c:pt idx="2">
                  <c:v>0.10207849805626849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0.17178556094598971</c:v>
                </c:pt>
                <c:pt idx="1">
                  <c:v>0.36941887094180109</c:v>
                </c:pt>
                <c:pt idx="2">
                  <c:v>6.6952024825029502E-2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7.8442048774013447E-3</c:v>
                </c:pt>
                <c:pt idx="1">
                  <c:v>7.8442048774013447E-3</c:v>
                </c:pt>
                <c:pt idx="2">
                  <c:v>3.8052889835470338E-2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0.15621725084477869</c:v>
                </c:pt>
                <c:pt idx="1">
                  <c:v>0.36226908868960389</c:v>
                </c:pt>
                <c:pt idx="2">
                  <c:v>0.1903598881302779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0.18475116562483199</c:v>
                </c:pt>
                <c:pt idx="1">
                  <c:v>0.15291302208676941</c:v>
                </c:pt>
                <c:pt idx="2">
                  <c:v>0.17208180328568551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0.12733614782412411</c:v>
                </c:pt>
                <c:pt idx="1">
                  <c:v>9.2628919327038983E-2</c:v>
                </c:pt>
                <c:pt idx="2">
                  <c:v>0.35675169675117951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0.12773578040430189</c:v>
                </c:pt>
                <c:pt idx="1">
                  <c:v>7.7924258819631609E-2</c:v>
                </c:pt>
                <c:pt idx="2">
                  <c:v>0.12713046275571571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0.39553716830011371</c:v>
                </c:pt>
                <c:pt idx="1">
                  <c:v>0.30898265035289513</c:v>
                </c:pt>
                <c:pt idx="2">
                  <c:v>8.2553636204242511E-2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8.4224870018480575E-3</c:v>
                </c:pt>
                <c:pt idx="1">
                  <c:v>5.2820607240596992E-3</c:v>
                </c:pt>
                <c:pt idx="2">
                  <c:v>7.112251287289742E-2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u="sng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0.31074234413764878</c:v>
                </c:pt>
                <c:pt idx="1">
                  <c:v>0.1980406082524912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0.29168248463618468</c:v>
                </c:pt>
                <c:pt idx="1">
                  <c:v>0.18748474193251119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0.17830505127349139</c:v>
                </c:pt>
                <c:pt idx="1">
                  <c:v>0.22191957010249319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0.11152700533419931</c:v>
                </c:pt>
                <c:pt idx="1">
                  <c:v>0.2403228253452733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4.2201071045912308E-2</c:v>
                </c:pt>
                <c:pt idx="1">
                  <c:v>6.0176845028892222E-2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6.5542043572563935E-2</c:v>
                </c:pt>
                <c:pt idx="1">
                  <c:v>9.2055409338337252E-2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Senate</a:t>
            </a:r>
            <a:r>
              <a:rPr lang="en-US" sz="1600" u="sng" baseline="0">
                <a:solidFill>
                  <a:schemeClr val="tx1"/>
                </a:solidFill>
              </a:rPr>
              <a:t> Matchup</a:t>
            </a:r>
            <a:endParaRPr lang="en-US" sz="1600" u="sng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Ruben Gallego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0.32199780215328061</c:v>
                </c:pt>
                <c:pt idx="1">
                  <c:v>0.20166415969932619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Ruben Gallego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0.25431485214517779</c:v>
                </c:pt>
                <c:pt idx="1">
                  <c:v>0.1510659083443118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Kari Lake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0.16860256337384591</c:v>
                </c:pt>
                <c:pt idx="1">
                  <c:v>0.2308447783563935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Kari Lake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9.3756439403826802E-2</c:v>
                </c:pt>
                <c:pt idx="1">
                  <c:v>0.164867192777471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5.5151055979298667E-2</c:v>
                </c:pt>
                <c:pt idx="1">
                  <c:v>0.1080694242064696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0.1061772869445707</c:v>
                </c:pt>
                <c:pt idx="1">
                  <c:v>0.14348853661602631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0.31119873984521101</c:v>
                </c:pt>
                <c:pt idx="1">
                  <c:v>9.9323137136847719E-2</c:v>
                </c:pt>
                <c:pt idx="3">
                  <c:v>0.33092284290386431</c:v>
                </c:pt>
                <c:pt idx="4">
                  <c:v>8.9155761799043526E-2</c:v>
                </c:pt>
                <c:pt idx="6">
                  <c:v>0.30759283982634722</c:v>
                </c:pt>
                <c:pt idx="7">
                  <c:v>8.8608004939339333E-2</c:v>
                </c:pt>
                <c:pt idx="9">
                  <c:v>0.32257300188157911</c:v>
                </c:pt>
                <c:pt idx="10">
                  <c:v>9.2331283076106579E-2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0.22452227061118041</c:v>
                </c:pt>
                <c:pt idx="1">
                  <c:v>0.23631896454065451</c:v>
                </c:pt>
                <c:pt idx="3">
                  <c:v>0.27893736071773439</c:v>
                </c:pt>
                <c:pt idx="4">
                  <c:v>0.1126373672618619</c:v>
                </c:pt>
                <c:pt idx="6">
                  <c:v>0.31552208735093168</c:v>
                </c:pt>
                <c:pt idx="7">
                  <c:v>0.1891586954806635</c:v>
                </c:pt>
                <c:pt idx="9">
                  <c:v>0.32365221024307272</c:v>
                </c:pt>
                <c:pt idx="10">
                  <c:v>0.15566917386406481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Gallego</c:v>
                </c:pt>
                <c:pt idx="1">
                  <c:v>Lake</c:v>
                </c:pt>
                <c:pt idx="2">
                  <c:v>   </c:v>
                </c:pt>
                <c:pt idx="3">
                  <c:v>Gallego</c:v>
                </c:pt>
                <c:pt idx="4">
                  <c:v>Lake</c:v>
                </c:pt>
                <c:pt idx="5">
                  <c:v>   </c:v>
                </c:pt>
                <c:pt idx="6">
                  <c:v>Gallego</c:v>
                </c:pt>
                <c:pt idx="7">
                  <c:v>Lake</c:v>
                </c:pt>
                <c:pt idx="8">
                  <c:v>   </c:v>
                </c:pt>
                <c:pt idx="9">
                  <c:v>Gallego</c:v>
                </c:pt>
                <c:pt idx="10">
                  <c:v>Lake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0.53572101045639164</c:v>
                </c:pt>
                <c:pt idx="1">
                  <c:v>0.33564210167750219</c:v>
                </c:pt>
                <c:pt idx="3">
                  <c:v>0.60986020362159854</c:v>
                </c:pt>
                <c:pt idx="4">
                  <c:v>0.20179312906090541</c:v>
                </c:pt>
                <c:pt idx="6">
                  <c:v>0.62311492717727912</c:v>
                </c:pt>
                <c:pt idx="7">
                  <c:v>0.27776670042000301</c:v>
                </c:pt>
                <c:pt idx="9">
                  <c:v>0.64622521212465178</c:v>
                </c:pt>
                <c:pt idx="10">
                  <c:v>0.24800045694017139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0.42656932108016488</c:v>
                </c:pt>
                <c:pt idx="1">
                  <c:v>0.33766552336626898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0.26736443830502798</c:v>
                </c:pt>
                <c:pt idx="1">
                  <c:v>0.30755398291084368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0.30183151972418998</c:v>
                </c:pt>
                <c:pt idx="1">
                  <c:v>0.28166582241115801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</c:v>
                </c:pt>
                <c:pt idx="1">
                  <c:v>4.8841573730504281E-2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4.234720890617793E-3</c:v>
                </c:pt>
                <c:pt idx="1">
                  <c:v>2.4273097581224468E-2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0.36866147842273828</c:v>
                </c:pt>
                <c:pt idx="1">
                  <c:v>0.14062709320945771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0.20905761512009949</c:v>
                </c:pt>
                <c:pt idx="1">
                  <c:v>0.14924782678323389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0.28119437646137407</c:v>
                </c:pt>
                <c:pt idx="1">
                  <c:v>0.28998511832328538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1.9305598552331792E-2</c:v>
                </c:pt>
                <c:pt idx="1">
                  <c:v>6.8059458673997583E-2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5.6250077075164009E-2</c:v>
                </c:pt>
                <c:pt idx="1">
                  <c:v>0.30215546248001163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6.5530854368292646E-2</c:v>
                </c:pt>
                <c:pt idx="1">
                  <c:v>4.992504053001412E-2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0.17142833863710699</c:v>
                </c:pt>
                <c:pt idx="1">
                  <c:v>0.19013632114195861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0.21394352870066891</c:v>
                </c:pt>
                <c:pt idx="1">
                  <c:v>0.18330376236206469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0.31515341022374788</c:v>
                </c:pt>
                <c:pt idx="1">
                  <c:v>0.23843246575383259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0.12667874357787931</c:v>
                </c:pt>
                <c:pt idx="1">
                  <c:v>0.10686114375863159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0.1089657386963314</c:v>
                </c:pt>
                <c:pt idx="1">
                  <c:v>0.229251468494998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Ruben Gallego (D)</c:v>
                </c:pt>
                <c:pt idx="1">
                  <c:v>Kari Lake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6.3830240164263891E-2</c:v>
                </c:pt>
                <c:pt idx="1">
                  <c:v>5.2014838488512932E-2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0.23759740792609871</c:v>
                </c:pt>
                <c:pt idx="1">
                  <c:v>0.14153141763358909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0.25381479368678339</c:v>
                </c:pt>
                <c:pt idx="1">
                  <c:v>0.18304681270847281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0.23226287028567519</c:v>
                </c:pt>
                <c:pt idx="1">
                  <c:v>0.18561991640022421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0.1101449942187126</c:v>
                </c:pt>
                <c:pt idx="1">
                  <c:v>0.17592963759285821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0.1134776046003685</c:v>
                </c:pt>
                <c:pt idx="1">
                  <c:v>0.2097940718857792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1.5151449307630819E-2</c:v>
                </c:pt>
                <c:pt idx="1">
                  <c:v>6.3392582179497017E-2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3.7550879974731173E-2</c:v>
                </c:pt>
                <c:pt idx="1">
                  <c:v>4.0685561599577771E-2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8948696755982137"/>
          <c:w val="0.77004060039370081"/>
          <c:h val="0.11051303244017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0.35544243348511628</c:v>
                </c:pt>
                <c:pt idx="1">
                  <c:v>0.57212398538144238</c:v>
                </c:pt>
                <c:pt idx="2">
                  <c:v>7.2433581133441713E-2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yes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0.36187444179535222</c:v>
                </c:pt>
                <c:pt idx="1">
                  <c:v>0.29173021416028699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0.30721965356640829</c:v>
                </c:pt>
                <c:pt idx="1">
                  <c:v>0.233804564128024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0.14409522477024819</c:v>
                </c:pt>
                <c:pt idx="1">
                  <c:v>0.20162306757904189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no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3.1910339432421442E-2</c:v>
                </c:pt>
                <c:pt idx="1">
                  <c:v>4.7999805085484112E-2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no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3.8905201215480953E-2</c:v>
                </c:pt>
                <c:pt idx="1">
                  <c:v>0.1114021484681036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Need more information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0.1058341313088738</c:v>
                </c:pt>
                <c:pt idx="1">
                  <c:v>8.5922800043547312E-2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will not vote on this proposition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1.0161007911215341E-2</c:v>
                </c:pt>
                <c:pt idx="1">
                  <c:v>2.7517400535510529E-2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0.29699261249435238</c:v>
                </c:pt>
                <c:pt idx="1">
                  <c:v>0.29545549937038168</c:v>
                </c:pt>
                <c:pt idx="2">
                  <c:v>0.25577414794871001</c:v>
                </c:pt>
                <c:pt idx="3">
                  <c:v>0.23958546322877119</c:v>
                </c:pt>
                <c:pt idx="4">
                  <c:v>0.2339848487923058</c:v>
                </c:pt>
                <c:pt idx="5">
                  <c:v>0.18206320567203599</c:v>
                </c:pt>
                <c:pt idx="6">
                  <c:v>0.16570984225692131</c:v>
                </c:pt>
                <c:pt idx="7">
                  <c:v>0.151299556636324</c:v>
                </c:pt>
                <c:pt idx="8">
                  <c:v>0.1340051356434622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0.2454380774943378</c:v>
                </c:pt>
                <c:pt idx="1">
                  <c:v>0.18774422638429039</c:v>
                </c:pt>
                <c:pt idx="2">
                  <c:v>0.2458792967696922</c:v>
                </c:pt>
                <c:pt idx="3">
                  <c:v>0.24287778087092321</c:v>
                </c:pt>
                <c:pt idx="4">
                  <c:v>0.22214057148273031</c:v>
                </c:pt>
                <c:pt idx="5">
                  <c:v>0.15685327450387229</c:v>
                </c:pt>
                <c:pt idx="6">
                  <c:v>0.25903945065102019</c:v>
                </c:pt>
                <c:pt idx="7">
                  <c:v>0.31728186454286278</c:v>
                </c:pt>
                <c:pt idx="8">
                  <c:v>0.17287131335026909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0.182242040372774</c:v>
                </c:pt>
                <c:pt idx="1">
                  <c:v>0.17507529937065211</c:v>
                </c:pt>
                <c:pt idx="2">
                  <c:v>0.22688496041607881</c:v>
                </c:pt>
                <c:pt idx="3">
                  <c:v>0.23534796680411749</c:v>
                </c:pt>
                <c:pt idx="4">
                  <c:v>0.29136269743419851</c:v>
                </c:pt>
                <c:pt idx="5">
                  <c:v>0.14801938536137399</c:v>
                </c:pt>
                <c:pt idx="6">
                  <c:v>0.35601468461060909</c:v>
                </c:pt>
                <c:pt idx="7">
                  <c:v>0.25020138338755299</c:v>
                </c:pt>
                <c:pt idx="8">
                  <c:v>0.18199840361383329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0.16088703883605349</c:v>
                </c:pt>
                <c:pt idx="1">
                  <c:v>0.1555915131518319</c:v>
                </c:pt>
                <c:pt idx="2">
                  <c:v>0.14290979448665461</c:v>
                </c:pt>
                <c:pt idx="3">
                  <c:v>0.13333078972642851</c:v>
                </c:pt>
                <c:pt idx="4">
                  <c:v>8.9461014015883938E-2</c:v>
                </c:pt>
                <c:pt idx="5">
                  <c:v>0.1316572173144504</c:v>
                </c:pt>
                <c:pt idx="6">
                  <c:v>0.1149017063599536</c:v>
                </c:pt>
                <c:pt idx="7">
                  <c:v>0.14941587116907359</c:v>
                </c:pt>
                <c:pt idx="8">
                  <c:v>0.20972732787715559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8.446315721496496E-2</c:v>
                </c:pt>
                <c:pt idx="1">
                  <c:v>0.16138932063688971</c:v>
                </c:pt>
                <c:pt idx="2">
                  <c:v>8.2768799115452055E-2</c:v>
                </c:pt>
                <c:pt idx="3">
                  <c:v>0.122473023659827</c:v>
                </c:pt>
                <c:pt idx="4">
                  <c:v>9.9331097749174951E-2</c:v>
                </c:pt>
                <c:pt idx="5">
                  <c:v>0.34798988199246722</c:v>
                </c:pt>
                <c:pt idx="6">
                  <c:v>6.6993951977786195E-2</c:v>
                </c:pt>
                <c:pt idx="7">
                  <c:v>0.1070571831782325</c:v>
                </c:pt>
                <c:pt idx="8">
                  <c:v>0.26878386024459089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2.997707358751775E-2</c:v>
                </c:pt>
                <c:pt idx="1">
                  <c:v>2.474414108595448E-2</c:v>
                </c:pt>
                <c:pt idx="2">
                  <c:v>4.5783001263412892E-2</c:v>
                </c:pt>
                <c:pt idx="3">
                  <c:v>2.63849757099331E-2</c:v>
                </c:pt>
                <c:pt idx="4">
                  <c:v>6.3719770525707028E-2</c:v>
                </c:pt>
                <c:pt idx="5">
                  <c:v>3.3417035155800467E-2</c:v>
                </c:pt>
                <c:pt idx="6">
                  <c:v>3.7340364143709781E-2</c:v>
                </c:pt>
                <c:pt idx="7">
                  <c:v>2.474414108595448E-2</c:v>
                </c:pt>
                <c:pt idx="8">
                  <c:v>3.2613959270689163E-2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0.1171518419873061</c:v>
                </c:pt>
                <c:pt idx="1">
                  <c:v>0.1185111858022289</c:v>
                </c:pt>
                <c:pt idx="2">
                  <c:v>0.14531102633785639</c:v>
                </c:pt>
                <c:pt idx="3">
                  <c:v>0.1072307734469139</c:v>
                </c:pt>
                <c:pt idx="4">
                  <c:v>0.11366703804271069</c:v>
                </c:pt>
                <c:pt idx="5">
                  <c:v>0.26702360076645298</c:v>
                </c:pt>
                <c:pt idx="6">
                  <c:v>0.1158965465002867</c:v>
                </c:pt>
                <c:pt idx="7">
                  <c:v>0.14136343010177341</c:v>
                </c:pt>
                <c:pt idx="8">
                  <c:v>0.20377276664466309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0.25973201043122701</c:v>
                </c:pt>
                <c:pt idx="1">
                  <c:v>0.2021040791942024</c:v>
                </c:pt>
                <c:pt idx="2">
                  <c:v>0.23919843137411409</c:v>
                </c:pt>
                <c:pt idx="3">
                  <c:v>0.2241612084033183</c:v>
                </c:pt>
                <c:pt idx="4">
                  <c:v>0.194000065784771</c:v>
                </c:pt>
                <c:pt idx="5">
                  <c:v>0.22039335044401709</c:v>
                </c:pt>
                <c:pt idx="6">
                  <c:v>0.34432325998264091</c:v>
                </c:pt>
                <c:pt idx="7">
                  <c:v>0.27036927156467122</c:v>
                </c:pt>
                <c:pt idx="8">
                  <c:v>0.2697695026619516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0.1322346489799654</c:v>
                </c:pt>
                <c:pt idx="1">
                  <c:v>7.967103327040316E-2</c:v>
                </c:pt>
                <c:pt idx="2">
                  <c:v>0.26896190303738188</c:v>
                </c:pt>
                <c:pt idx="3">
                  <c:v>0.1312272974976901</c:v>
                </c:pt>
                <c:pt idx="4">
                  <c:v>0.34435594078674753</c:v>
                </c:pt>
                <c:pt idx="5">
                  <c:v>6.205567184740847E-2</c:v>
                </c:pt>
                <c:pt idx="6">
                  <c:v>0.36944844412903732</c:v>
                </c:pt>
                <c:pt idx="7">
                  <c:v>0.27673570510288792</c:v>
                </c:pt>
                <c:pt idx="8">
                  <c:v>0.144342047936519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0.24974438279815719</c:v>
                </c:pt>
                <c:pt idx="1">
                  <c:v>0.2127059367962349</c:v>
                </c:pt>
                <c:pt idx="2">
                  <c:v>0.1249265044318052</c:v>
                </c:pt>
                <c:pt idx="3">
                  <c:v>0.19257627955649881</c:v>
                </c:pt>
                <c:pt idx="4">
                  <c:v>0.12900255488173601</c:v>
                </c:pt>
                <c:pt idx="5">
                  <c:v>0.1511686980312251</c:v>
                </c:pt>
                <c:pt idx="6">
                  <c:v>0.11364489740598591</c:v>
                </c:pt>
                <c:pt idx="7">
                  <c:v>0.19816633260077129</c:v>
                </c:pt>
                <c:pt idx="8">
                  <c:v>0.16651144572728929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0.23428592685821489</c:v>
                </c:pt>
                <c:pt idx="1">
                  <c:v>0.37701614971401293</c:v>
                </c:pt>
                <c:pt idx="2">
                  <c:v>0.17998692207841099</c:v>
                </c:pt>
                <c:pt idx="3">
                  <c:v>0.32878297546722762</c:v>
                </c:pt>
                <c:pt idx="4">
                  <c:v>0.17898096249462761</c:v>
                </c:pt>
                <c:pt idx="5">
                  <c:v>0.2993586789108949</c:v>
                </c:pt>
                <c:pt idx="6">
                  <c:v>3.469193736238179E-2</c:v>
                </c:pt>
                <c:pt idx="7">
                  <c:v>0.10574067302817899</c:v>
                </c:pt>
                <c:pt idx="8">
                  <c:v>0.20805096730320161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The Democratic Party</c:v>
                </c:pt>
                <c:pt idx="1">
                  <c:v>Joe Biden (D)</c:v>
                </c:pt>
                <c:pt idx="2">
                  <c:v>Mark Kelly (D)</c:v>
                </c:pt>
                <c:pt idx="3">
                  <c:v>Kamala Harris (D)</c:v>
                </c:pt>
                <c:pt idx="4">
                  <c:v>Katie Hobbs (D)</c:v>
                </c:pt>
                <c:pt idx="5">
                  <c:v>Donald Trump (R)</c:v>
                </c:pt>
                <c:pt idx="6">
                  <c:v>Robert F. Kennedy Jr. (I)</c:v>
                </c:pt>
                <c:pt idx="7">
                  <c:v>US Supreme Court</c:v>
                </c:pt>
                <c:pt idx="8">
                  <c:v>The Republican Party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6.8511889451278816E-3</c:v>
                </c:pt>
                <c:pt idx="1">
                  <c:v>9.9916152229162416E-3</c:v>
                </c:pt>
                <c:pt idx="2">
                  <c:v>4.1615212740429862E-2</c:v>
                </c:pt>
                <c:pt idx="3">
                  <c:v>1.6021465628349791E-2</c:v>
                </c:pt>
                <c:pt idx="4">
                  <c:v>3.999343800940567E-2</c:v>
                </c:pt>
                <c:pt idx="5">
                  <c:v>0</c:v>
                </c:pt>
                <c:pt idx="6">
                  <c:v>2.1994914619666021E-2</c:v>
                </c:pt>
                <c:pt idx="7">
                  <c:v>7.624587601715715E-3</c:v>
                </c:pt>
                <c:pt idx="8">
                  <c:v>7.5532697263737732E-3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0.22415011389424669</c:v>
                </c:pt>
                <c:pt idx="1">
                  <c:v>0.17294845952845889</c:v>
                </c:pt>
                <c:pt idx="2">
                  <c:v>0.1124387119462355</c:v>
                </c:pt>
                <c:pt idx="3">
                  <c:v>0.14500547749375339</c:v>
                </c:pt>
                <c:pt idx="4">
                  <c:v>0.15011535147063429</c:v>
                </c:pt>
                <c:pt idx="5">
                  <c:v>0.23360925075741551</c:v>
                </c:pt>
                <c:pt idx="6">
                  <c:v>0.2354672785987959</c:v>
                </c:pt>
                <c:pt idx="7">
                  <c:v>0.10458466735212039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0.29938149561708932</c:v>
                </c:pt>
                <c:pt idx="1">
                  <c:v>0.2972744567170319</c:v>
                </c:pt>
                <c:pt idx="2">
                  <c:v>0.22669371511833991</c:v>
                </c:pt>
                <c:pt idx="3">
                  <c:v>0.28109402449602477</c:v>
                </c:pt>
                <c:pt idx="4">
                  <c:v>0.22459043999354961</c:v>
                </c:pt>
                <c:pt idx="5">
                  <c:v>0.2737308659435404</c:v>
                </c:pt>
                <c:pt idx="6">
                  <c:v>0.28505263884508181</c:v>
                </c:pt>
                <c:pt idx="7">
                  <c:v>0.24849325265793831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0.11403145145113459</c:v>
                </c:pt>
                <c:pt idx="1">
                  <c:v>0.1609127318074127</c:v>
                </c:pt>
                <c:pt idx="2">
                  <c:v>0.31227915890522101</c:v>
                </c:pt>
                <c:pt idx="3">
                  <c:v>0.23814258290474921</c:v>
                </c:pt>
                <c:pt idx="4">
                  <c:v>0.27710811966935028</c:v>
                </c:pt>
                <c:pt idx="5">
                  <c:v>0.21686790689578289</c:v>
                </c:pt>
                <c:pt idx="6">
                  <c:v>0.28406705568928298</c:v>
                </c:pt>
                <c:pt idx="7">
                  <c:v>0.31001810717943351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0.1599003431613473</c:v>
                </c:pt>
                <c:pt idx="1">
                  <c:v>0.16697526180677261</c:v>
                </c:pt>
                <c:pt idx="2">
                  <c:v>0.15006633882383091</c:v>
                </c:pt>
                <c:pt idx="3">
                  <c:v>0.16553960638978951</c:v>
                </c:pt>
                <c:pt idx="4">
                  <c:v>0.19129641996226801</c:v>
                </c:pt>
                <c:pt idx="5">
                  <c:v>0.1122413955154916</c:v>
                </c:pt>
                <c:pt idx="6">
                  <c:v>8.5486155946217127E-2</c:v>
                </c:pt>
                <c:pt idx="7">
                  <c:v>0.1634939652430972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0.1970016524123635</c:v>
                </c:pt>
                <c:pt idx="1">
                  <c:v>0.1825174816463046</c:v>
                </c:pt>
                <c:pt idx="2">
                  <c:v>0.16890332932453461</c:v>
                </c:pt>
                <c:pt idx="3">
                  <c:v>0.1487490293743928</c:v>
                </c:pt>
                <c:pt idx="4">
                  <c:v>0.13542038956290739</c:v>
                </c:pt>
                <c:pt idx="5">
                  <c:v>0.1166493720521211</c:v>
                </c:pt>
                <c:pt idx="6">
                  <c:v>4.7623069714946703E-2</c:v>
                </c:pt>
                <c:pt idx="7">
                  <c:v>9.0652212209250252E-2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5.5349434638189568E-3</c:v>
                </c:pt>
                <c:pt idx="1">
                  <c:v>1.9371608494019539E-2</c:v>
                </c:pt>
                <c:pt idx="2">
                  <c:v>2.9618745881838389E-2</c:v>
                </c:pt>
                <c:pt idx="3">
                  <c:v>2.146927934129067E-2</c:v>
                </c:pt>
                <c:pt idx="4">
                  <c:v>2.146927934129067E-2</c:v>
                </c:pt>
                <c:pt idx="5">
                  <c:v>4.6901208835648862E-2</c:v>
                </c:pt>
                <c:pt idx="6">
                  <c:v>6.2303801205676052E-2</c:v>
                </c:pt>
                <c:pt idx="7">
                  <c:v>8.2757795358160677E-2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Non-Hispanic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0.1007763566338092</c:v>
                </c:pt>
                <c:pt idx="1">
                  <c:v>6.7149208069556793E-2</c:v>
                </c:pt>
                <c:pt idx="2">
                  <c:v>8.4739707424386426E-2</c:v>
                </c:pt>
                <c:pt idx="3">
                  <c:v>7.1844639416148839E-2</c:v>
                </c:pt>
                <c:pt idx="4">
                  <c:v>0.1006007396379766</c:v>
                </c:pt>
                <c:pt idx="5">
                  <c:v>9.6716936537891082E-2</c:v>
                </c:pt>
                <c:pt idx="6">
                  <c:v>8.3190331729196876E-2</c:v>
                </c:pt>
                <c:pt idx="7">
                  <c:v>4.5052976580835111E-2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0.13067187231614449</c:v>
                </c:pt>
                <c:pt idx="1">
                  <c:v>0.1875229488565997</c:v>
                </c:pt>
                <c:pt idx="2">
                  <c:v>0.25487778893256863</c:v>
                </c:pt>
                <c:pt idx="3">
                  <c:v>0.18460792374916449</c:v>
                </c:pt>
                <c:pt idx="4">
                  <c:v>0.2041256547780283</c:v>
                </c:pt>
                <c:pt idx="5">
                  <c:v>0.201721963465537</c:v>
                </c:pt>
                <c:pt idx="6">
                  <c:v>0.25086180677563502</c:v>
                </c:pt>
                <c:pt idx="7">
                  <c:v>0.20443101618881121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0.1200476780526579</c:v>
                </c:pt>
                <c:pt idx="1">
                  <c:v>0.18612902971941361</c:v>
                </c:pt>
                <c:pt idx="2">
                  <c:v>0.1765257839181105</c:v>
                </c:pt>
                <c:pt idx="3">
                  <c:v>0.16145512766227449</c:v>
                </c:pt>
                <c:pt idx="4">
                  <c:v>0.20846057644276719</c:v>
                </c:pt>
                <c:pt idx="5">
                  <c:v>0.25327927459716087</c:v>
                </c:pt>
                <c:pt idx="6">
                  <c:v>0.26439035371521008</c:v>
                </c:pt>
                <c:pt idx="7">
                  <c:v>0.26125819058520022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0.18513823680045291</c:v>
                </c:pt>
                <c:pt idx="1">
                  <c:v>0.12998294517636039</c:v>
                </c:pt>
                <c:pt idx="2">
                  <c:v>0.16839612139165039</c:v>
                </c:pt>
                <c:pt idx="3">
                  <c:v>0.29037429784515112</c:v>
                </c:pt>
                <c:pt idx="4">
                  <c:v>0.2361992624022386</c:v>
                </c:pt>
                <c:pt idx="5">
                  <c:v>0.1309667446378556</c:v>
                </c:pt>
                <c:pt idx="6">
                  <c:v>0.14044258842259899</c:v>
                </c:pt>
                <c:pt idx="7">
                  <c:v>0.16351802061872259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0.43584592337903411</c:v>
                </c:pt>
                <c:pt idx="1">
                  <c:v>0.39841256003158321</c:v>
                </c:pt>
                <c:pt idx="2">
                  <c:v>0.25776193188664692</c:v>
                </c:pt>
                <c:pt idx="3">
                  <c:v>0.2586070548951665</c:v>
                </c:pt>
                <c:pt idx="4">
                  <c:v>0.20652893030458341</c:v>
                </c:pt>
                <c:pt idx="5">
                  <c:v>0.21194995564468891</c:v>
                </c:pt>
                <c:pt idx="6">
                  <c:v>0.16069025782414681</c:v>
                </c:pt>
                <c:pt idx="7">
                  <c:v>0.13582531420733701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Katie Hobbs</c:v>
                </c:pt>
                <c:pt idx="6">
                  <c:v>Mark Kelly</c:v>
                </c:pt>
                <c:pt idx="7">
                  <c:v>Kyrsten Sinema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2.751993281789987E-2</c:v>
                </c:pt>
                <c:pt idx="1">
                  <c:v>3.0803308146484781E-2</c:v>
                </c:pt>
                <c:pt idx="2">
                  <c:v>5.7698666446635682E-2</c:v>
                </c:pt>
                <c:pt idx="3">
                  <c:v>3.3110956432092963E-2</c:v>
                </c:pt>
                <c:pt idx="4">
                  <c:v>4.4084836434404438E-2</c:v>
                </c:pt>
                <c:pt idx="5">
                  <c:v>0.10536512511686499</c:v>
                </c:pt>
                <c:pt idx="6">
                  <c:v>0.1004246615332107</c:v>
                </c:pt>
                <c:pt idx="7">
                  <c:v>0.1899144818190924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0.44243947864872252</c:v>
                </c:pt>
                <c:pt idx="1">
                  <c:v>0.46187669042913898</c:v>
                </c:pt>
                <c:pt idx="2">
                  <c:v>9.5683830922136781E-2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0.54716104347162675</c:v>
                </c:pt>
                <c:pt idx="1">
                  <c:v>0.32978062991094093</c:v>
                </c:pt>
                <c:pt idx="2">
                  <c:v>0.1230583266174325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0.1133695152729962</c:v>
                </c:pt>
                <c:pt idx="1">
                  <c:v>8.2110973772960061E-2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0.3167823691189055</c:v>
                </c:pt>
                <c:pt idx="1">
                  <c:v>0.191685055149411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0.30812787538575259</c:v>
                </c:pt>
                <c:pt idx="1">
                  <c:v>0.31845782328663569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0.26172024022234602</c:v>
                </c:pt>
                <c:pt idx="1">
                  <c:v>0.40774614779099189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Presidentia</a:t>
            </a:r>
            <a:r>
              <a:rPr lang="en-US" sz="1600" u="sng" baseline="0">
                <a:solidFill>
                  <a:schemeClr val="tx1"/>
                </a:solidFill>
              </a:rPr>
              <a:t>l Matchup</a:t>
            </a:r>
            <a:endParaRPr lang="en-US" sz="1600" u="sng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0.29301572632690909</c:v>
                </c:pt>
                <c:pt idx="1">
                  <c:v>0.1698040905040048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0.24529644522140689</c:v>
                </c:pt>
                <c:pt idx="1">
                  <c:v>0.14327399278366551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0.16884485160912421</c:v>
                </c:pt>
                <c:pt idx="1">
                  <c:v>8.1931303311038747E-2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0.15837950072007451</c:v>
                </c:pt>
                <c:pt idx="1">
                  <c:v>0.39476281786649398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8.4547612992806151E-2</c:v>
                </c:pt>
                <c:pt idx="1">
                  <c:v>0.1590284586369978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4.9915863129679487E-2</c:v>
                </c:pt>
                <c:pt idx="1">
                  <c:v>5.1199336897797799E-2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0.13728240023720231</c:v>
                </c:pt>
                <c:pt idx="1">
                  <c:v>8.4199141326687724E-2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0.28886474499441428</c:v>
                </c:pt>
                <c:pt idx="1">
                  <c:v>0.16535819680124181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0.27493396556675348</c:v>
                </c:pt>
                <c:pt idx="1">
                  <c:v>0.31972716870520551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0.1567450142200211</c:v>
                </c:pt>
                <c:pt idx="1">
                  <c:v>0.25704427553202669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8.2096810813871046E-2</c:v>
                </c:pt>
                <c:pt idx="1">
                  <c:v>0.10417067658386731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6.0077064167738017E-2</c:v>
                </c:pt>
                <c:pt idx="1">
                  <c:v>6.9500541050969422E-2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0.30833005797449431</c:v>
                </c:pt>
                <c:pt idx="1">
                  <c:v>0.27591235914034729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0.32163368542385429</c:v>
                </c:pt>
                <c:pt idx="1">
                  <c:v>0.29466275470496489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0.32157407212590022</c:v>
                </c:pt>
                <c:pt idx="1">
                  <c:v>0.31881623291831868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3.5468354276325748E-2</c:v>
                </c:pt>
                <c:pt idx="1">
                  <c:v>6.0459641708517052E-2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1.29938301994258E-2</c:v>
                </c:pt>
                <c:pt idx="1">
                  <c:v>5.01490115278505E-2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0.30969879608119871</c:v>
                </c:pt>
                <c:pt idx="1">
                  <c:v>0.35257698393601872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0.40848284158362519</c:v>
                </c:pt>
                <c:pt idx="1">
                  <c:v>0.31496147860729162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0.21001908624474711</c:v>
                </c:pt>
                <c:pt idx="1">
                  <c:v>0.25110225577503248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5.0698087214917413E-2</c:v>
                </c:pt>
                <c:pt idx="1">
                  <c:v>3.6492330877865062E-2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2.1101188875511719E-2</c:v>
                </c:pt>
                <c:pt idx="1">
                  <c:v>4.48669508037908E-2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0.2341756413243129</c:v>
                </c:pt>
                <c:pt idx="1">
                  <c:v>0.21239228215597411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0.42701749163467417</c:v>
                </c:pt>
                <c:pt idx="1">
                  <c:v>0.35373066325221969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0.18132484755116771</c:v>
                </c:pt>
                <c:pt idx="1">
                  <c:v>0.20114465420738109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0.10928606555592719</c:v>
                </c:pt>
                <c:pt idx="1">
                  <c:v>0.17656300147510809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4.8195953933918179E-2</c:v>
                </c:pt>
                <c:pt idx="1">
                  <c:v>5.6169398909315452E-2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0.30436022756182102</c:v>
                </c:pt>
                <c:pt idx="1">
                  <c:v>0.33585904260595711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0.49808718706484278</c:v>
                </c:pt>
                <c:pt idx="1">
                  <c:v>0.35425548349607711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0.1613552535146269</c:v>
                </c:pt>
                <c:pt idx="1">
                  <c:v>0.26254501370931232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3.619733185870945E-2</c:v>
                </c:pt>
                <c:pt idx="1">
                  <c:v>4.7340460188651928E-2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0.42741024984879411</c:v>
                </c:pt>
                <c:pt idx="1">
                  <c:v>0.26179166204300169</c:v>
                </c:pt>
                <c:pt idx="2">
                  <c:v>0.31079808810820458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0.33870465926804139</c:v>
                </c:pt>
                <c:pt idx="1">
                  <c:v>0.34403657120138631</c:v>
                </c:pt>
                <c:pt idx="2">
                  <c:v>0.31725876953057269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9.1785615769634704E-2</c:v>
                </c:pt>
                <c:pt idx="1">
                  <c:v>7.6193845388548828E-2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0.25918588484259508</c:v>
                </c:pt>
                <c:pt idx="1">
                  <c:v>0.18050148844228081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0.12907260586427841</c:v>
                </c:pt>
                <c:pt idx="1">
                  <c:v>0.19429346637616501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0.18704333323113481</c:v>
                </c:pt>
                <c:pt idx="1">
                  <c:v>9.109040301567381E-2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0.19747925922393869</c:v>
                </c:pt>
                <c:pt idx="1">
                  <c:v>0.17232446821726699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0.1354333010684185</c:v>
                </c:pt>
                <c:pt idx="1">
                  <c:v>0.28559632856006312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3.4553533507214462E-2</c:v>
                </c:pt>
                <c:pt idx="1">
                  <c:v>0.80273815308862007</c:v>
                </c:pt>
                <c:pt idx="2">
                  <c:v>0.16270831340416581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0.22668216956119139</c:v>
                </c:pt>
                <c:pt idx="1">
                  <c:v>0.19205907083283821</c:v>
                </c:pt>
                <c:pt idx="3">
                  <c:v>0.34783805074509527</c:v>
                </c:pt>
                <c:pt idx="4">
                  <c:v>0.13054453439212341</c:v>
                </c:pt>
                <c:pt idx="6">
                  <c:v>0.29805352979378258</c:v>
                </c:pt>
                <c:pt idx="7">
                  <c:v>9.9120520392429592E-2</c:v>
                </c:pt>
                <c:pt idx="9">
                  <c:v>0.26436289871904728</c:v>
                </c:pt>
                <c:pt idx="10">
                  <c:v>0.14247129988203761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0.26628798806838788</c:v>
                </c:pt>
                <c:pt idx="1">
                  <c:v>0.19273204997325599</c:v>
                </c:pt>
                <c:pt idx="3">
                  <c:v>0.22794768196934781</c:v>
                </c:pt>
                <c:pt idx="4">
                  <c:v>0.14910293210396061</c:v>
                </c:pt>
                <c:pt idx="6">
                  <c:v>0.26170591856810671</c:v>
                </c:pt>
                <c:pt idx="7">
                  <c:v>0.21230153670018689</c:v>
                </c:pt>
                <c:pt idx="9">
                  <c:v>0.25159066178040601</c:v>
                </c:pt>
                <c:pt idx="10">
                  <c:v>0.20680734840846199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0.4929701576295793</c:v>
                </c:pt>
                <c:pt idx="1">
                  <c:v>0.38479112080609418</c:v>
                </c:pt>
                <c:pt idx="3">
                  <c:v>0.57578573271444289</c:v>
                </c:pt>
                <c:pt idx="4">
                  <c:v>0.27964746649608402</c:v>
                </c:pt>
                <c:pt idx="6">
                  <c:v>0.55975944836188929</c:v>
                </c:pt>
                <c:pt idx="7">
                  <c:v>0.31142205709261661</c:v>
                </c:pt>
                <c:pt idx="9">
                  <c:v>0.51595356049945318</c:v>
                </c:pt>
                <c:pt idx="10">
                  <c:v>0.34927864829049959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0.80744939516889114</c:v>
                </c:pt>
                <c:pt idx="1">
                  <c:v>0.68591938799435304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0.14263462555361031</c:v>
                </c:pt>
                <c:pt idx="1">
                  <c:v>0.22280379810552059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4.9915979277498752E-2</c:v>
                </c:pt>
                <c:pt idx="1">
                  <c:v>9.1276813900126888E-2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0.71398361164751667</c:v>
                </c:pt>
                <c:pt idx="1">
                  <c:v>0.42929903543899128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0.1667439460736217</c:v>
                </c:pt>
                <c:pt idx="1">
                  <c:v>0.25990107741320628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0.119272442278862</c:v>
                </c:pt>
                <c:pt idx="1">
                  <c:v>0.31079988714780288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0.45029819366859508</c:v>
                </c:pt>
                <c:pt idx="1">
                  <c:v>0.51589830397469649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0.33105687299244801</c:v>
                </c:pt>
                <c:pt idx="1">
                  <c:v>0.28003322498075939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0.16837271076881469</c:v>
                </c:pt>
                <c:pt idx="1">
                  <c:v>0.1659584135278841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2.0724310551402319E-2</c:v>
                </c:pt>
                <c:pt idx="1">
                  <c:v>2.4006074758700219E-2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2.9547912018740449E-2</c:v>
                </c:pt>
                <c:pt idx="1">
                  <c:v>1.4103982757958581E-2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Presidentia</a:t>
            </a:r>
            <a:r>
              <a:rPr lang="en-US" sz="1600" u="sng" baseline="0">
                <a:solidFill>
                  <a:schemeClr val="tx1"/>
                </a:solidFill>
              </a:rPr>
              <a:t>l Matchup</a:t>
            </a:r>
            <a:endParaRPr lang="en-US" sz="1600" u="sng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11220472440941"/>
          <c:y val="8.4051828842557103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0.28675036737422899</c:v>
                </c:pt>
                <c:pt idx="1">
                  <c:v>0.15268569084293229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0.14711791426383161</c:v>
                </c:pt>
                <c:pt idx="1">
                  <c:v>0.1058900831066296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0.1430188196899774</c:v>
                </c:pt>
                <c:pt idx="1">
                  <c:v>0.30727136055029469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0.1350796967082423</c:v>
                </c:pt>
                <c:pt idx="1">
                  <c:v>0.1110701404323772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7.9361394466014187E-2</c:v>
                </c:pt>
                <c:pt idx="1">
                  <c:v>0.1007610228403284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0.118213215377078</c:v>
                </c:pt>
                <c:pt idx="1">
                  <c:v>0.11411492061533331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3.1974945653337992E-2</c:v>
                </c:pt>
                <c:pt idx="1">
                  <c:v>3.3346840059905E-2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5.8483646467289728E-2</c:v>
                </c:pt>
                <c:pt idx="1">
                  <c:v>7.4859941552198009E-2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36%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55%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43%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80%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36C538B5-E882-1009-97E4-180FBDA55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" r="211"/>
          <a:stretch/>
        </p:blipFill>
        <p:spPr>
          <a:xfrm>
            <a:off x="452954" y="6405942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A18-34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18-34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18-34 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A18-34 LV</a:t>
            </a:r>
          </a:p>
          <a:p>
            <a:pPr algn="ctr"/>
            <a:r>
              <a:rPr lang="en-US" sz="1200"/>
              <a:t>DEMOCRATS</a:t>
            </a:r>
          </a:p>
        </p:txBody>
      </p:sp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18-34 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A18-34 LV</a:t>
            </a:r>
          </a:p>
          <a:p>
            <a:pPr algn="ctr"/>
            <a:r>
              <a:rPr lang="en-US" sz="1200"/>
              <a:t>REPUBLICANS</a:t>
            </a:r>
          </a:p>
        </p:txBody>
      </p:sp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18-34 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A18-34 LV</a:t>
            </a:r>
          </a:p>
        </p:txBody>
      </p:sp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2A80DE-1D3C-5651-D0AA-B9BB98684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18-34 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A18-34 RV</a:t>
            </a:r>
          </a:p>
        </p:txBody>
      </p:sp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B1F588-2831-BB2F-9257-47F442C6B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18-34 
Source: Univision political tracker in collaboration with Media Predict as of April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AZ – A18+ LV</a:t>
            </a:r>
          </a:p>
        </p:txBody>
      </p:sp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080BD-A1E8-FFC5-26A4-7C867D4B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AFB074F-A83E-BDE5-5D9B-86AF2E53E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76" r="176"/>
            <a:stretch/>
          </p:blipFill>
          <p:spPr>
            <a:xfrm>
              <a:off x="1234851" y="5786275"/>
              <a:ext cx="1943274" cy="19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6B0ED1-A301-376F-8E5D-66911F878CFD}"/>
              </a:ext>
            </a:extLst>
          </p:cNvPr>
          <p:cNvSpPr txBox="1">
            <a:spLocks/>
          </p:cNvSpPr>
          <p:nvPr/>
        </p:nvSpPr>
        <p:spPr>
          <a:xfrm>
            <a:off x="559506" y="11517"/>
            <a:ext cx="5900782" cy="267586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 &amp; Media Predict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2024 Presidential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+mj-lt"/>
              </a:rPr>
              <a:t>Arizona LV18-34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+mj-lt"/>
              </a:rPr>
              <a:t>April 2024</a:t>
            </a:r>
          </a:p>
        </p:txBody>
      </p:sp>
      <p:grpSp>
        <p:nvGrpSpPr>
          <p:cNvPr id="3" name="Grupo 6">
            <a:extLst>
              <a:ext uri="{FF2B5EF4-FFF2-40B4-BE49-F238E27FC236}">
                <a16:creationId xmlns:a16="http://schemas.microsoft.com/office/drawing/2014/main" id="{883D0C4C-8567-D426-3651-4D5E3BD1F12A}"/>
              </a:ext>
            </a:extLst>
          </p:cNvPr>
          <p:cNvGrpSpPr>
            <a:grpSpLocks noChangeAspect="1"/>
          </p:cNvGrpSpPr>
          <p:nvPr/>
        </p:nvGrpSpPr>
        <p:grpSpPr>
          <a:xfrm>
            <a:off x="516204" y="2558476"/>
            <a:ext cx="1974979" cy="443944"/>
            <a:chOff x="567359" y="2623345"/>
            <a:chExt cx="2624278" cy="589896"/>
          </a:xfrm>
        </p:grpSpPr>
        <p:pic>
          <p:nvPicPr>
            <p:cNvPr id="7" name="Imagen 9">
              <a:extLst>
                <a:ext uri="{FF2B5EF4-FFF2-40B4-BE49-F238E27FC236}">
                  <a16:creationId xmlns:a16="http://schemas.microsoft.com/office/drawing/2014/main" id="{91F4AFFC-2F40-BD3F-727B-B448B24D7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1" b="26046"/>
            <a:stretch/>
          </p:blipFill>
          <p:spPr>
            <a:xfrm>
              <a:off x="2042700" y="2643974"/>
              <a:ext cx="1148937" cy="548640"/>
            </a:xfrm>
            <a:prstGeom prst="rect">
              <a:avLst/>
            </a:prstGeom>
          </p:spPr>
        </p:pic>
        <p:pic>
          <p:nvPicPr>
            <p:cNvPr id="8" name="Imagen 10">
              <a:extLst>
                <a:ext uri="{FF2B5EF4-FFF2-40B4-BE49-F238E27FC236}">
                  <a16:creationId xmlns:a16="http://schemas.microsoft.com/office/drawing/2014/main" id="{C8B90D4F-0A94-80EC-F5C8-5343355F5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59" y="2689693"/>
              <a:ext cx="1245996" cy="457200"/>
            </a:xfrm>
            <a:prstGeom prst="rect">
              <a:avLst/>
            </a:prstGeom>
          </p:spPr>
        </p:pic>
        <p:cxnSp>
          <p:nvCxnSpPr>
            <p:cNvPr id="9" name="Conector recto 11">
              <a:extLst>
                <a:ext uri="{FF2B5EF4-FFF2-40B4-BE49-F238E27FC236}">
                  <a16:creationId xmlns:a16="http://schemas.microsoft.com/office/drawing/2014/main" id="{BCD08118-7D07-3463-2440-1DDDF87D1E3B}"/>
                </a:ext>
              </a:extLst>
            </p:cNvPr>
            <p:cNvCxnSpPr>
              <a:cxnSpLocks/>
            </p:cNvCxnSpPr>
            <p:nvPr/>
          </p:nvCxnSpPr>
          <p:spPr>
            <a:xfrm>
              <a:off x="1928027" y="2623345"/>
              <a:ext cx="0" cy="589896"/>
            </a:xfrm>
            <a:prstGeom prst="line">
              <a:avLst/>
            </a:prstGeom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121434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157160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938992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b="0"/>
              <a:t>House of Representatives Vote</a:t>
            </a:r>
            <a:br>
              <a:rPr lang="en-US" b="0"/>
            </a:br>
            <a:r>
              <a:rPr lang="en-US" sz="1800"/>
              <a:t>- DEMOCRATS FAVORED BY HISPANICS, HIGHER THAN NON-HISPANICS</a:t>
            </a:r>
          </a:p>
          <a:p>
            <a:r>
              <a:rPr lang="en-US" sz="1800"/>
              <a:t>- 54% OF HISPANICS UP FOR GRABS (47% NOT DEFINITE, 7% UNSURE)</a:t>
            </a:r>
          </a:p>
          <a:p>
            <a:endParaRPr lang="en-US" sz="1800"/>
          </a:p>
          <a:p>
            <a:pPr>
              <a:spcBef>
                <a:spcPts val="0"/>
              </a:spcBef>
            </a:pP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420762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097798"/>
              </p:ext>
            </p:extLst>
          </p:nvPr>
        </p:nvGraphicFramePr>
        <p:xfrm>
          <a:off x="1469957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26957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/>
              <a:t>Matchup: Gallego vs Lake</a:t>
            </a:r>
          </a:p>
          <a:p>
            <a:r>
              <a:rPr lang="en-US" sz="1800" b="0"/>
              <a:t>- GALLEGO LEADS AMONG HISPANICS, </a:t>
            </a:r>
            <a:r>
              <a:rPr lang="en-US" sz="1800"/>
              <a:t>HIGHER THAN NON-HISPANICS</a:t>
            </a:r>
            <a:br>
              <a:rPr lang="en-US" sz="1800" b="0"/>
            </a:br>
            <a:r>
              <a:rPr lang="en-US" sz="1800" b="0"/>
              <a:t>- </a:t>
            </a:r>
            <a:r>
              <a:rPr lang="en-US" sz="1800"/>
              <a:t>53</a:t>
            </a:r>
            <a:r>
              <a:rPr lang="en-US" sz="1800" b="0"/>
              <a:t>% OF HISPANICS UP FOR GRABS (42% NOT DEFINITE, 11% UNSURE)</a:t>
            </a:r>
          </a:p>
          <a:p>
            <a:endParaRPr lang="en-US" sz="1050" b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If the 2024 election for United States Senator from Arizona were being held today, and the candidates were Ruben Gallego (Democrat) &amp; Kari Lake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1571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/>
              <a:t>Total Support</a:t>
            </a:r>
          </a:p>
          <a:p>
            <a:r>
              <a:rPr lang="en-US" sz="1200"/>
              <a:t>Probably</a:t>
            </a:r>
          </a:p>
          <a:p>
            <a:r>
              <a:rPr lang="en-US" sz="120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/>
              <a:t>- GALLEGO’S STRONGEST SUPPORT AMONG PARENTS</a:t>
            </a:r>
          </a:p>
          <a:p>
            <a:r>
              <a:rPr lang="en-US" sz="1800" b="0"/>
              <a:t>- LAKE’S STRONGEST SUPPORT AMONG MEN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en-US" sz="1800" b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/>
              <a:t>If the 2024 election for United States Senator from Arizona were being held today, and the candidates were Ruben Gallego (Democrat) &amp; Kari Lake (Republican),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580497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9531"/>
              </p:ext>
            </p:extLst>
          </p:nvPr>
        </p:nvGraphicFramePr>
        <p:xfrm>
          <a:off x="434340" y="5364186"/>
          <a:ext cx="998739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5891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907945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815891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907945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815891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907945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815891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8943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/>
              <a:t>57%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571" y="1339262"/>
            <a:ext cx="10069513" cy="184666"/>
          </a:xfrm>
        </p:spPr>
        <p:txBody>
          <a:bodyPr/>
          <a:lstStyle/>
          <a:p>
            <a:r>
              <a:rPr lang="en-US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023139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444880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Hispanics More Likely than Non-Hispanics to be Crossover Voters This Election (49% vs 32%)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00161" cy="369332"/>
          </a:xfrm>
        </p:spPr>
        <p:txBody>
          <a:bodyPr/>
          <a:lstStyle/>
          <a:p>
            <a:r>
              <a:rPr lang="en-US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282734"/>
              </p:ext>
            </p:extLst>
          </p:nvPr>
        </p:nvGraphicFramePr>
        <p:xfrm>
          <a:off x="2032000" y="2209800"/>
          <a:ext cx="8128000" cy="415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6313096-7B23-6075-DC72-AB54C353628C}"/>
              </a:ext>
            </a:extLst>
          </p:cNvPr>
          <p:cNvGrpSpPr/>
          <p:nvPr/>
        </p:nvGrpSpPr>
        <p:grpSpPr>
          <a:xfrm>
            <a:off x="3345047" y="3614444"/>
            <a:ext cx="2845750" cy="331365"/>
            <a:chOff x="3127763" y="3567215"/>
            <a:chExt cx="2845750" cy="331365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B247A30D-0C27-9CD6-A09A-EDC5A67C3189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3FCC5A-6040-6B9D-39B2-A94F13980C33}"/>
                </a:ext>
              </a:extLst>
            </p:cNvPr>
            <p:cNvSpPr txBox="1"/>
            <p:nvPr/>
          </p:nvSpPr>
          <p:spPr>
            <a:xfrm>
              <a:off x="4313232" y="3621581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49%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1F29CC-C48B-0A9D-8E02-3CFA3E308017}"/>
              </a:ext>
            </a:extLst>
          </p:cNvPr>
          <p:cNvGrpSpPr/>
          <p:nvPr/>
        </p:nvGrpSpPr>
        <p:grpSpPr>
          <a:xfrm>
            <a:off x="3209243" y="5362086"/>
            <a:ext cx="1871528" cy="331365"/>
            <a:chOff x="3127763" y="3567215"/>
            <a:chExt cx="2845750" cy="331365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A919ABAF-6520-BDF7-62DD-311A8E05231D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B30640-2FFC-0A8D-BB54-1EECCD9D2761}"/>
                </a:ext>
              </a:extLst>
            </p:cNvPr>
            <p:cNvSpPr txBox="1"/>
            <p:nvPr/>
          </p:nvSpPr>
          <p:spPr>
            <a:xfrm>
              <a:off x="4313232" y="3621581"/>
              <a:ext cx="721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32%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2884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Arizona Right to Abortion Initiative</a:t>
            </a:r>
          </a:p>
          <a:p>
            <a:r>
              <a:rPr lang="en-US" sz="1800"/>
              <a:t>- AFTER READING A SUMMARY OF THE INITIATIVE, 36% OF HISPANICS &amp; 29% OF NON-HISPANICS WOULD DEFINITELY VOTE 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If the election were held today and this measure were on the ballot, would you vote yes or no?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Arizona Right to Abortion Initiative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9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52544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013642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>
                <a:latin typeface="Franklin Gothic Book" panose="020B0503020102020204"/>
              </a:rPr>
              <a:t>4/10/2024 – 4/21/2024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lang="en-US" sz="2000" b="0" i="0" spc="0" baseline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5.9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7.2%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17499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>
                          <a:latin typeface="+mn-lt"/>
                        </a:rPr>
                        <a:t>A18-34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</a:rPr>
                        <a:t>290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</a:rPr>
                        <a:t>(204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+mn-lt"/>
                        </a:rPr>
                        <a:t>194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484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18-34</a:t>
            </a:r>
          </a:p>
        </p:txBody>
      </p:sp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92334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410002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1411210" cy="110799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Cost of Living, Affordable Housing, Inflation Top Issues for Hispanics Among Several Issues of Greater Concern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462678"/>
            <a:ext cx="10069513" cy="184666"/>
          </a:xfrm>
        </p:spPr>
        <p:txBody>
          <a:bodyPr/>
          <a:lstStyle/>
          <a:p>
            <a:r>
              <a:rPr lang="en-US" sz="1200" i="1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8429"/>
              </p:ext>
            </p:extLst>
          </p:nvPr>
        </p:nvGraphicFramePr>
        <p:xfrm>
          <a:off x="609592" y="2088985"/>
          <a:ext cx="10972800" cy="4288155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37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656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/>
              <a:t>Thinking about the issues, how important are the following issues to you?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15B88B65-4496-D73E-F955-8A54F645A79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924733"/>
          <a:ext cx="3623946" cy="44657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97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>
                          <a:latin typeface="+mn-lt"/>
                        </a:rPr>
                        <a:t>Biden</a:t>
                      </a:r>
                      <a:r>
                        <a:rPr lang="en-US" sz="140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2625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379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568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695CA86D-FFA7-D1CE-9F99-33D4D34FAA2C}"/>
              </a:ext>
            </a:extLst>
          </p:cNvPr>
          <p:cNvGraphicFramePr>
            <a:graphicFrameLocks noGrp="1"/>
          </p:cNvGraphicFramePr>
          <p:nvPr/>
        </p:nvGraphicFramePr>
        <p:xfrm>
          <a:off x="427863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702DC2E-1733-D204-2AD2-EF5CB9D712A1}"/>
              </a:ext>
            </a:extLst>
          </p:cNvPr>
          <p:cNvGraphicFramePr>
            <a:graphicFrameLocks noGrp="1"/>
          </p:cNvGraphicFramePr>
          <p:nvPr/>
        </p:nvGraphicFramePr>
        <p:xfrm>
          <a:off x="810006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>
                          <a:latin typeface="+mn-lt"/>
                        </a:rPr>
                        <a:t>Trump</a:t>
                      </a:r>
                      <a:r>
                        <a:rPr lang="en-US" sz="140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/>
              <a:t>55%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565638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190263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/>
              <a:t>- ABORTION &amp; INFLATION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34483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874523" cy="369332"/>
          </a:xfrm>
        </p:spPr>
        <p:txBody>
          <a:bodyPr/>
          <a:lstStyle/>
          <a:p>
            <a:r>
              <a:rPr lang="en-US" i="1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07663-75A4-37BF-33B2-FBDD5B17B73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619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707663-75A4-37BF-33B2-FBDD5B17B73A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619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Democrat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Republican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BD553-D5B6-C847-B338-8A8424F2164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484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BD553-D5B6-C847-B338-8A8424F2164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830586"/>
          <a:ext cx="8229600" cy="4048437"/>
        </p:xfrm>
        <a:graphic>
          <a:graphicData uri="http://schemas.openxmlformats.org/drawingml/2006/table">
            <a:tbl>
              <a:tblPr firstRow="1" bandRow="1"/>
              <a:tblGrid>
                <a:gridCol w="222504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Biden 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Trump 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/>
              <a:t>36%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687715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375389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57%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42604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24% of Hispanic Voters Believe the Economy Will 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80444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19610"/>
              </p:ext>
            </p:extLst>
          </p:nvPr>
        </p:nvGraphicFramePr>
        <p:xfrm>
          <a:off x="609599" y="1228316"/>
          <a:ext cx="10972797" cy="470752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68428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21597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61145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Abortion laws should be created by state governments, not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02507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42443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69403"/>
              </p:ext>
            </p:extLst>
          </p:nvPr>
        </p:nvGraphicFramePr>
        <p:xfrm>
          <a:off x="609599" y="1228316"/>
          <a:ext cx="10972797" cy="4570705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1860"/>
              </p:ext>
            </p:extLst>
          </p:nvPr>
        </p:nvGraphicFramePr>
        <p:xfrm>
          <a:off x="609599" y="1228316"/>
          <a:ext cx="10972797" cy="4570705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07807"/>
              </p:ext>
            </p:extLst>
          </p:nvPr>
        </p:nvGraphicFramePr>
        <p:xfrm>
          <a:off x="609599" y="1228316"/>
          <a:ext cx="10972797" cy="3780389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73356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40258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38281"/>
              </p:ext>
            </p:extLst>
          </p:nvPr>
        </p:nvGraphicFramePr>
        <p:xfrm>
          <a:off x="609600" y="1146020"/>
          <a:ext cx="10972802" cy="5074523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613302"/>
              </p:ext>
            </p:extLst>
          </p:nvPr>
        </p:nvGraphicFramePr>
        <p:xfrm>
          <a:off x="1702926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26957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/>
              <a:t>- JOE BIDEN LEADS AMONG HISPANICS, HIGHER THAN NON-HISPANICS</a:t>
            </a:r>
            <a:br>
              <a:rPr lang="en-US" sz="1800" b="0"/>
            </a:br>
            <a:r>
              <a:rPr lang="en-US" sz="1800" b="0"/>
              <a:t>- </a:t>
            </a:r>
            <a:r>
              <a:rPr lang="en-US" sz="1800"/>
              <a:t>47</a:t>
            </a:r>
            <a:r>
              <a:rPr lang="en-US" sz="1800" b="0"/>
              <a:t>% OF HISPANICS UP FOR GRABS (42% NOT DEFINITE, 5% UNSURE)</a:t>
            </a:r>
          </a:p>
          <a:p>
            <a:pPr>
              <a:spcBef>
                <a:spcPts val="0"/>
              </a:spcBef>
            </a:pPr>
            <a:endParaRPr lang="en-US" sz="1050" b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455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63129"/>
              </p:ext>
            </p:extLst>
          </p:nvPr>
        </p:nvGraphicFramePr>
        <p:xfrm>
          <a:off x="609599" y="1228316"/>
          <a:ext cx="10972797" cy="2199757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25080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YouTube, Social Media and National TV Among Most Heavily Used Political Information Source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4283"/>
              </p:ext>
            </p:extLst>
          </p:nvPr>
        </p:nvGraphicFramePr>
        <p:xfrm>
          <a:off x="609592" y="2531883"/>
          <a:ext cx="10972800" cy="3618775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69% of Hispanics Need More Information About the Candidates &amp; Their Positions on the Issues​​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81055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69% of Hispanics Don’t Have All the Party Information They Need to Make Voting Decision​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16703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/>
              <a:t>72%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14085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Messaging in Spanish is </a:t>
            </a:r>
            <a:r>
              <a:rPr lang="en-US" i="1">
                <a:solidFill>
                  <a:schemeClr val="accent4"/>
                </a:solidFill>
              </a:rPr>
              <a:t>Powerful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i="1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55914"/>
            <a:ext cx="3401568" cy="1354217"/>
          </a:xfrm>
        </p:spPr>
        <p:txBody>
          <a:bodyPr/>
          <a:lstStyle/>
          <a:p>
            <a:r>
              <a:rPr lang="en-US" sz="8800">
                <a:solidFill>
                  <a:schemeClr val="accent4"/>
                </a:solidFill>
              </a:rPr>
              <a:t>88%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22685"/>
            <a:ext cx="3403099" cy="1354217"/>
          </a:xfrm>
        </p:spPr>
        <p:txBody>
          <a:bodyPr/>
          <a:lstStyle/>
          <a:p>
            <a:r>
              <a:rPr lang="en-US" sz="8800">
                <a:solidFill>
                  <a:schemeClr val="accent2"/>
                </a:solidFill>
              </a:rPr>
              <a:t>58%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55913"/>
            <a:ext cx="3403099" cy="1354217"/>
          </a:xfrm>
        </p:spPr>
        <p:txBody>
          <a:bodyPr/>
          <a:lstStyle/>
          <a:p>
            <a:r>
              <a:rPr lang="en-US" sz="8800"/>
              <a:t>63%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/>
              <a:t>I </a:t>
            </a:r>
            <a:r>
              <a:rPr lang="en-US" b="1" i="1">
                <a:solidFill>
                  <a:schemeClr val="accent4"/>
                </a:solidFill>
              </a:rPr>
              <a:t>appreciate when candidates advertise in Spanish</a:t>
            </a:r>
            <a:r>
              <a:rPr lang="en-US">
                <a:solidFill>
                  <a:schemeClr val="accent4"/>
                </a:solidFill>
              </a:rPr>
              <a:t> </a:t>
            </a:r>
            <a:r>
              <a:rPr lang="en-US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/>
              <a:t>Political parties and candidates who advertise in Spanish are </a:t>
            </a:r>
            <a:r>
              <a:rPr lang="en-US" b="1" i="1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/>
              <a:t>When a political party or candidate communicates with me in Spanish, it suggests that </a:t>
            </a:r>
            <a:r>
              <a:rPr lang="en-US" b="1" i="1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/>
              <a:t>Total Support</a:t>
            </a:r>
          </a:p>
          <a:p>
            <a:r>
              <a:rPr lang="en-US" sz="1200"/>
              <a:t>Probably</a:t>
            </a:r>
          </a:p>
          <a:p>
            <a:r>
              <a:rPr lang="en-US" sz="120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/>
              <a:t>Candidate Support among Hispanics</a:t>
            </a:r>
          </a:p>
          <a:p>
            <a:r>
              <a:rPr lang="en-US" sz="1800" b="0"/>
              <a:t>- BIDEN’S STRONGEST SUPPORT AMONG WOMEN</a:t>
            </a:r>
          </a:p>
          <a:p>
            <a:pPr>
              <a:spcBef>
                <a:spcPts val="0"/>
              </a:spcBef>
            </a:pPr>
            <a:r>
              <a:rPr lang="en-US" sz="1800" b="0"/>
              <a:t>- TRUMP’S STRONGEST SUPPORT AMONG 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891615" cy="369332"/>
          </a:xfrm>
        </p:spPr>
        <p:txBody>
          <a:bodyPr/>
          <a:lstStyle/>
          <a:p>
            <a:r>
              <a:rPr lang="en-US" i="1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520232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02615"/>
              </p:ext>
            </p:extLst>
          </p:nvPr>
        </p:nvGraphicFramePr>
        <p:xfrm>
          <a:off x="434339" y="5364186"/>
          <a:ext cx="999951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93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909046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818093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909046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818093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909046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818093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415772"/>
          </a:xfrm>
        </p:spPr>
        <p:txBody>
          <a:bodyPr/>
          <a:lstStyle/>
          <a:p>
            <a:r>
              <a:rPr lang="en-US"/>
              <a:t>Voting Method and Timeframe</a:t>
            </a:r>
          </a:p>
          <a:p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- HISPANICS MORE LIKELY THAN NON-HISPANICS TO VOTE BY MAIL</a:t>
            </a:r>
            <a:endParaRPr lang="en-US" sz="2000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45016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057521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familiar or unfamiliar are you with the “Poder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239163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Poder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2402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54403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94742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184986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/>
              <a:t>Trump Voters </a:t>
            </a:r>
            <a:r>
              <a:rPr lang="en-US"/>
              <a:t>A</a:t>
            </a:r>
            <a:r>
              <a:rPr lang="en-US" sz="3600" b="0"/>
              <a:t>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731426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1327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291531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/>
              <a:t>55%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51730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93894"/>
              </p:ext>
            </p:extLst>
          </p:nvPr>
        </p:nvGraphicFramePr>
        <p:xfrm>
          <a:off x="1659233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661993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/>
              <a:t>Matchup: Biden vs Trump vs Kennedy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 b="0"/>
              <a:t>JOE BIDEN LEADS AMONG HISPANICS</a:t>
            </a:r>
            <a:r>
              <a:rPr lang="en-US" sz="1800"/>
              <a:t>,</a:t>
            </a:r>
            <a:r>
              <a:rPr lang="en-US" sz="1800" b="0"/>
              <a:t> HIGHER THAN NON-HISPANICS</a:t>
            </a:r>
            <a:endParaRPr lang="en-US" sz="1800"/>
          </a:p>
          <a:p>
            <a:pPr marL="285750" indent="-285750">
              <a:buFontTx/>
              <a:buChar char="-"/>
            </a:pPr>
            <a:r>
              <a:rPr lang="en-US" sz="1800"/>
              <a:t>KENNEDY PERFORMS LOWER WITH HISPANICS THAN NON-HISPANICS</a:t>
            </a:r>
            <a:endParaRPr lang="en-US" sz="1800" b="0"/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/>
              <a:t>47</a:t>
            </a:r>
            <a:r>
              <a:rPr lang="en-US" sz="1800" b="0"/>
              <a:t>% OF HISPANICS UP FOR GRABS (41% NOT DEFINITE, 6% UNSURE)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en-US" sz="1800" b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733199"/>
            <a:ext cx="106096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SharedWithUsers xmlns="3f2ceb43-86cd-4ba8-9fbb-a64be3ca07e2">
      <UserInfo>
        <DisplayName>Kathy Whitlock</DisplayName>
        <AccountId>84</AccountId>
        <AccountType/>
      </UserInfo>
      <UserInfo>
        <DisplayName>Kimberly Linan</DisplayName>
        <AccountId>85</AccountId>
        <AccountType/>
      </UserInfo>
      <UserInfo>
        <DisplayName>Daniel Martinez</DisplayName>
        <AccountId>380</AccountId>
        <AccountType/>
      </UserInfo>
      <UserInfo>
        <DisplayName>Daniel Coronell</DisplayName>
        <AccountId>857</AccountId>
        <AccountType/>
      </UserInfo>
      <UserInfo>
        <DisplayName>Jesus Lara</DisplayName>
        <AccountId>674</AccountId>
        <AccountType/>
      </UserInfo>
      <UserInfo>
        <DisplayName>Mark Masepohl</DisplayName>
        <AccountId>184</AccountId>
        <AccountType/>
      </UserInfo>
      <UserInfo>
        <DisplayName>Marta Salazar</DisplayName>
        <AccountId>431</AccountId>
        <AccountType/>
      </UserInfo>
      <UserInfo>
        <DisplayName>Alfonso Rubalcava</DisplayName>
        <AccountId>520</AccountId>
        <AccountType/>
      </UserInfo>
      <UserInfo>
        <DisplayName>Renee Ostrom</DisplayName>
        <AccountId>13</AccountId>
        <AccountType/>
      </UserInfo>
      <UserInfo>
        <DisplayName>Debe Black</DisplayName>
        <AccountId>706</AccountId>
        <AccountType/>
      </UserInfo>
    </SharedWithUsers>
    <l47y xmlns="8145bf9a-424b-4131-a1d7-79f86c228b9f">2024-05-24T18:15:41+00:00</l47y>
    <MediaLengthInSeconds xmlns="8145bf9a-424b-4131-a1d7-79f86c228b9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421AE-D187-44B9-8A73-F46BCB506BA8}">
  <ds:schemaRefs>
    <ds:schemaRef ds:uri="026ddb43-dd03-461f-8311-2bb4c5e09c8c"/>
    <ds:schemaRef ds:uri="1fe72f78-8498-437f-9998-d20aa9b510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145bf9a-424b-4131-a1d7-79f86c228b9f"/>
    <ds:schemaRef ds:uri="3f2ceb43-86cd-4ba8-9fbb-a64be3ca07e2"/>
  </ds:schemaRefs>
</ds:datastoreItem>
</file>

<file path=customXml/itemProps2.xml><?xml version="1.0" encoding="utf-8"?>
<ds:datastoreItem xmlns:ds="http://schemas.openxmlformats.org/officeDocument/2006/customXml" ds:itemID="{6A0D3012-A581-4FDC-83ED-A182832CB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Application>Microsoft Office PowerPoint</Application>
  <PresentationFormat>Widescreen</PresentationFormat>
  <Slides>67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revision>2</cp:revision>
  <dcterms:created xsi:type="dcterms:W3CDTF">2024-03-19T13:29:17Z</dcterms:created>
  <dcterms:modified xsi:type="dcterms:W3CDTF">2024-05-30T16:59:20Z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4290600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