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5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6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7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8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9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10.xml" ContentType="application/vnd.openxmlformats-officedocument.themeOverr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11.xml" ContentType="application/vnd.openxmlformats-officedocument.themeOverr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12.xml" ContentType="application/vnd.openxmlformats-officedocument.themeOverride+xml"/>
  <Override PartName="/ppt/drawings/drawing3.xml" ContentType="application/vnd.openxmlformats-officedocument.drawingml.chartshapes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13.xml" ContentType="application/vnd.openxmlformats-officedocument.themeOverride+xml"/>
  <Override PartName="/ppt/drawings/drawing4.xml" ContentType="application/vnd.openxmlformats-officedocument.drawingml.chartshapes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14.xml" ContentType="application/vnd.openxmlformats-officedocument.themeOverr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15.xml" ContentType="application/vnd.openxmlformats-officedocument.themeOverr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16.xml" ContentType="application/vnd.openxmlformats-officedocument.themeOverr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17.xml" ContentType="application/vnd.openxmlformats-officedocument.themeOverr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18.xml" ContentType="application/vnd.openxmlformats-officedocument.themeOverr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19.xml" ContentType="application/vnd.openxmlformats-officedocument.themeOverr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20.xml" ContentType="application/vnd.openxmlformats-officedocument.themeOverride+xml"/>
  <Override PartName="/ppt/drawings/drawing5.xml" ContentType="application/vnd.openxmlformats-officedocument.drawingml.chartshapes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theme/themeOverride21.xml" ContentType="application/vnd.openxmlformats-officedocument.themeOverr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theme/themeOverride22.xml" ContentType="application/vnd.openxmlformats-officedocument.themeOverride+xml"/>
  <Override PartName="/ppt/drawings/drawing6.xml" ContentType="application/vnd.openxmlformats-officedocument.drawingml.chartshapes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theme/themeOverride23.xml" ContentType="application/vnd.openxmlformats-officedocument.themeOverride+xml"/>
  <Override PartName="/ppt/drawings/drawing7.xml" ContentType="application/vnd.openxmlformats-officedocument.drawingml.chartshape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51" r:id="rId5"/>
  </p:sldMasterIdLst>
  <p:notesMasterIdLst>
    <p:notesMasterId r:id="rId74"/>
  </p:notesMasterIdLst>
  <p:handoutMasterIdLst>
    <p:handoutMasterId r:id="rId75"/>
  </p:handoutMasterIdLst>
  <p:sldIdLst>
    <p:sldId id="2147480071" r:id="rId6"/>
    <p:sldId id="2147480050" r:id="rId7"/>
    <p:sldId id="2147480051" r:id="rId8"/>
    <p:sldId id="2147480064" r:id="rId9"/>
    <p:sldId id="261" r:id="rId10"/>
    <p:sldId id="2147480065" r:id="rId11"/>
    <p:sldId id="2147480042" r:id="rId12"/>
    <p:sldId id="2147480044" r:id="rId13"/>
    <p:sldId id="2147480066" r:id="rId14"/>
    <p:sldId id="2147480067" r:id="rId15"/>
    <p:sldId id="2147480068" r:id="rId16"/>
    <p:sldId id="2147480072" r:id="rId17"/>
    <p:sldId id="2147480116" r:id="rId18"/>
    <p:sldId id="2147480117" r:id="rId19"/>
    <p:sldId id="2147480114" r:id="rId20"/>
    <p:sldId id="2147480112" r:id="rId21"/>
    <p:sldId id="2147480073" r:id="rId22"/>
    <p:sldId id="2147480053" r:id="rId23"/>
    <p:sldId id="2147480069" r:id="rId24"/>
    <p:sldId id="2147480070" r:id="rId25"/>
    <p:sldId id="2147480054" r:id="rId26"/>
    <p:sldId id="2147480074" r:id="rId27"/>
    <p:sldId id="2147480046" r:id="rId28"/>
    <p:sldId id="2147480075" r:id="rId29"/>
    <p:sldId id="2147480076" r:id="rId30"/>
    <p:sldId id="2147480048" r:id="rId31"/>
    <p:sldId id="2147480111" r:id="rId32"/>
    <p:sldId id="2147480045" r:id="rId33"/>
    <p:sldId id="2147480110" r:id="rId34"/>
    <p:sldId id="2147480037" r:id="rId35"/>
    <p:sldId id="2147480079" r:id="rId36"/>
    <p:sldId id="2147480080" r:id="rId37"/>
    <p:sldId id="2147480082" r:id="rId38"/>
    <p:sldId id="2147480055" r:id="rId39"/>
    <p:sldId id="2147480083" r:id="rId40"/>
    <p:sldId id="2147480084" r:id="rId41"/>
    <p:sldId id="2147480057" r:id="rId42"/>
    <p:sldId id="2147480086" r:id="rId43"/>
    <p:sldId id="2147480087" r:id="rId44"/>
    <p:sldId id="2147480056" r:id="rId45"/>
    <p:sldId id="2147480088" r:id="rId46"/>
    <p:sldId id="2147480089" r:id="rId47"/>
    <p:sldId id="2147480090" r:id="rId48"/>
    <p:sldId id="2147480058" r:id="rId49"/>
    <p:sldId id="2147480091" r:id="rId50"/>
    <p:sldId id="2147480059" r:id="rId51"/>
    <p:sldId id="2147480092" r:id="rId52"/>
    <p:sldId id="2147480060" r:id="rId53"/>
    <p:sldId id="2147480093" r:id="rId54"/>
    <p:sldId id="2147480061" r:id="rId55"/>
    <p:sldId id="2147480094" r:id="rId56"/>
    <p:sldId id="2147480062" r:id="rId57"/>
    <p:sldId id="2147480095" r:id="rId58"/>
    <p:sldId id="2147480063" r:id="rId59"/>
    <p:sldId id="2147480096" r:id="rId60"/>
    <p:sldId id="2147480101" r:id="rId61"/>
    <p:sldId id="2147480102" r:id="rId62"/>
    <p:sldId id="2147480103" r:id="rId63"/>
    <p:sldId id="2147480001" r:id="rId64"/>
    <p:sldId id="2147480100" r:id="rId65"/>
    <p:sldId id="2147480105" r:id="rId66"/>
    <p:sldId id="2147480107" r:id="rId67"/>
    <p:sldId id="2147479882" r:id="rId68"/>
    <p:sldId id="2147480119" r:id="rId69"/>
    <p:sldId id="2147480099" r:id="rId70"/>
    <p:sldId id="2147480118" r:id="rId71"/>
    <p:sldId id="2147480104" r:id="rId72"/>
    <p:sldId id="2147480097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EB407AC-6F85-2304-5814-630286053052}" name="Giselle Marzo" initials="" userId="S::gmarzo@univision.net::14edf958-4a8b-461f-8a8d-2f0fff7bf3b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 Lane" initials="RL" lastIdx="14" clrIdx="0">
    <p:extLst>
      <p:ext uri="{19B8F6BF-5375-455C-9EA6-DF929625EA0E}">
        <p15:presenceInfo xmlns:p15="http://schemas.microsoft.com/office/powerpoint/2012/main" userId="e12240c6fe9030a7" providerId="Windows Live"/>
      </p:ext>
    </p:extLst>
  </p:cmAuthor>
  <p:cmAuthor id="2" name="Nathan Patterson" initials="NP" lastIdx="1" clrIdx="1">
    <p:extLst>
      <p:ext uri="{19B8F6BF-5375-455C-9EA6-DF929625EA0E}">
        <p15:presenceInfo xmlns:p15="http://schemas.microsoft.com/office/powerpoint/2012/main" userId="S::npatterson@mpredict.onmicrosoft.com::61f495ff-e841-4f65-b081-71c7fc3aaeb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100"/>
    <a:srgbClr val="000000"/>
    <a:srgbClr val="797E83"/>
    <a:srgbClr val="A4A8AB"/>
    <a:srgbClr val="EDEEEE"/>
    <a:srgbClr val="FF9359"/>
    <a:srgbClr val="E95100"/>
    <a:srgbClr val="BFBFBF"/>
    <a:srgbClr val="F2F2F2"/>
    <a:srgbClr val="DBDC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E80050-96A0-4276-ADA4-C1776A4D7095}" v="21" dt="2024-06-14T19:55:01.2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92" autoAdjust="0"/>
    <p:restoredTop sz="94694" autoAdjust="0"/>
  </p:normalViewPr>
  <p:slideViewPr>
    <p:cSldViewPr snapToGrid="0">
      <p:cViewPr varScale="1">
        <p:scale>
          <a:sx n="114" d="100"/>
          <a:sy n="114" d="100"/>
        </p:scale>
        <p:origin x="9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990"/>
    </p:cViewPr>
  </p:sorterViewPr>
  <p:notesViewPr>
    <p:cSldViewPr snapToGrid="0">
      <p:cViewPr>
        <p:scale>
          <a:sx n="1" d="2"/>
          <a:sy n="1" d="2"/>
        </p:scale>
        <p:origin x="4632" y="11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notesMaster" Target="notesMasters/notesMaster1.xml"/><Relationship Id="rId79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82" Type="http://schemas.microsoft.com/office/2018/10/relationships/authors" Target="author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viewProps" Target="viewProps.xml"/><Relationship Id="rId8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commentAuthors" Target="commentAuthor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26.xml"/><Relationship Id="rId1" Type="http://schemas.microsoft.com/office/2011/relationships/chartStyle" Target="style26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27.xml"/><Relationship Id="rId1" Type="http://schemas.microsoft.com/office/2011/relationships/chartStyle" Target="style27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34.xml"/><Relationship Id="rId1" Type="http://schemas.microsoft.com/office/2011/relationships/chartStyle" Target="style34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36.xml"/><Relationship Id="rId1" Type="http://schemas.microsoft.com/office/2011/relationships/chartStyle" Target="style36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37.xml"/><Relationship Id="rId1" Type="http://schemas.microsoft.com/office/2011/relationships/chartStyle" Target="style37.xml"/><Relationship Id="rId5" Type="http://schemas.openxmlformats.org/officeDocument/2006/relationships/chartUserShapes" Target="../drawings/drawing7.xml"/><Relationship Id="rId4" Type="http://schemas.openxmlformats.org/officeDocument/2006/relationships/package" Target="../embeddings/Microsoft_Excel_Worksheet36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Non-Hispanic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89-4587-BA48-C636E25770AE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89-4587-BA48-C636E25770AE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A89-4587-BA48-C636E25770AE}"/>
              </c:ext>
            </c:extLst>
          </c:dPt>
          <c:cat>
            <c:strRef>
              <c:f>Sheet1!$A$2:$A$4</c:f>
              <c:strCache>
                <c:ptCount val="3"/>
                <c:pt idx="0">
                  <c:v>Right direction</c:v>
                </c:pt>
                <c:pt idx="1">
                  <c:v>Wrong track</c:v>
                </c:pt>
                <c:pt idx="2">
                  <c:v>Unsure/I don't know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0.31008364381041231</c:v>
                </c:pt>
                <c:pt idx="1">
                  <c:v>0.61826169927904351</c:v>
                </c:pt>
                <c:pt idx="2">
                  <c:v>7.1654656910543874E-2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A89-4587-BA48-C636E25770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4745589073338"/>
          <c:y val="0.21253574967753844"/>
          <c:w val="0.26919391795308789"/>
          <c:h val="0.431196375483692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Donald Trump (R)</c:v>
                </c:pt>
                <c:pt idx="1">
                  <c:v>Joe Biden (D)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0.2949824859725011</c:v>
                </c:pt>
                <c:pt idx="1">
                  <c:v>0.29078730470935737</c:v>
                </c:pt>
                <c:pt idx="2">
                  <c:v>0.15103164083158249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D0-7F44-9977-595D1C5573A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Donald Trump (R)</c:v>
                </c:pt>
                <c:pt idx="1">
                  <c:v>Joe Biden (D)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0.18922040578850749</c:v>
                </c:pt>
                <c:pt idx="1">
                  <c:v>0.16662220549885559</c:v>
                </c:pt>
                <c:pt idx="2">
                  <c:v>0.25113336207001902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D0-7F44-9977-595D1C5573A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Donald Trump (R)</c:v>
                </c:pt>
                <c:pt idx="1">
                  <c:v>Joe Biden (D)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7.6625305080224998E-2</c:v>
                </c:pt>
                <c:pt idx="1">
                  <c:v>0.10306261630258021</c:v>
                </c:pt>
                <c:pt idx="2">
                  <c:v>0.31373866072760581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D0-7F44-9977-595D1C5573A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Donald Trump (R)</c:v>
                </c:pt>
                <c:pt idx="1">
                  <c:v>Joe Biden (D)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0">
                  <c:v>7.4974852068391371E-2</c:v>
                </c:pt>
                <c:pt idx="1">
                  <c:v>0.11174259222762049</c:v>
                </c:pt>
                <c:pt idx="2">
                  <c:v>7.235997632506215E-2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D0-7F44-9977-595D1C5573A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Donald Trump (R)</c:v>
                </c:pt>
                <c:pt idx="1">
                  <c:v>Joe Biden (D)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Sheet1!$B$6:$D$6</c:f>
              <c:numCache>
                <c:formatCode>0%</c:formatCode>
                <c:ptCount val="3"/>
                <c:pt idx="0">
                  <c:v>0.35607120079097448</c:v>
                </c:pt>
                <c:pt idx="1">
                  <c:v>0.31881723290445818</c:v>
                </c:pt>
                <c:pt idx="2">
                  <c:v>0.19502091492949469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D0-7F44-9977-595D1C5573AD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Donald Trump (R)</c:v>
                </c:pt>
                <c:pt idx="1">
                  <c:v>Joe Biden (D)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Sheet1!$B$7:$D$7</c:f>
              <c:numCache>
                <c:formatCode>0%</c:formatCode>
                <c:ptCount val="3"/>
                <c:pt idx="0">
                  <c:v>8.1257502994005037E-3</c:v>
                </c:pt>
                <c:pt idx="1">
                  <c:v>8.9680483571278596E-3</c:v>
                </c:pt>
                <c:pt idx="2">
                  <c:v>1.671544511623593E-2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ED0-7F44-9977-595D1C5573A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Non-Hispanic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Donald Trump (R)</c:v>
                </c:pt>
                <c:pt idx="1">
                  <c:v>Joe Biden (D)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0.38965924325414603</c:v>
                </c:pt>
                <c:pt idx="1">
                  <c:v>0.28686042587367228</c:v>
                </c:pt>
                <c:pt idx="2">
                  <c:v>0.1225083990594143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26-B742-AD78-6177A7DD428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Donald Trump (R)</c:v>
                </c:pt>
                <c:pt idx="1">
                  <c:v>Joe Biden (D)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0.1303689713843196</c:v>
                </c:pt>
                <c:pt idx="1">
                  <c:v>0.13191990398591821</c:v>
                </c:pt>
                <c:pt idx="2">
                  <c:v>0.23765253702838421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6-B742-AD78-6177A7DD428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Donald Trump (R)</c:v>
                </c:pt>
                <c:pt idx="1">
                  <c:v>Joe Biden (D)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6.7361172422441037E-2</c:v>
                </c:pt>
                <c:pt idx="1">
                  <c:v>6.9603179938941745E-2</c:v>
                </c:pt>
                <c:pt idx="2">
                  <c:v>0.2391356875610908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26-B742-AD78-6177A7DD428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Donald Trump (R)</c:v>
                </c:pt>
                <c:pt idx="1">
                  <c:v>Joe Biden (D)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0">
                  <c:v>7.4682613840812984E-2</c:v>
                </c:pt>
                <c:pt idx="1">
                  <c:v>8.9714185595608661E-2</c:v>
                </c:pt>
                <c:pt idx="2">
                  <c:v>0.10086043675214899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6-B742-AD78-6177A7DD4289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Donald Trump (R)</c:v>
                </c:pt>
                <c:pt idx="1">
                  <c:v>Joe Biden (D)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Sheet1!$B$6:$D$6</c:f>
              <c:numCache>
                <c:formatCode>0%</c:formatCode>
                <c:ptCount val="3"/>
                <c:pt idx="0">
                  <c:v>0.32694146183915151</c:v>
                </c:pt>
                <c:pt idx="1">
                  <c:v>0.41213043618135242</c:v>
                </c:pt>
                <c:pt idx="2">
                  <c:v>0.2676446434674673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26-B742-AD78-6177A7DD4289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Donald Trump (R)</c:v>
                </c:pt>
                <c:pt idx="1">
                  <c:v>Joe Biden (D)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Sheet1!$B$7:$D$7</c:f>
              <c:numCache>
                <c:formatCode>0%</c:formatCode>
                <c:ptCount val="3"/>
                <c:pt idx="0">
                  <c:v>1.0986537259128751E-2</c:v>
                </c:pt>
                <c:pt idx="1">
                  <c:v>9.7718684245065787E-3</c:v>
                </c:pt>
                <c:pt idx="2">
                  <c:v>3.2198296131494171E-2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526-B742-AD78-6177A7DD428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House of Representatives Vote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54970472440944"/>
          <c:y val="8.4051731269662242E-2"/>
          <c:w val="0.85151279527559054"/>
          <c:h val="0.782001322122023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 voting Democratic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0.2452065877648742</c:v>
                </c:pt>
                <c:pt idx="1">
                  <c:v>0.26836825993784091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C5-4E43-B5E0-B836B846646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 voting Democratic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0.23524157998361109</c:v>
                </c:pt>
                <c:pt idx="1">
                  <c:v>0.13619489301874901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C5-4E43-B5E0-B836B846646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Probably voting Republican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0.21366165493031281</c:v>
                </c:pt>
                <c:pt idx="1">
                  <c:v>0.15452100692465739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C5-4E43-B5E0-B836B846646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Definitely voting Republican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0.22676776242643609</c:v>
                </c:pt>
                <c:pt idx="1">
                  <c:v>0.38424389233515122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C5-4E43-B5E0-B836B846646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Someone else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2.849254224313999E-2</c:v>
                </c:pt>
                <c:pt idx="1">
                  <c:v>1.4196499574175431E-2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C5-4E43-B5E0-B836B8466460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Unsure/I don’t know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5.0629872651625767E-2</c:v>
                </c:pt>
                <c:pt idx="1">
                  <c:v>4.2475448209425913E-2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DC5-4E43-B5E0-B836B846646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Senate</a:t>
            </a:r>
            <a:r>
              <a:rPr lang="en-US" sz="1600" u="sng" baseline="0" dirty="0">
                <a:solidFill>
                  <a:schemeClr val="tx1"/>
                </a:solidFill>
              </a:rPr>
              <a:t> Matchup</a:t>
            </a:r>
            <a:endParaRPr lang="en-US" sz="1600" u="sng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54970472440944"/>
          <c:y val="8.4051731269662242E-2"/>
          <c:w val="0.85151279527559054"/>
          <c:h val="0.782001322122023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 voting for Colin Allred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0.3060684279781683</c:v>
                </c:pt>
                <c:pt idx="1">
                  <c:v>0.28428933979964438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42-45AA-AC66-1FAAB97EC09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 voting for Colin Allred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0.14926670753419261</c:v>
                </c:pt>
                <c:pt idx="1">
                  <c:v>0.13170636086927801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42-45AA-AC66-1FAAB97EC09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Probably voting for Ted Cruz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0.21637216546415899</c:v>
                </c:pt>
                <c:pt idx="1">
                  <c:v>0.1440449502799615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42-45AA-AC66-1FAAB97EC09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Definitely voting for Ted Cruz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0.15856983560159749</c:v>
                </c:pt>
                <c:pt idx="1">
                  <c:v>0.34565154069610599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42-45AA-AC66-1FAAB97EC09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Someone else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7.7691223391821787E-2</c:v>
                </c:pt>
                <c:pt idx="1">
                  <c:v>5.3637258581880599E-2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42-45AA-AC66-1FAAB97EC09B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Unsure/I don’t know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9.2031640030060743E-2</c:v>
                </c:pt>
                <c:pt idx="1">
                  <c:v>4.0670549773129248E-2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42-45AA-AC66-1FAAB97EC09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Senate Matchup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2068014535176275E-2"/>
          <c:y val="0.15667667528299226"/>
          <c:w val="0.85737801003882586"/>
          <c:h val="0.737140698917738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9E9-4E9A-B43F-947F8DD41ADD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F9E9-4E9A-B43F-947F8DD41ADD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9E9-4E9A-B43F-947F8DD41ADD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F9E9-4E9A-B43F-947F8DD41ADD}"/>
              </c:ext>
            </c:extLst>
          </c:dPt>
          <c:dPt>
            <c:idx val="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9E9-4E9A-B43F-947F8DD41ADD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F9E9-4E9A-B43F-947F8DD41ADD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F9E9-4E9A-B43F-947F8DD41ADD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F9E9-4E9A-B43F-947F8DD41ADD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F9E9-4E9A-B43F-947F8DD41ADD}"/>
              </c:ext>
            </c:extLst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F9E9-4E9A-B43F-947F8DD41ADD}"/>
              </c:ext>
            </c:extLst>
          </c:dPt>
          <c:dPt>
            <c:idx val="1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F9E9-4E9A-B43F-947F8DD41ADD}"/>
              </c:ext>
            </c:extLst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F9E9-4E9A-B43F-947F8DD41A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Sheet1!$B$1:$R$1</c:f>
              <c:strCache>
                <c:ptCount val="17"/>
                <c:pt idx="0">
                  <c:v>Allred</c:v>
                </c:pt>
                <c:pt idx="1">
                  <c:v>Cruz</c:v>
                </c:pt>
                <c:pt idx="2">
                  <c:v>   </c:v>
                </c:pt>
                <c:pt idx="3">
                  <c:v>Allred</c:v>
                </c:pt>
                <c:pt idx="4">
                  <c:v>Cruz</c:v>
                </c:pt>
                <c:pt idx="5">
                  <c:v>   </c:v>
                </c:pt>
                <c:pt idx="6">
                  <c:v>Allred</c:v>
                </c:pt>
                <c:pt idx="7">
                  <c:v>Cruz</c:v>
                </c:pt>
                <c:pt idx="8">
                  <c:v>   </c:v>
                </c:pt>
                <c:pt idx="9">
                  <c:v>Allred</c:v>
                </c:pt>
                <c:pt idx="10">
                  <c:v>Cruz</c:v>
                </c:pt>
                <c:pt idx="11">
                  <c:v>   </c:v>
                </c:pt>
                <c:pt idx="12">
                  <c:v>Allred</c:v>
                </c:pt>
                <c:pt idx="13">
                  <c:v>Cruz</c:v>
                </c:pt>
                <c:pt idx="14">
                  <c:v>   </c:v>
                </c:pt>
                <c:pt idx="15">
                  <c:v>Allred</c:v>
                </c:pt>
                <c:pt idx="16">
                  <c:v>Cruz</c:v>
                </c:pt>
              </c:strCache>
            </c:strRef>
          </c:cat>
          <c:val>
            <c:numRef>
              <c:f>Sheet1!$B$2:$R$2</c:f>
              <c:numCache>
                <c:formatCode>0%</c:formatCode>
                <c:ptCount val="17"/>
                <c:pt idx="0">
                  <c:v>0.32</c:v>
                </c:pt>
                <c:pt idx="1">
                  <c:v>0.14000000000000001</c:v>
                </c:pt>
                <c:pt idx="3">
                  <c:v>0.28999999999999998</c:v>
                </c:pt>
                <c:pt idx="4">
                  <c:v>0.18</c:v>
                </c:pt>
                <c:pt idx="6">
                  <c:v>0.2</c:v>
                </c:pt>
                <c:pt idx="7">
                  <c:v>0.14000000000000001</c:v>
                </c:pt>
                <c:pt idx="9">
                  <c:v>0.38</c:v>
                </c:pt>
                <c:pt idx="10">
                  <c:v>0.17</c:v>
                </c:pt>
                <c:pt idx="12">
                  <c:v>0.27</c:v>
                </c:pt>
                <c:pt idx="13">
                  <c:v>0.18</c:v>
                </c:pt>
                <c:pt idx="15">
                  <c:v>0.28999999999999998</c:v>
                </c:pt>
                <c:pt idx="16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E9-4E9A-B43F-947F8DD41AD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F9E9-4E9A-B43F-947F8DD41ADD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9E9-4E9A-B43F-947F8DD41ADD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9E9-4E9A-B43F-947F8DD41ADD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F9E9-4E9A-B43F-947F8DD41ADD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9E9-4E9A-B43F-947F8DD41ADD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F9E9-4E9A-B43F-947F8DD41ADD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9E9-4E9A-B43F-947F8DD41ADD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F9E9-4E9A-B43F-947F8DD41ADD}"/>
              </c:ext>
            </c:extLst>
          </c:dPt>
          <c:dPt>
            <c:idx val="1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F9E9-4E9A-B43F-947F8DD41ADD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F9E9-4E9A-B43F-947F8DD41ADD}"/>
              </c:ext>
            </c:extLst>
          </c:dPt>
          <c:dPt>
            <c:idx val="1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F9E9-4E9A-B43F-947F8DD41ADD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F9E9-4E9A-B43F-947F8DD41A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Sheet1!$B$1:$R$1</c:f>
              <c:strCache>
                <c:ptCount val="17"/>
                <c:pt idx="0">
                  <c:v>Allred</c:v>
                </c:pt>
                <c:pt idx="1">
                  <c:v>Cruz</c:v>
                </c:pt>
                <c:pt idx="2">
                  <c:v>   </c:v>
                </c:pt>
                <c:pt idx="3">
                  <c:v>Allred</c:v>
                </c:pt>
                <c:pt idx="4">
                  <c:v>Cruz</c:v>
                </c:pt>
                <c:pt idx="5">
                  <c:v>   </c:v>
                </c:pt>
                <c:pt idx="6">
                  <c:v>Allred</c:v>
                </c:pt>
                <c:pt idx="7">
                  <c:v>Cruz</c:v>
                </c:pt>
                <c:pt idx="8">
                  <c:v>   </c:v>
                </c:pt>
                <c:pt idx="9">
                  <c:v>Allred</c:v>
                </c:pt>
                <c:pt idx="10">
                  <c:v>Cruz</c:v>
                </c:pt>
                <c:pt idx="11">
                  <c:v>   </c:v>
                </c:pt>
                <c:pt idx="12">
                  <c:v>Allred</c:v>
                </c:pt>
                <c:pt idx="13">
                  <c:v>Cruz</c:v>
                </c:pt>
                <c:pt idx="14">
                  <c:v>   </c:v>
                </c:pt>
                <c:pt idx="15">
                  <c:v>Allred</c:v>
                </c:pt>
                <c:pt idx="16">
                  <c:v>Cruz</c:v>
                </c:pt>
              </c:strCache>
            </c:strRef>
          </c:cat>
          <c:val>
            <c:numRef>
              <c:f>Sheet1!$B$3:$R$3</c:f>
              <c:numCache>
                <c:formatCode>0%</c:formatCode>
                <c:ptCount val="17"/>
                <c:pt idx="0">
                  <c:v>0.13</c:v>
                </c:pt>
                <c:pt idx="1">
                  <c:v>0.26</c:v>
                </c:pt>
                <c:pt idx="3">
                  <c:v>0.16</c:v>
                </c:pt>
                <c:pt idx="4">
                  <c:v>0.18</c:v>
                </c:pt>
                <c:pt idx="6">
                  <c:v>0.14000000000000001</c:v>
                </c:pt>
                <c:pt idx="7">
                  <c:v>0.28999999999999998</c:v>
                </c:pt>
                <c:pt idx="9">
                  <c:v>0.16</c:v>
                </c:pt>
                <c:pt idx="10">
                  <c:v>0.16</c:v>
                </c:pt>
                <c:pt idx="12">
                  <c:v>0.17</c:v>
                </c:pt>
                <c:pt idx="13">
                  <c:v>0.21</c:v>
                </c:pt>
                <c:pt idx="15">
                  <c:v>0.18</c:v>
                </c:pt>
                <c:pt idx="16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E9-4E9A-B43F-947F8DD41AD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Total Votes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Sheet1!$B$1:$R$1</c:f>
              <c:strCache>
                <c:ptCount val="17"/>
                <c:pt idx="0">
                  <c:v>Allred</c:v>
                </c:pt>
                <c:pt idx="1">
                  <c:v>Cruz</c:v>
                </c:pt>
                <c:pt idx="2">
                  <c:v>   </c:v>
                </c:pt>
                <c:pt idx="3">
                  <c:v>Allred</c:v>
                </c:pt>
                <c:pt idx="4">
                  <c:v>Cruz</c:v>
                </c:pt>
                <c:pt idx="5">
                  <c:v>   </c:v>
                </c:pt>
                <c:pt idx="6">
                  <c:v>Allred</c:v>
                </c:pt>
                <c:pt idx="7">
                  <c:v>Cruz</c:v>
                </c:pt>
                <c:pt idx="8">
                  <c:v>   </c:v>
                </c:pt>
                <c:pt idx="9">
                  <c:v>Allred</c:v>
                </c:pt>
                <c:pt idx="10">
                  <c:v>Cruz</c:v>
                </c:pt>
                <c:pt idx="11">
                  <c:v>   </c:v>
                </c:pt>
                <c:pt idx="12">
                  <c:v>Allred</c:v>
                </c:pt>
                <c:pt idx="13">
                  <c:v>Cruz</c:v>
                </c:pt>
                <c:pt idx="14">
                  <c:v>   </c:v>
                </c:pt>
                <c:pt idx="15">
                  <c:v>Allred</c:v>
                </c:pt>
                <c:pt idx="16">
                  <c:v>Cruz</c:v>
                </c:pt>
              </c:strCache>
            </c:strRef>
          </c:cat>
          <c:val>
            <c:numRef>
              <c:f>Sheet1!$B$4:$R$4</c:f>
              <c:numCache>
                <c:formatCode>0%</c:formatCode>
                <c:ptCount val="17"/>
                <c:pt idx="0">
                  <c:v>0.45</c:v>
                </c:pt>
                <c:pt idx="1">
                  <c:v>0.4</c:v>
                </c:pt>
                <c:pt idx="3">
                  <c:v>0.44999999999999996</c:v>
                </c:pt>
                <c:pt idx="4">
                  <c:v>0.36</c:v>
                </c:pt>
                <c:pt idx="6">
                  <c:v>0.34</c:v>
                </c:pt>
                <c:pt idx="7">
                  <c:v>0.43</c:v>
                </c:pt>
                <c:pt idx="9">
                  <c:v>0.54</c:v>
                </c:pt>
                <c:pt idx="10">
                  <c:v>0.33</c:v>
                </c:pt>
                <c:pt idx="12">
                  <c:v>0.44000000000000006</c:v>
                </c:pt>
                <c:pt idx="13">
                  <c:v>0.39</c:v>
                </c:pt>
                <c:pt idx="15">
                  <c:v>0.47</c:v>
                </c:pt>
                <c:pt idx="16">
                  <c:v>0.33999999999999997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E9-4E9A-B43F-947F8DD41A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94370927"/>
        <c:axId val="1094380047"/>
      </c:barChart>
      <c:catAx>
        <c:axId val="1094370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4380047"/>
        <c:crosses val="autoZero"/>
        <c:auto val="1"/>
        <c:lblAlgn val="ctr"/>
        <c:lblOffset val="100"/>
        <c:noMultiLvlLbl val="0"/>
      </c:catAx>
      <c:valAx>
        <c:axId val="1094380047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1094370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5 - Completely certain</c:v>
                </c:pt>
              </c:strCache>
            </c:strRef>
          </c:tx>
          <c:spPr>
            <a:solidFill>
              <a:srgbClr val="E9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0.50948084184596942</c:v>
                </c:pt>
                <c:pt idx="1">
                  <c:v>0.61725228570302282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F7-49CE-9BAF-2BE878DE00E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0.27468007434741809</c:v>
                </c:pt>
                <c:pt idx="1">
                  <c:v>0.25171920554870802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F7-49CE-9BAF-2BE878DE00E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DBDCD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0.15686004521186339</c:v>
                </c:pt>
                <c:pt idx="1">
                  <c:v>0.109422006595277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F7-49CE-9BAF-2BE878DE00E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4.7171366534367397E-2</c:v>
                </c:pt>
                <c:pt idx="1">
                  <c:v>9.9805744467595242E-3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F7-49CE-9BAF-2BE878DE00E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1 - Not certain at all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1.1807672060381229E-2</c:v>
                </c:pt>
                <c:pt idx="1">
                  <c:v>1.1625927706232121E-2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F7-49CE-9BAF-2BE878DE00E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C0C9-4EF9-AC3E-737DE277A12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066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C0C9-4EF9-AC3E-737DE277A12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C0C9-4EF9-AC3E-737DE277A12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C0C9-4EF9-AC3E-737DE277A12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4-C0C9-4EF9-AC3E-737DE277A12C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5-C0C9-4EF9-AC3E-737DE277A1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b"/>
        <c:numFmt formatCode="General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Colin Allred (D)</c:v>
                </c:pt>
                <c:pt idx="1">
                  <c:v>Ted Cruz (R) 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0.33739887735611851</c:v>
                </c:pt>
                <c:pt idx="1">
                  <c:v>0.21892270269363151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6F-4E83-A461-55DE63CD39C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Colin Allred (D)</c:v>
                </c:pt>
                <c:pt idx="1">
                  <c:v>Ted Cruz (R) 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0.16891932555285721</c:v>
                </c:pt>
                <c:pt idx="1">
                  <c:v>0.17123397933300549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6F-4E83-A461-55DE63CD39C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Colin Allred (D)</c:v>
                </c:pt>
                <c:pt idx="1">
                  <c:v>Ted Cruz (R) 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0.21944861286193179</c:v>
                </c:pt>
                <c:pt idx="1">
                  <c:v>0.1053528678290138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6F-4E83-A461-55DE63CD39C3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Colin Allred (D)</c:v>
                </c:pt>
                <c:pt idx="1">
                  <c:v>Ted Cruz (R) 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0.10569011974423009</c:v>
                </c:pt>
                <c:pt idx="1">
                  <c:v>9.9069589626997717E-2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6F-4E83-A461-55DE63CD39C3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Colin Allred (D)</c:v>
                </c:pt>
                <c:pt idx="1">
                  <c:v>Ted Cruz (R) 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0.14540850734809641</c:v>
                </c:pt>
                <c:pt idx="1">
                  <c:v>0.38206839945046472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6F-4E83-A461-55DE63CD39C3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Colin Allred (D)</c:v>
                </c:pt>
                <c:pt idx="1">
                  <c:v>Ted Cruz (R) 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2.3134557136766001E-2</c:v>
                </c:pt>
                <c:pt idx="1">
                  <c:v>2.335246106688673E-2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C6F-4E83-A461-55DE63CD39C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Non-Hispanic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Colin Allred (D)</c:v>
                </c:pt>
                <c:pt idx="1">
                  <c:v>Ted Cruz (R) 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0.27861469504518982</c:v>
                </c:pt>
                <c:pt idx="1">
                  <c:v>0.35388084424215088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68-4893-83B4-E37E1684B8D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Colin Allred (D)</c:v>
                </c:pt>
                <c:pt idx="1">
                  <c:v>Ted Cruz (R) 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0.18518495954006409</c:v>
                </c:pt>
                <c:pt idx="1">
                  <c:v>0.16058551982913741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68-4893-83B4-E37E1684B8D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Colin Allred (D)</c:v>
                </c:pt>
                <c:pt idx="1">
                  <c:v>Ted Cruz (R) 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0.13354071938534781</c:v>
                </c:pt>
                <c:pt idx="1">
                  <c:v>7.2020892203962447E-2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68-4893-83B4-E37E1684B8D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Colin Allred (D)</c:v>
                </c:pt>
                <c:pt idx="1">
                  <c:v>Ted Cruz (R) 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6.8993717894881249E-2</c:v>
                </c:pt>
                <c:pt idx="1">
                  <c:v>4.9706060767968338E-2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68-4893-83B4-E37E1684B8D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Colin Allred (D)</c:v>
                </c:pt>
                <c:pt idx="1">
                  <c:v>Ted Cruz (R) 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0.2872706886553823</c:v>
                </c:pt>
                <c:pt idx="1">
                  <c:v>0.34315016680206661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68-4893-83B4-E37E1684B8D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Colin Allred (D)</c:v>
                </c:pt>
                <c:pt idx="1">
                  <c:v>Ted Cruz (R) 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4.6395219479134768E-2</c:v>
                </c:pt>
                <c:pt idx="1">
                  <c:v>2.0656516154714151E-2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868-4893-83B4-E37E1684B8D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likely</c:v>
                </c:pt>
              </c:strCache>
            </c:strRef>
          </c:tx>
          <c:spPr>
            <a:solidFill>
              <a:srgbClr val="E9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0.2073716997167416</c:v>
                </c:pt>
                <c:pt idx="1">
                  <c:v>0.1827611873095687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F7-49CE-9BAF-2BE878DE00E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likely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0.19927655633575889</c:v>
                </c:pt>
                <c:pt idx="1">
                  <c:v>0.15727787623011111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F7-49CE-9BAF-2BE878DE00E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Neither likely nor unlikely</c:v>
                </c:pt>
              </c:strCache>
            </c:strRef>
          </c:tx>
          <c:spPr>
            <a:solidFill>
              <a:srgbClr val="F2F2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0.18381297880807879</c:v>
                </c:pt>
                <c:pt idx="1">
                  <c:v>0.1863653821536545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F7-49CE-9BAF-2BE878DE00E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unlikely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0.143005636620334</c:v>
                </c:pt>
                <c:pt idx="1">
                  <c:v>0.10149227673675321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F7-49CE-9BAF-2BE878DE00E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unlikely</c:v>
                </c:pt>
              </c:strCache>
            </c:strRef>
          </c:tx>
          <c:spPr>
            <a:solidFill>
              <a:srgbClr val="FFFFFF">
                <a:lumMod val="6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0.2305626413623233</c:v>
                </c:pt>
                <c:pt idx="1">
                  <c:v>0.32216484289326552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F7-49CE-9BAF-2BE878DE00E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This will be first time voting</c:v>
                </c:pt>
              </c:strCache>
            </c:strRef>
          </c:tx>
          <c:spPr>
            <a:solidFill>
              <a:srgbClr val="454545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3.2269833641389231E-2</c:v>
                </c:pt>
                <c:pt idx="1">
                  <c:v>4.0538325891530062E-3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61-4E70-9677-35E6DA56CD88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I haven’t typically voted for one party</c:v>
                </c:pt>
              </c:strCache>
            </c:strRef>
          </c:tx>
          <c:spPr>
            <a:solidFill>
              <a:srgbClr val="45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Sheet1!$B$8:$C$8</c:f>
              <c:numCache>
                <c:formatCode>0%</c:formatCode>
                <c:ptCount val="2"/>
                <c:pt idx="0">
                  <c:v>3.700653515374137E-3</c:v>
                </c:pt>
                <c:pt idx="1">
                  <c:v>4.588460208749396E-2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61-4E70-9677-35E6DA56CD8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41424704724409"/>
          <c:y val="0.81130869971055364"/>
          <c:w val="0.76847810039370079"/>
          <c:h val="0.188691300289446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184066413870415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- No EO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9EC-4D21-841D-8E68700BF2FC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9EC-4D21-841D-8E68700BF2FC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9EC-4D21-841D-8E68700BF2FC}"/>
              </c:ext>
            </c:extLst>
          </c:dPt>
          <c:cat>
            <c:strRef>
              <c:f>Sheet1!$A$2:$A$4</c:f>
              <c:strCache>
                <c:ptCount val="3"/>
                <c:pt idx="0">
                  <c:v>Right direction</c:v>
                </c:pt>
                <c:pt idx="1">
                  <c:v>Wrong track</c:v>
                </c:pt>
                <c:pt idx="2">
                  <c:v>Unsure/I don't know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0.29415317141180292</c:v>
                </c:pt>
                <c:pt idx="1">
                  <c:v>0.56485822555572029</c:v>
                </c:pt>
                <c:pt idx="2">
                  <c:v>0.14098860303247671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9EC-4D21-841D-8E68700BF2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favorable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919E-4691-8A7F-B0D4A1AF112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favorable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919E-4691-8A7F-B0D4A1AF112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Heard of, no opinion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919E-4691-8A7F-B0D4A1AF112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unfavorable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919E-4691-8A7F-B0D4A1AF112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unfavorable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4-919E-4691-8A7F-B0D4A1AF112F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Have not heard of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5-919E-4691-8A7F-B0D4A1AF11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b"/>
        <c:numFmt formatCode="General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favorable</c:v>
                </c:pt>
              </c:strCache>
            </c:strRef>
          </c:tx>
          <c:spPr>
            <a:solidFill>
              <a:srgbClr val="E9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Donald Trump (R)</c:v>
                </c:pt>
                <c:pt idx="1">
                  <c:v>The Democratic Party</c:v>
                </c:pt>
                <c:pt idx="2">
                  <c:v>Joe Biden (D)</c:v>
                </c:pt>
                <c:pt idx="3">
                  <c:v>US Supreme Court</c:v>
                </c:pt>
                <c:pt idx="4">
                  <c:v>Colin Allred (D)</c:v>
                </c:pt>
                <c:pt idx="5">
                  <c:v>Kamala Harris (D)</c:v>
                </c:pt>
                <c:pt idx="6">
                  <c:v>Greg Abbott (R)</c:v>
                </c:pt>
                <c:pt idx="7">
                  <c:v>Ted Cruz (R)</c:v>
                </c:pt>
                <c:pt idx="8">
                  <c:v>The Republican Party</c:v>
                </c:pt>
                <c:pt idx="9">
                  <c:v>Robert F. Kennedy Jr. (I)</c:v>
                </c:pt>
                <c:pt idx="10">
                  <c:v>John Cornyn (R) </c:v>
                </c:pt>
              </c:strCache>
            </c:strRef>
          </c:cat>
          <c:val>
            <c:numRef>
              <c:f>Sheet1!$B$2:$L$2</c:f>
              <c:numCache>
                <c:formatCode>0%</c:formatCode>
                <c:ptCount val="11"/>
                <c:pt idx="0">
                  <c:v>0.2356968075608819</c:v>
                </c:pt>
                <c:pt idx="1">
                  <c:v>0.22365132441170149</c:v>
                </c:pt>
                <c:pt idx="2">
                  <c:v>0.21842969685971231</c:v>
                </c:pt>
                <c:pt idx="3">
                  <c:v>0.1941370513271585</c:v>
                </c:pt>
                <c:pt idx="4">
                  <c:v>0.18765766009514501</c:v>
                </c:pt>
                <c:pt idx="5">
                  <c:v>0.18639119917226921</c:v>
                </c:pt>
                <c:pt idx="6">
                  <c:v>0.1743992068198725</c:v>
                </c:pt>
                <c:pt idx="7">
                  <c:v>0.16644434919844109</c:v>
                </c:pt>
                <c:pt idx="8">
                  <c:v>0.1563600782223428</c:v>
                </c:pt>
                <c:pt idx="9">
                  <c:v>0.13250909388592211</c:v>
                </c:pt>
                <c:pt idx="10">
                  <c:v>6.2807069252137568E-2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5F-4FE5-93D7-A2AE5309BCB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favorable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Donald Trump (R)</c:v>
                </c:pt>
                <c:pt idx="1">
                  <c:v>The Democratic Party</c:v>
                </c:pt>
                <c:pt idx="2">
                  <c:v>Joe Biden (D)</c:v>
                </c:pt>
                <c:pt idx="3">
                  <c:v>US Supreme Court</c:v>
                </c:pt>
                <c:pt idx="4">
                  <c:v>Colin Allred (D)</c:v>
                </c:pt>
                <c:pt idx="5">
                  <c:v>Kamala Harris (D)</c:v>
                </c:pt>
                <c:pt idx="6">
                  <c:v>Greg Abbott (R)</c:v>
                </c:pt>
                <c:pt idx="7">
                  <c:v>Ted Cruz (R)</c:v>
                </c:pt>
                <c:pt idx="8">
                  <c:v>The Republican Party</c:v>
                </c:pt>
                <c:pt idx="9">
                  <c:v>Robert F. Kennedy Jr. (I)</c:v>
                </c:pt>
                <c:pt idx="10">
                  <c:v>John Cornyn (R) </c:v>
                </c:pt>
              </c:strCache>
            </c:strRef>
          </c:cat>
          <c:val>
            <c:numRef>
              <c:f>Sheet1!$B$3:$L$3</c:f>
              <c:numCache>
                <c:formatCode>0%</c:formatCode>
                <c:ptCount val="11"/>
                <c:pt idx="0">
                  <c:v>0.239663455949152</c:v>
                </c:pt>
                <c:pt idx="1">
                  <c:v>0.29167586382827748</c:v>
                </c:pt>
                <c:pt idx="2">
                  <c:v>0.24241415618379181</c:v>
                </c:pt>
                <c:pt idx="3">
                  <c:v>0.35438248746512763</c:v>
                </c:pt>
                <c:pt idx="4">
                  <c:v>0.23201247177864789</c:v>
                </c:pt>
                <c:pt idx="5">
                  <c:v>0.23423445705044829</c:v>
                </c:pt>
                <c:pt idx="6">
                  <c:v>0.2294037157120446</c:v>
                </c:pt>
                <c:pt idx="7">
                  <c:v>0.21994749713867059</c:v>
                </c:pt>
                <c:pt idx="8">
                  <c:v>0.28901265778728269</c:v>
                </c:pt>
                <c:pt idx="9">
                  <c:v>0.33021329323800652</c:v>
                </c:pt>
                <c:pt idx="10">
                  <c:v>0.2045023304983915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5F-4FE5-93D7-A2AE5309BCB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Heard of, no opinion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Donald Trump (R)</c:v>
                </c:pt>
                <c:pt idx="1">
                  <c:v>The Democratic Party</c:v>
                </c:pt>
                <c:pt idx="2">
                  <c:v>Joe Biden (D)</c:v>
                </c:pt>
                <c:pt idx="3">
                  <c:v>US Supreme Court</c:v>
                </c:pt>
                <c:pt idx="4">
                  <c:v>Colin Allred (D)</c:v>
                </c:pt>
                <c:pt idx="5">
                  <c:v>Kamala Harris (D)</c:v>
                </c:pt>
                <c:pt idx="6">
                  <c:v>Greg Abbott (R)</c:v>
                </c:pt>
                <c:pt idx="7">
                  <c:v>Ted Cruz (R)</c:v>
                </c:pt>
                <c:pt idx="8">
                  <c:v>The Republican Party</c:v>
                </c:pt>
                <c:pt idx="9">
                  <c:v>Robert F. Kennedy Jr. (I)</c:v>
                </c:pt>
                <c:pt idx="10">
                  <c:v>John Cornyn (R) </c:v>
                </c:pt>
              </c:strCache>
            </c:strRef>
          </c:cat>
          <c:val>
            <c:numRef>
              <c:f>Sheet1!$B$4:$L$4</c:f>
              <c:numCache>
                <c:formatCode>0%</c:formatCode>
                <c:ptCount val="11"/>
                <c:pt idx="0">
                  <c:v>5.1255109575280858E-2</c:v>
                </c:pt>
                <c:pt idx="1">
                  <c:v>0.1110175852904806</c:v>
                </c:pt>
                <c:pt idx="2">
                  <c:v>6.4580951842390391E-2</c:v>
                </c:pt>
                <c:pt idx="3">
                  <c:v>0.1989186876347345</c:v>
                </c:pt>
                <c:pt idx="4">
                  <c:v>0.26041633538752762</c:v>
                </c:pt>
                <c:pt idx="5">
                  <c:v>0.1258390991913183</c:v>
                </c:pt>
                <c:pt idx="6">
                  <c:v>9.2709766704359667E-2</c:v>
                </c:pt>
                <c:pt idx="7">
                  <c:v>7.788391609315741E-2</c:v>
                </c:pt>
                <c:pt idx="8">
                  <c:v>0.12039789997722029</c:v>
                </c:pt>
                <c:pt idx="9">
                  <c:v>0.27256208267879828</c:v>
                </c:pt>
                <c:pt idx="10">
                  <c:v>0.24270232434661351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5F-4FE5-93D7-A2AE5309BCB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unfavorable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Donald Trump (R)</c:v>
                </c:pt>
                <c:pt idx="1">
                  <c:v>The Democratic Party</c:v>
                </c:pt>
                <c:pt idx="2">
                  <c:v>Joe Biden (D)</c:v>
                </c:pt>
                <c:pt idx="3">
                  <c:v>US Supreme Court</c:v>
                </c:pt>
                <c:pt idx="4">
                  <c:v>Colin Allred (D)</c:v>
                </c:pt>
                <c:pt idx="5">
                  <c:v>Kamala Harris (D)</c:v>
                </c:pt>
                <c:pt idx="6">
                  <c:v>Greg Abbott (R)</c:v>
                </c:pt>
                <c:pt idx="7">
                  <c:v>Ted Cruz (R)</c:v>
                </c:pt>
                <c:pt idx="8">
                  <c:v>The Republican Party</c:v>
                </c:pt>
                <c:pt idx="9">
                  <c:v>Robert F. Kennedy Jr. (I)</c:v>
                </c:pt>
                <c:pt idx="10">
                  <c:v>John Cornyn (R) </c:v>
                </c:pt>
              </c:strCache>
            </c:strRef>
          </c:cat>
          <c:val>
            <c:numRef>
              <c:f>Sheet1!$B$5:$L$5</c:f>
              <c:numCache>
                <c:formatCode>0%</c:formatCode>
                <c:ptCount val="11"/>
                <c:pt idx="0">
                  <c:v>9.7230872325388851E-2</c:v>
                </c:pt>
                <c:pt idx="1">
                  <c:v>0.17085903882061909</c:v>
                </c:pt>
                <c:pt idx="2">
                  <c:v>0.1152909233099159</c:v>
                </c:pt>
                <c:pt idx="3">
                  <c:v>0.16207192207549859</c:v>
                </c:pt>
                <c:pt idx="4">
                  <c:v>9.4181903011621909E-2</c:v>
                </c:pt>
                <c:pt idx="5">
                  <c:v>9.2386920134255951E-2</c:v>
                </c:pt>
                <c:pt idx="6">
                  <c:v>0.11675368519969929</c:v>
                </c:pt>
                <c:pt idx="7">
                  <c:v>0.13534917023189941</c:v>
                </c:pt>
                <c:pt idx="8">
                  <c:v>0.1809470603031729</c:v>
                </c:pt>
                <c:pt idx="9">
                  <c:v>9.4076353125907244E-2</c:v>
                </c:pt>
                <c:pt idx="10">
                  <c:v>0.17132365749140149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5F-4FE5-93D7-A2AE5309BCB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unfavorable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Donald Trump (R)</c:v>
                </c:pt>
                <c:pt idx="1">
                  <c:v>The Democratic Party</c:v>
                </c:pt>
                <c:pt idx="2">
                  <c:v>Joe Biden (D)</c:v>
                </c:pt>
                <c:pt idx="3">
                  <c:v>US Supreme Court</c:v>
                </c:pt>
                <c:pt idx="4">
                  <c:v>Colin Allred (D)</c:v>
                </c:pt>
                <c:pt idx="5">
                  <c:v>Kamala Harris (D)</c:v>
                </c:pt>
                <c:pt idx="6">
                  <c:v>Greg Abbott (R)</c:v>
                </c:pt>
                <c:pt idx="7">
                  <c:v>Ted Cruz (R)</c:v>
                </c:pt>
                <c:pt idx="8">
                  <c:v>The Republican Party</c:v>
                </c:pt>
                <c:pt idx="9">
                  <c:v>Robert F. Kennedy Jr. (I)</c:v>
                </c:pt>
                <c:pt idx="10">
                  <c:v>John Cornyn (R) </c:v>
                </c:pt>
              </c:strCache>
            </c:strRef>
          </c:cat>
          <c:val>
            <c:numRef>
              <c:f>Sheet1!$B$6:$L$6</c:f>
              <c:numCache>
                <c:formatCode>0%</c:formatCode>
                <c:ptCount val="11"/>
                <c:pt idx="0">
                  <c:v>0.37222373168504769</c:v>
                </c:pt>
                <c:pt idx="1">
                  <c:v>0.18982763857575091</c:v>
                </c:pt>
                <c:pt idx="2">
                  <c:v>0.35451195084221371</c:v>
                </c:pt>
                <c:pt idx="3">
                  <c:v>7.3740143670299574E-2</c:v>
                </c:pt>
                <c:pt idx="4">
                  <c:v>0.1276824834086652</c:v>
                </c:pt>
                <c:pt idx="5">
                  <c:v>0.34848224425603341</c:v>
                </c:pt>
                <c:pt idx="6">
                  <c:v>0.37064619906147489</c:v>
                </c:pt>
                <c:pt idx="7">
                  <c:v>0.38475493263149968</c:v>
                </c:pt>
                <c:pt idx="8">
                  <c:v>0.24040741371304089</c:v>
                </c:pt>
                <c:pt idx="9">
                  <c:v>0.142018450814025</c:v>
                </c:pt>
                <c:pt idx="10">
                  <c:v>0.19360597157158879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5F-4FE5-93D7-A2AE5309BCB0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Have not heard of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Donald Trump (R)</c:v>
                </c:pt>
                <c:pt idx="1">
                  <c:v>The Democratic Party</c:v>
                </c:pt>
                <c:pt idx="2">
                  <c:v>Joe Biden (D)</c:v>
                </c:pt>
                <c:pt idx="3">
                  <c:v>US Supreme Court</c:v>
                </c:pt>
                <c:pt idx="4">
                  <c:v>Colin Allred (D)</c:v>
                </c:pt>
                <c:pt idx="5">
                  <c:v>Kamala Harris (D)</c:v>
                </c:pt>
                <c:pt idx="6">
                  <c:v>Greg Abbott (R)</c:v>
                </c:pt>
                <c:pt idx="7">
                  <c:v>Ted Cruz (R)</c:v>
                </c:pt>
                <c:pt idx="8">
                  <c:v>The Republican Party</c:v>
                </c:pt>
                <c:pt idx="9">
                  <c:v>Robert F. Kennedy Jr. (I)</c:v>
                </c:pt>
                <c:pt idx="10">
                  <c:v>John Cornyn (R) </c:v>
                </c:pt>
              </c:strCache>
            </c:strRef>
          </c:cat>
          <c:val>
            <c:numRef>
              <c:f>Sheet1!$B$7:$L$7</c:f>
              <c:numCache>
                <c:formatCode>0%</c:formatCode>
                <c:ptCount val="11"/>
                <c:pt idx="0">
                  <c:v>3.9300229042485667E-3</c:v>
                </c:pt>
                <c:pt idx="1">
                  <c:v>1.296854907317023E-2</c:v>
                </c:pt>
                <c:pt idx="2">
                  <c:v>4.7723209619759243E-3</c:v>
                </c:pt>
                <c:pt idx="3">
                  <c:v>1.674970782718126E-2</c:v>
                </c:pt>
                <c:pt idx="4">
                  <c:v>9.8049146318392399E-2</c:v>
                </c:pt>
                <c:pt idx="5">
                  <c:v>1.2666080195674719E-2</c:v>
                </c:pt>
                <c:pt idx="6">
                  <c:v>1.6087426502548931E-2</c:v>
                </c:pt>
                <c:pt idx="7">
                  <c:v>1.5620134706331709E-2</c:v>
                </c:pt>
                <c:pt idx="8">
                  <c:v>1.2874889996940409E-2</c:v>
                </c:pt>
                <c:pt idx="9">
                  <c:v>2.8620726257341019E-2</c:v>
                </c:pt>
                <c:pt idx="10">
                  <c:v>0.12505864683986731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05F-4FE5-93D7-A2AE5309BCB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Non-Hispanic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favorable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Donald Trump (R)</c:v>
                </c:pt>
                <c:pt idx="1">
                  <c:v>The Democratic Party</c:v>
                </c:pt>
                <c:pt idx="2">
                  <c:v>Joe Biden (D)</c:v>
                </c:pt>
                <c:pt idx="3">
                  <c:v>US Supreme Court</c:v>
                </c:pt>
                <c:pt idx="4">
                  <c:v>Colin Allred (D)</c:v>
                </c:pt>
                <c:pt idx="5">
                  <c:v>Kamala Harris (D)</c:v>
                </c:pt>
                <c:pt idx="6">
                  <c:v>Greg Abbott (R)</c:v>
                </c:pt>
                <c:pt idx="7">
                  <c:v>Ted Cruz (R)</c:v>
                </c:pt>
                <c:pt idx="8">
                  <c:v>The Republican Party</c:v>
                </c:pt>
                <c:pt idx="9">
                  <c:v>Robert F. Kennedy Jr. (I)</c:v>
                </c:pt>
                <c:pt idx="10">
                  <c:v>John Cornyn (R) </c:v>
                </c:pt>
              </c:strCache>
            </c:strRef>
          </c:cat>
          <c:val>
            <c:numRef>
              <c:f>Sheet1!$B$2:$L$2</c:f>
              <c:numCache>
                <c:formatCode>0%</c:formatCode>
                <c:ptCount val="11"/>
                <c:pt idx="0">
                  <c:v>0.32573047242555742</c:v>
                </c:pt>
                <c:pt idx="1">
                  <c:v>0.19870537256461551</c:v>
                </c:pt>
                <c:pt idx="2">
                  <c:v>0.21730585543652989</c:v>
                </c:pt>
                <c:pt idx="3">
                  <c:v>0.20971659335657969</c:v>
                </c:pt>
                <c:pt idx="4">
                  <c:v>0.18211465966197651</c:v>
                </c:pt>
                <c:pt idx="5">
                  <c:v>0.21111601788081821</c:v>
                </c:pt>
                <c:pt idx="6">
                  <c:v>0.29018982646051178</c:v>
                </c:pt>
                <c:pt idx="7">
                  <c:v>0.28821165462054998</c:v>
                </c:pt>
                <c:pt idx="8">
                  <c:v>0.2218996653850801</c:v>
                </c:pt>
                <c:pt idx="9">
                  <c:v>8.8498783147844554E-2</c:v>
                </c:pt>
                <c:pt idx="10">
                  <c:v>0.16136139194941049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D4-4476-8D59-581EA88E73F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favorable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Donald Trump (R)</c:v>
                </c:pt>
                <c:pt idx="1">
                  <c:v>The Democratic Party</c:v>
                </c:pt>
                <c:pt idx="2">
                  <c:v>Joe Biden (D)</c:v>
                </c:pt>
                <c:pt idx="3">
                  <c:v>US Supreme Court</c:v>
                </c:pt>
                <c:pt idx="4">
                  <c:v>Colin Allred (D)</c:v>
                </c:pt>
                <c:pt idx="5">
                  <c:v>Kamala Harris (D)</c:v>
                </c:pt>
                <c:pt idx="6">
                  <c:v>Greg Abbott (R)</c:v>
                </c:pt>
                <c:pt idx="7">
                  <c:v>Ted Cruz (R)</c:v>
                </c:pt>
                <c:pt idx="8">
                  <c:v>The Republican Party</c:v>
                </c:pt>
                <c:pt idx="9">
                  <c:v>Robert F. Kennedy Jr. (I)</c:v>
                </c:pt>
                <c:pt idx="10">
                  <c:v>John Cornyn (R) </c:v>
                </c:pt>
              </c:strCache>
            </c:strRef>
          </c:cat>
          <c:val>
            <c:numRef>
              <c:f>Sheet1!$B$3:$L$3</c:f>
              <c:numCache>
                <c:formatCode>0%</c:formatCode>
                <c:ptCount val="11"/>
                <c:pt idx="0">
                  <c:v>0.19298295920713501</c:v>
                </c:pt>
                <c:pt idx="1">
                  <c:v>0.20164136114466799</c:v>
                </c:pt>
                <c:pt idx="2">
                  <c:v>0.1872572806686921</c:v>
                </c:pt>
                <c:pt idx="3">
                  <c:v>0.31813218611922128</c:v>
                </c:pt>
                <c:pt idx="4">
                  <c:v>0.2184797947761567</c:v>
                </c:pt>
                <c:pt idx="5">
                  <c:v>0.15815566811632209</c:v>
                </c:pt>
                <c:pt idx="6">
                  <c:v>0.22742075529569489</c:v>
                </c:pt>
                <c:pt idx="7">
                  <c:v>0.189682348874848</c:v>
                </c:pt>
                <c:pt idx="8">
                  <c:v>0.29980178416025588</c:v>
                </c:pt>
                <c:pt idx="9">
                  <c:v>0.27760054082724328</c:v>
                </c:pt>
                <c:pt idx="10">
                  <c:v>0.25327208646704907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D4-4476-8D59-581EA88E73F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Heard of, no opinion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Donald Trump (R)</c:v>
                </c:pt>
                <c:pt idx="1">
                  <c:v>The Democratic Party</c:v>
                </c:pt>
                <c:pt idx="2">
                  <c:v>Joe Biden (D)</c:v>
                </c:pt>
                <c:pt idx="3">
                  <c:v>US Supreme Court</c:v>
                </c:pt>
                <c:pt idx="4">
                  <c:v>Colin Allred (D)</c:v>
                </c:pt>
                <c:pt idx="5">
                  <c:v>Kamala Harris (D)</c:v>
                </c:pt>
                <c:pt idx="6">
                  <c:v>Greg Abbott (R)</c:v>
                </c:pt>
                <c:pt idx="7">
                  <c:v>Ted Cruz (R)</c:v>
                </c:pt>
                <c:pt idx="8">
                  <c:v>The Republican Party</c:v>
                </c:pt>
                <c:pt idx="9">
                  <c:v>Robert F. Kennedy Jr. (I)</c:v>
                </c:pt>
                <c:pt idx="10">
                  <c:v>John Cornyn (R) </c:v>
                </c:pt>
              </c:strCache>
            </c:strRef>
          </c:cat>
          <c:val>
            <c:numRef>
              <c:f>Sheet1!$B$4:$L$4</c:f>
              <c:numCache>
                <c:formatCode>0%</c:formatCode>
                <c:ptCount val="11"/>
                <c:pt idx="0">
                  <c:v>4.058566150862692E-2</c:v>
                </c:pt>
                <c:pt idx="1">
                  <c:v>8.4244811439085576E-2</c:v>
                </c:pt>
                <c:pt idx="2">
                  <c:v>4.2234598378404979E-2</c:v>
                </c:pt>
                <c:pt idx="3">
                  <c:v>0.1550894889202605</c:v>
                </c:pt>
                <c:pt idx="4">
                  <c:v>0.18375213781647259</c:v>
                </c:pt>
                <c:pt idx="5">
                  <c:v>8.6775871295962828E-2</c:v>
                </c:pt>
                <c:pt idx="6">
                  <c:v>6.86950303212851E-2</c:v>
                </c:pt>
                <c:pt idx="7">
                  <c:v>6.1979806225743249E-2</c:v>
                </c:pt>
                <c:pt idx="8">
                  <c:v>7.1724328626913733E-2</c:v>
                </c:pt>
                <c:pt idx="9">
                  <c:v>0.25138493078501528</c:v>
                </c:pt>
                <c:pt idx="10">
                  <c:v>0.18910075629531689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D4-4476-8D59-581EA88E73F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unfavorable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Donald Trump (R)</c:v>
                </c:pt>
                <c:pt idx="1">
                  <c:v>The Democratic Party</c:v>
                </c:pt>
                <c:pt idx="2">
                  <c:v>Joe Biden (D)</c:v>
                </c:pt>
                <c:pt idx="3">
                  <c:v>US Supreme Court</c:v>
                </c:pt>
                <c:pt idx="4">
                  <c:v>Colin Allred (D)</c:v>
                </c:pt>
                <c:pt idx="5">
                  <c:v>Kamala Harris (D)</c:v>
                </c:pt>
                <c:pt idx="6">
                  <c:v>Greg Abbott (R)</c:v>
                </c:pt>
                <c:pt idx="7">
                  <c:v>Ted Cruz (R)</c:v>
                </c:pt>
                <c:pt idx="8">
                  <c:v>The Republican Party</c:v>
                </c:pt>
                <c:pt idx="9">
                  <c:v>Robert F. Kennedy Jr. (I)</c:v>
                </c:pt>
                <c:pt idx="10">
                  <c:v>John Cornyn (R) </c:v>
                </c:pt>
              </c:strCache>
            </c:strRef>
          </c:cat>
          <c:val>
            <c:numRef>
              <c:f>Sheet1!$B$5:$L$5</c:f>
              <c:numCache>
                <c:formatCode>0%</c:formatCode>
                <c:ptCount val="11"/>
                <c:pt idx="0">
                  <c:v>0.100326118764032</c:v>
                </c:pt>
                <c:pt idx="1">
                  <c:v>0.1673001143342901</c:v>
                </c:pt>
                <c:pt idx="2">
                  <c:v>0.12852850164804119</c:v>
                </c:pt>
                <c:pt idx="3">
                  <c:v>0.16902819077871059</c:v>
                </c:pt>
                <c:pt idx="4">
                  <c:v>0.1070618600790622</c:v>
                </c:pt>
                <c:pt idx="5">
                  <c:v>0.1130562728444339</c:v>
                </c:pt>
                <c:pt idx="6">
                  <c:v>0.1057408210800119</c:v>
                </c:pt>
                <c:pt idx="7">
                  <c:v>0.1104935505152862</c:v>
                </c:pt>
                <c:pt idx="8">
                  <c:v>0.13891172614074629</c:v>
                </c:pt>
                <c:pt idx="9">
                  <c:v>0.1293556250375586</c:v>
                </c:pt>
                <c:pt idx="10">
                  <c:v>0.1236287369951535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D4-4476-8D59-581EA88E73F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unfavorable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Donald Trump (R)</c:v>
                </c:pt>
                <c:pt idx="1">
                  <c:v>The Democratic Party</c:v>
                </c:pt>
                <c:pt idx="2">
                  <c:v>Joe Biden (D)</c:v>
                </c:pt>
                <c:pt idx="3">
                  <c:v>US Supreme Court</c:v>
                </c:pt>
                <c:pt idx="4">
                  <c:v>Colin Allred (D)</c:v>
                </c:pt>
                <c:pt idx="5">
                  <c:v>Kamala Harris (D)</c:v>
                </c:pt>
                <c:pt idx="6">
                  <c:v>Greg Abbott (R)</c:v>
                </c:pt>
                <c:pt idx="7">
                  <c:v>Ted Cruz (R)</c:v>
                </c:pt>
                <c:pt idx="8">
                  <c:v>The Republican Party</c:v>
                </c:pt>
                <c:pt idx="9">
                  <c:v>Robert F. Kennedy Jr. (I)</c:v>
                </c:pt>
                <c:pt idx="10">
                  <c:v>John Cornyn (R) </c:v>
                </c:pt>
              </c:strCache>
            </c:strRef>
          </c:cat>
          <c:val>
            <c:numRef>
              <c:f>Sheet1!$B$6:$L$6</c:f>
              <c:numCache>
                <c:formatCode>0%</c:formatCode>
                <c:ptCount val="11"/>
                <c:pt idx="0">
                  <c:v>0.33620713339472458</c:v>
                </c:pt>
                <c:pt idx="1">
                  <c:v>0.33469295213246247</c:v>
                </c:pt>
                <c:pt idx="2">
                  <c:v>0.40047786342520741</c:v>
                </c:pt>
                <c:pt idx="3">
                  <c:v>0.14329332783206189</c:v>
                </c:pt>
                <c:pt idx="4">
                  <c:v>0.22722623819050389</c:v>
                </c:pt>
                <c:pt idx="5">
                  <c:v>0.41024664157583968</c:v>
                </c:pt>
                <c:pt idx="6">
                  <c:v>0.29107982606943072</c:v>
                </c:pt>
                <c:pt idx="7">
                  <c:v>0.33626621284345742</c:v>
                </c:pt>
                <c:pt idx="8">
                  <c:v>0.25261829674352287</c:v>
                </c:pt>
                <c:pt idx="9">
                  <c:v>0.22773779148819129</c:v>
                </c:pt>
                <c:pt idx="10">
                  <c:v>0.2102922675839061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D4-4476-8D59-581EA88E73FD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Have not heard of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Donald Trump (R)</c:v>
                </c:pt>
                <c:pt idx="1">
                  <c:v>The Democratic Party</c:v>
                </c:pt>
                <c:pt idx="2">
                  <c:v>Joe Biden (D)</c:v>
                </c:pt>
                <c:pt idx="3">
                  <c:v>US Supreme Court</c:v>
                </c:pt>
                <c:pt idx="4">
                  <c:v>Colin Allred (D)</c:v>
                </c:pt>
                <c:pt idx="5">
                  <c:v>Kamala Harris (D)</c:v>
                </c:pt>
                <c:pt idx="6">
                  <c:v>Greg Abbott (R)</c:v>
                </c:pt>
                <c:pt idx="7">
                  <c:v>Ted Cruz (R)</c:v>
                </c:pt>
                <c:pt idx="8">
                  <c:v>The Republican Party</c:v>
                </c:pt>
                <c:pt idx="9">
                  <c:v>Robert F. Kennedy Jr. (I)</c:v>
                </c:pt>
                <c:pt idx="10">
                  <c:v>John Cornyn (R) </c:v>
                </c:pt>
              </c:strCache>
            </c:strRef>
          </c:cat>
          <c:val>
            <c:numRef>
              <c:f>Sheet1!$B$7:$L$7</c:f>
              <c:numCache>
                <c:formatCode>0%</c:formatCode>
                <c:ptCount val="11"/>
                <c:pt idx="0">
                  <c:v>4.1676546999239736E-3</c:v>
                </c:pt>
                <c:pt idx="1">
                  <c:v>1.3415388384878371E-2</c:v>
                </c:pt>
                <c:pt idx="2">
                  <c:v>2.4195900443124242E-2</c:v>
                </c:pt>
                <c:pt idx="3">
                  <c:v>4.7402129931656762E-3</c:v>
                </c:pt>
                <c:pt idx="4">
                  <c:v>8.1365309475828165E-2</c:v>
                </c:pt>
                <c:pt idx="5">
                  <c:v>2.0649528286623021E-2</c:v>
                </c:pt>
                <c:pt idx="6">
                  <c:v>1.6873740773065381E-2</c:v>
                </c:pt>
                <c:pt idx="7">
                  <c:v>1.336642692011469E-2</c:v>
                </c:pt>
                <c:pt idx="8">
                  <c:v>1.504419894348113E-2</c:v>
                </c:pt>
                <c:pt idx="9">
                  <c:v>2.5422328714146861E-2</c:v>
                </c:pt>
                <c:pt idx="10">
                  <c:v>6.2344760709163852E-2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BD4-4476-8D59-581EA88E73F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approve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BDD8-4B1C-A93B-838105A42A9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approve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BDD8-4B1C-A93B-838105A42A9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BDD8-4B1C-A93B-838105A42A9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disapprove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BDD8-4B1C-A93B-838105A42A9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disapprove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4-BDD8-4B1C-A93B-838105A42A9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5-BDD8-4B1C-A93B-838105A42A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b"/>
        <c:numFmt formatCode="General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approve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Greg Abbott</c:v>
                </c:pt>
                <c:pt idx="6">
                  <c:v>Ted Cruz</c:v>
                </c:pt>
                <c:pt idx="7">
                  <c:v>John Cornyn</c:v>
                </c:pt>
              </c:strCache>
            </c:strRef>
          </c:cat>
          <c:val>
            <c:numRef>
              <c:f>Sheet1!$B$2:$I$2</c:f>
              <c:numCache>
                <c:formatCode>0%</c:formatCode>
                <c:ptCount val="8"/>
                <c:pt idx="0">
                  <c:v>0.14946816877415109</c:v>
                </c:pt>
                <c:pt idx="1">
                  <c:v>0.16146134889528579</c:v>
                </c:pt>
                <c:pt idx="2">
                  <c:v>9.2558632811246017E-2</c:v>
                </c:pt>
                <c:pt idx="3">
                  <c:v>0.13364766326754579</c:v>
                </c:pt>
                <c:pt idx="4">
                  <c:v>0.10591734360566871</c:v>
                </c:pt>
                <c:pt idx="5">
                  <c:v>0.17805824609877691</c:v>
                </c:pt>
                <c:pt idx="6">
                  <c:v>0.14042121383446221</c:v>
                </c:pt>
                <c:pt idx="7">
                  <c:v>5.1884840877422719E-2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99-4AE5-9832-E11F2B2AA95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approve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Greg Abbott</c:v>
                </c:pt>
                <c:pt idx="6">
                  <c:v>Ted Cruz</c:v>
                </c:pt>
                <c:pt idx="7">
                  <c:v>John Cornyn</c:v>
                </c:pt>
              </c:strCache>
            </c:strRef>
          </c:cat>
          <c:val>
            <c:numRef>
              <c:f>Sheet1!$B$3:$I$3</c:f>
              <c:numCache>
                <c:formatCode>0%</c:formatCode>
                <c:ptCount val="8"/>
                <c:pt idx="0">
                  <c:v>0.24645096610346859</c:v>
                </c:pt>
                <c:pt idx="1">
                  <c:v>0.2198361974418464</c:v>
                </c:pt>
                <c:pt idx="2">
                  <c:v>0.27238720587731352</c:v>
                </c:pt>
                <c:pt idx="3">
                  <c:v>0.1966033747098028</c:v>
                </c:pt>
                <c:pt idx="4">
                  <c:v>0.26517076579997589</c:v>
                </c:pt>
                <c:pt idx="5">
                  <c:v>0.1932542249456782</c:v>
                </c:pt>
                <c:pt idx="6">
                  <c:v>0.17317149321486089</c:v>
                </c:pt>
                <c:pt idx="7">
                  <c:v>0.2028271229072709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99-4AE5-9832-E11F2B2AA95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Greg Abbott</c:v>
                </c:pt>
                <c:pt idx="6">
                  <c:v>Ted Cruz</c:v>
                </c:pt>
                <c:pt idx="7">
                  <c:v>John Cornyn</c:v>
                </c:pt>
              </c:strCache>
            </c:strRef>
          </c:cat>
          <c:val>
            <c:numRef>
              <c:f>Sheet1!$B$4:$I$4</c:f>
              <c:numCache>
                <c:formatCode>0%</c:formatCode>
                <c:ptCount val="8"/>
                <c:pt idx="0">
                  <c:v>0.11564050361713291</c:v>
                </c:pt>
                <c:pt idx="1">
                  <c:v>0.1548868293552656</c:v>
                </c:pt>
                <c:pt idx="2">
                  <c:v>0.2239695842223223</c:v>
                </c:pt>
                <c:pt idx="3">
                  <c:v>0.23721402897945171</c:v>
                </c:pt>
                <c:pt idx="4">
                  <c:v>0.20624716522274539</c:v>
                </c:pt>
                <c:pt idx="5">
                  <c:v>0.11142491613432209</c:v>
                </c:pt>
                <c:pt idx="6">
                  <c:v>0.18493737893917281</c:v>
                </c:pt>
                <c:pt idx="7">
                  <c:v>0.30302287209778722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99-4AE5-9832-E11F2B2AA95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disapprove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Greg Abbott</c:v>
                </c:pt>
                <c:pt idx="6">
                  <c:v>Ted Cruz</c:v>
                </c:pt>
                <c:pt idx="7">
                  <c:v>John Cornyn</c:v>
                </c:pt>
              </c:strCache>
            </c:strRef>
          </c:cat>
          <c:val>
            <c:numRef>
              <c:f>Sheet1!$B$5:$I$5</c:f>
              <c:numCache>
                <c:formatCode>0%</c:formatCode>
                <c:ptCount val="8"/>
                <c:pt idx="0">
                  <c:v>0.13284153823973571</c:v>
                </c:pt>
                <c:pt idx="1">
                  <c:v>6.3601680787321133E-2</c:v>
                </c:pt>
                <c:pt idx="2">
                  <c:v>0.2499171356681712</c:v>
                </c:pt>
                <c:pt idx="3">
                  <c:v>0.20514020073246611</c:v>
                </c:pt>
                <c:pt idx="4">
                  <c:v>0.2266781924152772</c:v>
                </c:pt>
                <c:pt idx="5">
                  <c:v>0.1413801184900314</c:v>
                </c:pt>
                <c:pt idx="6">
                  <c:v>0.14799406697511361</c:v>
                </c:pt>
                <c:pt idx="7">
                  <c:v>0.1685913762231703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99-4AE5-9832-E11F2B2AA95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disapprove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Greg Abbott</c:v>
                </c:pt>
                <c:pt idx="6">
                  <c:v>Ted Cruz</c:v>
                </c:pt>
                <c:pt idx="7">
                  <c:v>John Cornyn</c:v>
                </c:pt>
              </c:strCache>
            </c:strRef>
          </c:cat>
          <c:val>
            <c:numRef>
              <c:f>Sheet1!$B$6:$I$6</c:f>
              <c:numCache>
                <c:formatCode>0%</c:formatCode>
                <c:ptCount val="8"/>
                <c:pt idx="0">
                  <c:v>0.35238189410560372</c:v>
                </c:pt>
                <c:pt idx="1">
                  <c:v>0.36505939004321081</c:v>
                </c:pt>
                <c:pt idx="2">
                  <c:v>0.13190971651227759</c:v>
                </c:pt>
                <c:pt idx="3">
                  <c:v>0.20332672881791641</c:v>
                </c:pt>
                <c:pt idx="4">
                  <c:v>0.17125728929424511</c:v>
                </c:pt>
                <c:pt idx="5">
                  <c:v>0.36306280940825858</c:v>
                </c:pt>
                <c:pt idx="6">
                  <c:v>0.33316041976565158</c:v>
                </c:pt>
                <c:pt idx="7">
                  <c:v>0.16879395456102819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99-4AE5-9832-E11F2B2AA954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Greg Abbott</c:v>
                </c:pt>
                <c:pt idx="6">
                  <c:v>Ted Cruz</c:v>
                </c:pt>
                <c:pt idx="7">
                  <c:v>John Cornyn</c:v>
                </c:pt>
              </c:strCache>
            </c:strRef>
          </c:cat>
          <c:val>
            <c:numRef>
              <c:f>Sheet1!$B$7:$I$7</c:f>
              <c:numCache>
                <c:formatCode>0%</c:formatCode>
                <c:ptCount val="8"/>
                <c:pt idx="0">
                  <c:v>3.216929159907993E-3</c:v>
                </c:pt>
                <c:pt idx="1">
                  <c:v>3.5154553477070187E-2</c:v>
                </c:pt>
                <c:pt idx="2">
                  <c:v>2.9257724908669441E-2</c:v>
                </c:pt>
                <c:pt idx="3">
                  <c:v>2.406800349281718E-2</c:v>
                </c:pt>
                <c:pt idx="4">
                  <c:v>2.472924366208773E-2</c:v>
                </c:pt>
                <c:pt idx="5">
                  <c:v>1.28196849229327E-2</c:v>
                </c:pt>
                <c:pt idx="6">
                  <c:v>2.03154272707388E-2</c:v>
                </c:pt>
                <c:pt idx="7">
                  <c:v>0.1048798333333206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999-4AE5-9832-E11F2B2AA95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Non-Hispanic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approve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Greg Abbott</c:v>
                </c:pt>
                <c:pt idx="6">
                  <c:v>Ted Cruz</c:v>
                </c:pt>
                <c:pt idx="7">
                  <c:v>John Cornyn</c:v>
                </c:pt>
              </c:strCache>
            </c:strRef>
          </c:cat>
          <c:val>
            <c:numRef>
              <c:f>Sheet1!$B$2:$I$2</c:f>
              <c:numCache>
                <c:formatCode>0%</c:formatCode>
                <c:ptCount val="8"/>
                <c:pt idx="0">
                  <c:v>0.20115678508275131</c:v>
                </c:pt>
                <c:pt idx="1">
                  <c:v>0.19130880783045759</c:v>
                </c:pt>
                <c:pt idx="2">
                  <c:v>0.1244975974344585</c:v>
                </c:pt>
                <c:pt idx="3">
                  <c:v>0.1241249616656153</c:v>
                </c:pt>
                <c:pt idx="4">
                  <c:v>0.102625201978796</c:v>
                </c:pt>
                <c:pt idx="5">
                  <c:v>0.28660171780976917</c:v>
                </c:pt>
                <c:pt idx="6">
                  <c:v>0.27626586318457552</c:v>
                </c:pt>
                <c:pt idx="7">
                  <c:v>0.16412339240067361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DB-4199-A16D-6EAB9CCAC27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approve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Greg Abbott</c:v>
                </c:pt>
                <c:pt idx="6">
                  <c:v>Ted Cruz</c:v>
                </c:pt>
                <c:pt idx="7">
                  <c:v>John Cornyn</c:v>
                </c:pt>
              </c:strCache>
            </c:strRef>
          </c:cat>
          <c:val>
            <c:numRef>
              <c:f>Sheet1!$B$3:$I$3</c:f>
              <c:numCache>
                <c:formatCode>0%</c:formatCode>
                <c:ptCount val="8"/>
                <c:pt idx="0">
                  <c:v>0.1952977972569008</c:v>
                </c:pt>
                <c:pt idx="1">
                  <c:v>0.1872087116090333</c:v>
                </c:pt>
                <c:pt idx="2">
                  <c:v>0.2931197244073469</c:v>
                </c:pt>
                <c:pt idx="3">
                  <c:v>0.22412860034006621</c:v>
                </c:pt>
                <c:pt idx="4">
                  <c:v>0.23368225097408449</c:v>
                </c:pt>
                <c:pt idx="5">
                  <c:v>0.22942248572406709</c:v>
                </c:pt>
                <c:pt idx="6">
                  <c:v>0.20482327022130711</c:v>
                </c:pt>
                <c:pt idx="7">
                  <c:v>0.27356172103686782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DB-4199-A16D-6EAB9CCAC27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Greg Abbott</c:v>
                </c:pt>
                <c:pt idx="6">
                  <c:v>Ted Cruz</c:v>
                </c:pt>
                <c:pt idx="7">
                  <c:v>John Cornyn</c:v>
                </c:pt>
              </c:strCache>
            </c:strRef>
          </c:cat>
          <c:val>
            <c:numRef>
              <c:f>Sheet1!$B$4:$I$4</c:f>
              <c:numCache>
                <c:formatCode>0%</c:formatCode>
                <c:ptCount val="8"/>
                <c:pt idx="0">
                  <c:v>5.4201801012978397E-2</c:v>
                </c:pt>
                <c:pt idx="1">
                  <c:v>0.11131499083439141</c:v>
                </c:pt>
                <c:pt idx="2">
                  <c:v>0.18015241382752781</c:v>
                </c:pt>
                <c:pt idx="3">
                  <c:v>0.18815080959956559</c:v>
                </c:pt>
                <c:pt idx="4">
                  <c:v>0.20121002794460099</c:v>
                </c:pt>
                <c:pt idx="5">
                  <c:v>7.8132921562729968E-2</c:v>
                </c:pt>
                <c:pt idx="6">
                  <c:v>8.5956813830700057E-2</c:v>
                </c:pt>
                <c:pt idx="7">
                  <c:v>0.15770129045459069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DB-4199-A16D-6EAB9CCAC27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disapprove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Greg Abbott</c:v>
                </c:pt>
                <c:pt idx="6">
                  <c:v>Ted Cruz</c:v>
                </c:pt>
                <c:pt idx="7">
                  <c:v>John Cornyn</c:v>
                </c:pt>
              </c:strCache>
            </c:strRef>
          </c:cat>
          <c:val>
            <c:numRef>
              <c:f>Sheet1!$B$5:$I$5</c:f>
              <c:numCache>
                <c:formatCode>0%</c:formatCode>
                <c:ptCount val="8"/>
                <c:pt idx="0">
                  <c:v>0.12787290313062771</c:v>
                </c:pt>
                <c:pt idx="1">
                  <c:v>7.8133689045574412E-2</c:v>
                </c:pt>
                <c:pt idx="2">
                  <c:v>0.2036664154124152</c:v>
                </c:pt>
                <c:pt idx="3">
                  <c:v>0.22722332489833369</c:v>
                </c:pt>
                <c:pt idx="4">
                  <c:v>0.21134838954351931</c:v>
                </c:pt>
                <c:pt idx="5">
                  <c:v>9.7810771229210183E-2</c:v>
                </c:pt>
                <c:pt idx="6">
                  <c:v>7.9819133613063864E-2</c:v>
                </c:pt>
                <c:pt idx="7">
                  <c:v>0.12654247138891669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DB-4199-A16D-6EAB9CCAC27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disapprove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Greg Abbott</c:v>
                </c:pt>
                <c:pt idx="6">
                  <c:v>Ted Cruz</c:v>
                </c:pt>
                <c:pt idx="7">
                  <c:v>John Cornyn</c:v>
                </c:pt>
              </c:strCache>
            </c:strRef>
          </c:cat>
          <c:val>
            <c:numRef>
              <c:f>Sheet1!$B$6:$I$6</c:f>
              <c:numCache>
                <c:formatCode>0%</c:formatCode>
                <c:ptCount val="8"/>
                <c:pt idx="0">
                  <c:v>0.40959375224404299</c:v>
                </c:pt>
                <c:pt idx="1">
                  <c:v>0.41741052328542072</c:v>
                </c:pt>
                <c:pt idx="2">
                  <c:v>0.17799222758165881</c:v>
                </c:pt>
                <c:pt idx="3">
                  <c:v>0.20899333281350199</c:v>
                </c:pt>
                <c:pt idx="4">
                  <c:v>0.20755176700753711</c:v>
                </c:pt>
                <c:pt idx="5">
                  <c:v>0.29546256187347769</c:v>
                </c:pt>
                <c:pt idx="6">
                  <c:v>0.32874536059346898</c:v>
                </c:pt>
                <c:pt idx="7">
                  <c:v>0.2062126228115797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DB-4199-A16D-6EAB9CCAC27D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Greg Abbott</c:v>
                </c:pt>
                <c:pt idx="6">
                  <c:v>Ted Cruz</c:v>
                </c:pt>
                <c:pt idx="7">
                  <c:v>John Cornyn</c:v>
                </c:pt>
              </c:strCache>
            </c:strRef>
          </c:cat>
          <c:val>
            <c:numRef>
              <c:f>Sheet1!$B$7:$I$7</c:f>
              <c:numCache>
                <c:formatCode>0%</c:formatCode>
                <c:ptCount val="8"/>
                <c:pt idx="0">
                  <c:v>1.1876961272698451E-2</c:v>
                </c:pt>
                <c:pt idx="1">
                  <c:v>1.4623277395122361E-2</c:v>
                </c:pt>
                <c:pt idx="2">
                  <c:v>2.0571621336592801E-2</c:v>
                </c:pt>
                <c:pt idx="3">
                  <c:v>2.7378970682916989E-2</c:v>
                </c:pt>
                <c:pt idx="4">
                  <c:v>4.3582362551461827E-2</c:v>
                </c:pt>
                <c:pt idx="5">
                  <c:v>1.256954180074576E-2</c:v>
                </c:pt>
                <c:pt idx="6">
                  <c:v>2.4389558556884381E-2</c:v>
                </c:pt>
                <c:pt idx="7">
                  <c:v>7.1858501907371558E-2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7DB-4199-A16D-6EAB9CCAC27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Non-Hispanic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8A3-441F-B4F2-29513C2DCFAE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8A3-441F-B4F2-29513C2DCFAE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8A3-441F-B4F2-29513C2DCFAE}"/>
              </c:ext>
            </c:extLst>
          </c:dPt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Unsure/I don't know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0.45428257556530732</c:v>
                </c:pt>
                <c:pt idx="1">
                  <c:v>0.45006609168630918</c:v>
                </c:pt>
                <c:pt idx="2">
                  <c:v>9.5651332748383083E-2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8A3-441F-B4F2-29513C2DCF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4745589073338"/>
          <c:y val="0.21253574967753844"/>
          <c:w val="0.26685181452711798"/>
          <c:h val="0.431196375483692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478626856629544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- No EO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C9F-4C27-9FF2-D10E43FF8100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C9F-4C27-9FF2-D10E43FF8100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C9F-4C27-9FF2-D10E43FF8100}"/>
              </c:ext>
            </c:extLst>
          </c:dPt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Unsure/I don't know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0.51467625402267148</c:v>
                </c:pt>
                <c:pt idx="1">
                  <c:v>0.36427799531303329</c:v>
                </c:pt>
                <c:pt idx="2">
                  <c:v>0.121045750664295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C9F-4C27-9FF2-D10E43FF8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Excellent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6.1575832315188803E-2</c:v>
                </c:pt>
                <c:pt idx="1">
                  <c:v>0.10572132967876301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30-425D-AFCF-C1D9587CA7B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0.27188919664444078</c:v>
                </c:pt>
                <c:pt idx="1">
                  <c:v>0.31686812913383688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30-425D-AFCF-C1D9587CA7B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Fair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0.40466080403579491</c:v>
                </c:pt>
                <c:pt idx="1">
                  <c:v>0.35102322184114038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30-425D-AFCF-C1D9587CA7B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0.26187416700457528</c:v>
                </c:pt>
                <c:pt idx="1">
                  <c:v>0.22638731934625911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30-425D-AFCF-C1D9587CA7B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Get much better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8.0943047561144885E-2</c:v>
                </c:pt>
                <c:pt idx="1">
                  <c:v>0.12648564157117409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B2-494B-8B1E-1354E7A278D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Get somewhat better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0.2200904740518303</c:v>
                </c:pt>
                <c:pt idx="1">
                  <c:v>0.19277643989937521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B2-494B-8B1E-1354E7A278D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Stay about the same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0.41102649620139631</c:v>
                </c:pt>
                <c:pt idx="1">
                  <c:v>0.33809673035839599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B2-494B-8B1E-1354E7A278D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Get somewhat worse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0.12190976086372191</c:v>
                </c:pt>
                <c:pt idx="1">
                  <c:v>0.18813557911814699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B2-494B-8B1E-1354E7A278D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Get much worse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0.11437672681641591</c:v>
                </c:pt>
                <c:pt idx="1">
                  <c:v>0.10060546900519669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B2-494B-8B1E-1354E7A278D7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5.1653494505490463E-2</c:v>
                </c:pt>
                <c:pt idx="1">
                  <c:v>5.3900140047710557E-2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AB2-494B-8B1E-1354E7A278D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Presidentia</a:t>
            </a:r>
            <a:r>
              <a:rPr lang="en-US" sz="1600" u="sng" baseline="0" dirty="0">
                <a:solidFill>
                  <a:schemeClr val="tx1"/>
                </a:solidFill>
              </a:rPr>
              <a:t>l Matchup</a:t>
            </a:r>
            <a:endParaRPr lang="en-US" sz="1600" u="sng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54970472440944"/>
          <c:y val="8.4051731269662242E-2"/>
          <c:w val="0.85151279527559054"/>
          <c:h val="0.782001322122023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 Biden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0.29266998481069101</c:v>
                </c:pt>
                <c:pt idx="1">
                  <c:v>0.3122013628658763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42-45AA-AC66-1FAAB97EC09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 Biden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0.13809163817332901</c:v>
                </c:pt>
                <c:pt idx="1">
                  <c:v>8.4413405486708032E-2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42-45AA-AC66-1FAAB97EC09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Probably Trump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0.17983062724850141</c:v>
                </c:pt>
                <c:pt idx="1">
                  <c:v>0.1325784623367624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42-45AA-AC66-1FAAB97EC09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Definitely Trump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0.28413859212406062</c:v>
                </c:pt>
                <c:pt idx="1">
                  <c:v>0.36941821661481888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42-45AA-AC66-1FAAB97EC09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Someone else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7.6989858169286773E-2</c:v>
                </c:pt>
                <c:pt idx="1">
                  <c:v>6.3105467984132232E-2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42-45AA-AC66-1FAAB97EC09B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Unsure/I don’t know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2.8279299474131121E-2</c:v>
                </c:pt>
                <c:pt idx="1">
                  <c:v>3.8283084711701929E-2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42-45AA-AC66-1FAAB97EC09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5 - Know all that I need 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0.32992895596623101</c:v>
                </c:pt>
                <c:pt idx="1">
                  <c:v>0.43502587700232859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9B-4AC2-B5E5-AC77344CC26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0.3485703346506368</c:v>
                </c:pt>
                <c:pt idx="1">
                  <c:v>0.31104628854725491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9B-4AC2-B5E5-AC77344CC26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0.25321180339935589</c:v>
                </c:pt>
                <c:pt idx="1">
                  <c:v>0.21235159311386931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9B-4AC2-B5E5-AC77344CC26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6.4584942144597896E-2</c:v>
                </c:pt>
                <c:pt idx="1">
                  <c:v>2.893452403748431E-2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9B-4AC2-B5E5-AC77344CC26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1 - Do not know anything at all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3.7039638391783312E-3</c:v>
                </c:pt>
                <c:pt idx="1">
                  <c:v>1.264171729906262E-2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9B-4AC2-B5E5-AC77344CC26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5 - Know all that I need 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0.32819559746298338</c:v>
                </c:pt>
                <c:pt idx="1">
                  <c:v>0.46000710661663141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9B-4AC2-B5E5-AC77344CC26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0.33432277155192142</c:v>
                </c:pt>
                <c:pt idx="1">
                  <c:v>0.30515806746595558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9B-4AC2-B5E5-AC77344CC26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0.27249523668650077</c:v>
                </c:pt>
                <c:pt idx="1">
                  <c:v>0.19775829874697681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9B-4AC2-B5E5-AC77344CC26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4.9875306822576827E-2</c:v>
                </c:pt>
                <c:pt idx="1">
                  <c:v>2.7137395123076329E-2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9B-4AC2-B5E5-AC77344CC26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1 - Do not know anything at all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1.5111087476017721E-2</c:v>
                </c:pt>
                <c:pt idx="1">
                  <c:v>9.9391320473595241E-3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9B-4AC2-B5E5-AC77344CC26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Yes, frequently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0.2119079946957029</c:v>
                </c:pt>
                <c:pt idx="1">
                  <c:v>0.32586891144820962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9B-4AC2-B5E5-AC77344CC26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Yes, occasionally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0.32491761725681773</c:v>
                </c:pt>
                <c:pt idx="1">
                  <c:v>0.35447228077879378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9B-4AC2-B5E5-AC77344CC26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Yes, rarely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0.25396714261825548</c:v>
                </c:pt>
                <c:pt idx="1">
                  <c:v>0.1276995343954031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9B-4AC2-B5E5-AC77344CC26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No, never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0.18587868111015809</c:v>
                </c:pt>
                <c:pt idx="1">
                  <c:v>0.1560450354166657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9B-4AC2-B5E5-AC77344CC26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Unsure/I don't know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2.3328564319065749E-2</c:v>
                </c:pt>
                <c:pt idx="1">
                  <c:v>3.5914237960927353E-2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9B-4AC2-B5E5-AC77344CC26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 will vote early and in-person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0.60704278328082806</c:v>
                </c:pt>
                <c:pt idx="1">
                  <c:v>0.60229472510200155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71-45BA-B58A-B397F59B3D1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 will vote by mail-in ballot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6.696893264127228E-2</c:v>
                </c:pt>
                <c:pt idx="1">
                  <c:v>0.1053492999674229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71-45BA-B58A-B397F59B3D1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 will vote in person on election day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0.29386967235962758</c:v>
                </c:pt>
                <c:pt idx="1">
                  <c:v>0.25473163873498927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71-45BA-B58A-B397F59B3D1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Not sure/I don't know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3.2118611718271677E-2</c:v>
                </c:pt>
                <c:pt idx="1">
                  <c:v>3.7624336195586042E-2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71-45BA-B58A-B397F59B3D1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Hispanic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57-43DB-9BFF-97059207CB77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57-43DB-9BFF-97059207CB77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57-43DB-9BFF-97059207CB77}"/>
              </c:ext>
            </c:extLst>
          </c:dPt>
          <c:cat>
            <c:strRef>
              <c:f>Sheet1!$A$2:$A$4</c:f>
              <c:strCache>
                <c:ptCount val="3"/>
                <c:pt idx="0">
                  <c:v>Heard of, and familiar</c:v>
                </c:pt>
                <c:pt idx="1">
                  <c:v>Heard of, but unfamiliar</c:v>
                </c:pt>
                <c:pt idx="2">
                  <c:v>Have not heard of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0.28841409058807232</c:v>
                </c:pt>
                <c:pt idx="1">
                  <c:v>0.3013955221726351</c:v>
                </c:pt>
                <c:pt idx="2">
                  <c:v>0.41019038723929241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57-43DB-9BFF-97059207C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4745589073338"/>
          <c:y val="0.21253574967753844"/>
          <c:w val="0.26685181452711798"/>
          <c:h val="0.574928500644923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More than once a week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0.1209436603364472</c:v>
                </c:pt>
                <c:pt idx="1">
                  <c:v>0.1211577072089334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3E-4093-A6A6-66457D2B7B1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Once a week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0.25723963974286851</c:v>
                </c:pt>
                <c:pt idx="1">
                  <c:v>0.26380375512847459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3E-4093-A6A6-66457D2B7B1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Once or twice a month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0.13226715977731199</c:v>
                </c:pt>
                <c:pt idx="1">
                  <c:v>0.1164216823855198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3E-4093-A6A6-66457D2B7B1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 few times a 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0.17282406625310781</c:v>
                </c:pt>
                <c:pt idx="1">
                  <c:v>0.13208332883058299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3E-4093-A6A6-66457D2B7B1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Seldom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0.1761372141075136</c:v>
                </c:pt>
                <c:pt idx="1">
                  <c:v>0.17929476742495529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3E-4093-A6A6-66457D2B7B14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0.14058825978275111</c:v>
                </c:pt>
                <c:pt idx="1">
                  <c:v>0.18723875902153381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23E-4093-A6A6-66457D2B7B1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Hispanic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57-43DB-9BFF-97059207CB77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57-43DB-9BFF-97059207CB77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57-43DB-9BFF-97059207CB77}"/>
              </c:ext>
            </c:extLst>
          </c:dPt>
          <c:cat>
            <c:strRef>
              <c:f>Sheet1!$A$2:$A$4</c:f>
              <c:strCache>
                <c:ptCount val="3"/>
                <c:pt idx="0">
                  <c:v>Heard of, and familiar</c:v>
                </c:pt>
                <c:pt idx="1">
                  <c:v>Heard of, but unfamiliar</c:v>
                </c:pt>
                <c:pt idx="2">
                  <c:v>Have not heard of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0.28634356175726189</c:v>
                </c:pt>
                <c:pt idx="1">
                  <c:v>0.26203905266523581</c:v>
                </c:pt>
                <c:pt idx="2">
                  <c:v>0.45161738557750231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57-43DB-9BFF-97059207C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4745589073338"/>
          <c:y val="0.21253574967753844"/>
          <c:w val="0.26685181452711798"/>
          <c:h val="0.574928500644923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Hispanic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57-43DB-9BFF-97059207CB77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57-43DB-9BFF-97059207CB77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57-43DB-9BFF-97059207CB77}"/>
              </c:ext>
            </c:extLst>
          </c:dPt>
          <c:cat>
            <c:strRef>
              <c:f>Sheet1!$A$2:$A$4</c:f>
              <c:strCache>
                <c:ptCount val="3"/>
                <c:pt idx="0">
                  <c:v>Spanish</c:v>
                </c:pt>
                <c:pt idx="1">
                  <c:v>English</c:v>
                </c:pt>
                <c:pt idx="2">
                  <c:v>No preference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4.6625561835446347E-2</c:v>
                </c:pt>
                <c:pt idx="1">
                  <c:v>0.77256913670071692</c:v>
                </c:pt>
                <c:pt idx="2">
                  <c:v>0.18080530146383669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57-43DB-9BFF-97059207C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4745589073338"/>
          <c:y val="0.21253574967753844"/>
          <c:w val="0.26685181452711798"/>
          <c:h val="0.574928500644923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Presidential Matchup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2068014535176275E-2"/>
          <c:y val="0.15667667528299226"/>
          <c:w val="0.85737801003882586"/>
          <c:h val="0.737140698917738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9E9-4E9A-B43F-947F8DD41ADD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F9E9-4E9A-B43F-947F8DD41ADD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9E9-4E9A-B43F-947F8DD41ADD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F9E9-4E9A-B43F-947F8DD41ADD}"/>
              </c:ext>
            </c:extLst>
          </c:dPt>
          <c:dPt>
            <c:idx val="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9E9-4E9A-B43F-947F8DD41ADD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F9E9-4E9A-B43F-947F8DD41ADD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F9E9-4E9A-B43F-947F8DD41ADD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F9E9-4E9A-B43F-947F8DD41ADD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F9E9-4E9A-B43F-947F8DD41ADD}"/>
              </c:ext>
            </c:extLst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F9E9-4E9A-B43F-947F8DD41ADD}"/>
              </c:ext>
            </c:extLst>
          </c:dPt>
          <c:dPt>
            <c:idx val="1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F9E9-4E9A-B43F-947F8DD41ADD}"/>
              </c:ext>
            </c:extLst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F9E9-4E9A-B43F-947F8DD41A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Sheet1!$B$1:$R$1</c:f>
              <c:strCache>
                <c:ptCount val="17"/>
                <c:pt idx="0">
                  <c:v>Biden</c:v>
                </c:pt>
                <c:pt idx="1">
                  <c:v>Trump</c:v>
                </c:pt>
                <c:pt idx="2">
                  <c:v>   </c:v>
                </c:pt>
                <c:pt idx="3">
                  <c:v>Biden </c:v>
                </c:pt>
                <c:pt idx="4">
                  <c:v>Trump </c:v>
                </c:pt>
                <c:pt idx="5">
                  <c:v>       </c:v>
                </c:pt>
                <c:pt idx="6">
                  <c:v>Biden</c:v>
                </c:pt>
                <c:pt idx="7">
                  <c:v>Trump</c:v>
                </c:pt>
                <c:pt idx="8">
                  <c:v>  </c:v>
                </c:pt>
                <c:pt idx="9">
                  <c:v>Biden</c:v>
                </c:pt>
                <c:pt idx="10">
                  <c:v>Trump</c:v>
                </c:pt>
                <c:pt idx="11">
                  <c:v>  </c:v>
                </c:pt>
                <c:pt idx="12">
                  <c:v>Biden</c:v>
                </c:pt>
                <c:pt idx="13">
                  <c:v>Trump</c:v>
                </c:pt>
                <c:pt idx="14">
                  <c:v>  </c:v>
                </c:pt>
                <c:pt idx="15">
                  <c:v>Biden</c:v>
                </c:pt>
                <c:pt idx="16">
                  <c:v>Trump</c:v>
                </c:pt>
              </c:strCache>
            </c:strRef>
          </c:cat>
          <c:val>
            <c:numRef>
              <c:f>Sheet1!$B$2:$R$2</c:f>
              <c:numCache>
                <c:formatCode>0%</c:formatCode>
                <c:ptCount val="17"/>
                <c:pt idx="0">
                  <c:v>0.32294768057215661</c:v>
                </c:pt>
                <c:pt idx="1">
                  <c:v>0.29393979336766463</c:v>
                </c:pt>
                <c:pt idx="3">
                  <c:v>0.26549439548641179</c:v>
                </c:pt>
                <c:pt idx="4">
                  <c:v>0.27534157461060182</c:v>
                </c:pt>
                <c:pt idx="6">
                  <c:v>0.15385695295789659</c:v>
                </c:pt>
                <c:pt idx="7">
                  <c:v>0.30379150989921688</c:v>
                </c:pt>
                <c:pt idx="9">
                  <c:v>0.39338486120544452</c:v>
                </c:pt>
                <c:pt idx="10">
                  <c:v>0.26987954772381928</c:v>
                </c:pt>
                <c:pt idx="12">
                  <c:v>0.24937083185440651</c:v>
                </c:pt>
                <c:pt idx="13">
                  <c:v>0.35161215770372639</c:v>
                </c:pt>
                <c:pt idx="15">
                  <c:v>0.23179960311569431</c:v>
                </c:pt>
                <c:pt idx="16">
                  <c:v>0.31339312729742408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E9-4E9A-B43F-947F8DD41AD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F9E9-4E9A-B43F-947F8DD41ADD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9E9-4E9A-B43F-947F8DD41ADD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9E9-4E9A-B43F-947F8DD41ADD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F9E9-4E9A-B43F-947F8DD41ADD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9E9-4E9A-B43F-947F8DD41ADD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F9E9-4E9A-B43F-947F8DD41ADD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9E9-4E9A-B43F-947F8DD41ADD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F9E9-4E9A-B43F-947F8DD41ADD}"/>
              </c:ext>
            </c:extLst>
          </c:dPt>
          <c:dPt>
            <c:idx val="1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F9E9-4E9A-B43F-947F8DD41ADD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F9E9-4E9A-B43F-947F8DD41ADD}"/>
              </c:ext>
            </c:extLst>
          </c:dPt>
          <c:dPt>
            <c:idx val="1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F9E9-4E9A-B43F-947F8DD41ADD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F9E9-4E9A-B43F-947F8DD41A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Sheet1!$B$1:$R$1</c:f>
              <c:strCache>
                <c:ptCount val="17"/>
                <c:pt idx="0">
                  <c:v>Biden</c:v>
                </c:pt>
                <c:pt idx="1">
                  <c:v>Trump</c:v>
                </c:pt>
                <c:pt idx="2">
                  <c:v>   </c:v>
                </c:pt>
                <c:pt idx="3">
                  <c:v>Biden </c:v>
                </c:pt>
                <c:pt idx="4">
                  <c:v>Trump </c:v>
                </c:pt>
                <c:pt idx="5">
                  <c:v>       </c:v>
                </c:pt>
                <c:pt idx="6">
                  <c:v>Biden</c:v>
                </c:pt>
                <c:pt idx="7">
                  <c:v>Trump</c:v>
                </c:pt>
                <c:pt idx="8">
                  <c:v>  </c:v>
                </c:pt>
                <c:pt idx="9">
                  <c:v>Biden</c:v>
                </c:pt>
                <c:pt idx="10">
                  <c:v>Trump</c:v>
                </c:pt>
                <c:pt idx="11">
                  <c:v>  </c:v>
                </c:pt>
                <c:pt idx="12">
                  <c:v>Biden</c:v>
                </c:pt>
                <c:pt idx="13">
                  <c:v>Trump</c:v>
                </c:pt>
                <c:pt idx="14">
                  <c:v>  </c:v>
                </c:pt>
                <c:pt idx="15">
                  <c:v>Biden</c:v>
                </c:pt>
                <c:pt idx="16">
                  <c:v>Trump</c:v>
                </c:pt>
              </c:strCache>
            </c:strRef>
          </c:cat>
          <c:val>
            <c:numRef>
              <c:f>Sheet1!$B$3:$R$3</c:f>
              <c:numCache>
                <c:formatCode>0%</c:formatCode>
                <c:ptCount val="17"/>
                <c:pt idx="0">
                  <c:v>7.6844823445723798E-2</c:v>
                </c:pt>
                <c:pt idx="1">
                  <c:v>0.18494452364145489</c:v>
                </c:pt>
                <c:pt idx="3">
                  <c:v>0.19306340014525339</c:v>
                </c:pt>
                <c:pt idx="4">
                  <c:v>0.17524067597490781</c:v>
                </c:pt>
                <c:pt idx="6">
                  <c:v>0.1847849066937079</c:v>
                </c:pt>
                <c:pt idx="7">
                  <c:v>0.23731592515488331</c:v>
                </c:pt>
                <c:pt idx="9">
                  <c:v>0.1042136462821642</c:v>
                </c:pt>
                <c:pt idx="10">
                  <c:v>0.13812254987363001</c:v>
                </c:pt>
                <c:pt idx="12">
                  <c:v>0.1626397096313463</c:v>
                </c:pt>
                <c:pt idx="13">
                  <c:v>0.1311901035304166</c:v>
                </c:pt>
                <c:pt idx="15">
                  <c:v>0.17806281612217539</c:v>
                </c:pt>
                <c:pt idx="16">
                  <c:v>0.18866208955071301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E9-4E9A-B43F-947F8DD41AD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Total Votes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Sheet1!$B$1:$R$1</c:f>
              <c:strCache>
                <c:ptCount val="17"/>
                <c:pt idx="0">
                  <c:v>Biden</c:v>
                </c:pt>
                <c:pt idx="1">
                  <c:v>Trump</c:v>
                </c:pt>
                <c:pt idx="2">
                  <c:v>   </c:v>
                </c:pt>
                <c:pt idx="3">
                  <c:v>Biden </c:v>
                </c:pt>
                <c:pt idx="4">
                  <c:v>Trump </c:v>
                </c:pt>
                <c:pt idx="5">
                  <c:v>       </c:v>
                </c:pt>
                <c:pt idx="6">
                  <c:v>Biden</c:v>
                </c:pt>
                <c:pt idx="7">
                  <c:v>Trump</c:v>
                </c:pt>
                <c:pt idx="8">
                  <c:v>  </c:v>
                </c:pt>
                <c:pt idx="9">
                  <c:v>Biden</c:v>
                </c:pt>
                <c:pt idx="10">
                  <c:v>Trump</c:v>
                </c:pt>
                <c:pt idx="11">
                  <c:v>  </c:v>
                </c:pt>
                <c:pt idx="12">
                  <c:v>Biden</c:v>
                </c:pt>
                <c:pt idx="13">
                  <c:v>Trump</c:v>
                </c:pt>
                <c:pt idx="14">
                  <c:v>  </c:v>
                </c:pt>
                <c:pt idx="15">
                  <c:v>Biden</c:v>
                </c:pt>
                <c:pt idx="16">
                  <c:v>Trump</c:v>
                </c:pt>
              </c:strCache>
            </c:strRef>
          </c:cat>
          <c:val>
            <c:numRef>
              <c:f>Sheet1!$B$4:$R$4</c:f>
              <c:numCache>
                <c:formatCode>0%</c:formatCode>
                <c:ptCount val="17"/>
                <c:pt idx="0">
                  <c:v>0.39979250401788041</c:v>
                </c:pt>
                <c:pt idx="1">
                  <c:v>0.47888431700911949</c:v>
                </c:pt>
                <c:pt idx="3">
                  <c:v>0.45855779563166532</c:v>
                </c:pt>
                <c:pt idx="4">
                  <c:v>0.45058225058550949</c:v>
                </c:pt>
                <c:pt idx="6">
                  <c:v>0.33864185965160443</c:v>
                </c:pt>
                <c:pt idx="7">
                  <c:v>0.54110743505410019</c:v>
                </c:pt>
                <c:pt idx="9">
                  <c:v>0.49759850748760859</c:v>
                </c:pt>
                <c:pt idx="10">
                  <c:v>0.40800209759744932</c:v>
                </c:pt>
                <c:pt idx="12">
                  <c:v>0.41201054148575261</c:v>
                </c:pt>
                <c:pt idx="13">
                  <c:v>0.48280226123414299</c:v>
                </c:pt>
                <c:pt idx="15">
                  <c:v>0.40986241923786942</c:v>
                </c:pt>
                <c:pt idx="16">
                  <c:v>0.50205521684813703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E9-4E9A-B43F-947F8DD41A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94370927"/>
        <c:axId val="1094380047"/>
      </c:barChart>
      <c:catAx>
        <c:axId val="1094370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4380047"/>
        <c:crosses val="autoZero"/>
        <c:auto val="1"/>
        <c:lblAlgn val="ctr"/>
        <c:lblOffset val="100"/>
        <c:noMultiLvlLbl val="0"/>
      </c:catAx>
      <c:valAx>
        <c:axId val="1094380047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1094370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Voting Trump: Favor Trump or Oppose Biden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More in favor of Donald Trump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0.67023972597659542</c:v>
                </c:pt>
                <c:pt idx="1">
                  <c:v>0.64241728084740468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CC-41DF-9C22-03C3228D33D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Equally in favor of Donald Trump and in opposition to Joe Biden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0.1834301551138153</c:v>
                </c:pt>
                <c:pt idx="1">
                  <c:v>0.1966902329480977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CC-41DF-9C22-03C3228D33D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More in opposition to Joe Biden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0.1463301189095895</c:v>
                </c:pt>
                <c:pt idx="1">
                  <c:v>0.16089248620449759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CC-41DF-9C22-03C3228D33D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21944192"/>
        <c:axId val="1321945152"/>
      </c:barChart>
      <c:catAx>
        <c:axId val="132194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1945152"/>
        <c:crosses val="autoZero"/>
        <c:auto val="1"/>
        <c:lblAlgn val="ctr"/>
        <c:lblOffset val="100"/>
        <c:noMultiLvlLbl val="0"/>
      </c:catAx>
      <c:valAx>
        <c:axId val="1321945152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32194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Voting Biden: Favor Biden or Oppose Trump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More in favor of Joe Biden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0.62681252342204319</c:v>
                </c:pt>
                <c:pt idx="1">
                  <c:v>0.58311467053857335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7D-4191-870F-38241963B0A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Equally in favor of Joe Biden and in opposition to Donald Trump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0.21597110646021969</c:v>
                </c:pt>
                <c:pt idx="1">
                  <c:v>0.20255038665488631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7D-4191-870F-38241963B0A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More in opposition to Donald Trump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0.15721637011773701</c:v>
                </c:pt>
                <c:pt idx="1">
                  <c:v>0.21433494280654081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7D-4191-870F-38241963B0A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21944192"/>
        <c:axId val="1321945152"/>
      </c:barChart>
      <c:catAx>
        <c:axId val="132194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1945152"/>
        <c:crosses val="autoZero"/>
        <c:auto val="1"/>
        <c:lblAlgn val="ctr"/>
        <c:lblOffset val="100"/>
        <c:noMultiLvlLbl val="0"/>
      </c:catAx>
      <c:valAx>
        <c:axId val="1321945152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32194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5 - Completely certain</c:v>
                </c:pt>
              </c:strCache>
            </c:strRef>
          </c:tx>
          <c:spPr>
            <a:solidFill>
              <a:srgbClr val="E9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0.5000609354963278</c:v>
                </c:pt>
                <c:pt idx="1">
                  <c:v>0.63334921580671988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F7-49CE-9BAF-2BE878DE00E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0.2658589028381787</c:v>
                </c:pt>
                <c:pt idx="1">
                  <c:v>0.22864823073235599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F7-49CE-9BAF-2BE878DE00E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DBDCD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0.16380523558055851</c:v>
                </c:pt>
                <c:pt idx="1">
                  <c:v>0.1001441486437373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F7-49CE-9BAF-2BE878DE00E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2.533809648072383E-2</c:v>
                </c:pt>
                <c:pt idx="1">
                  <c:v>1.8459632706698662E-2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F7-49CE-9BAF-2BE878DE00E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1 - Not certain at all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4.4936829604211213E-2</c:v>
                </c:pt>
                <c:pt idx="1">
                  <c:v>1.939877211048761E-2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F7-49CE-9BAF-2BE878DE00E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Presidentia</a:t>
            </a:r>
            <a:r>
              <a:rPr lang="en-US" sz="1600" u="sng" baseline="0" dirty="0">
                <a:solidFill>
                  <a:schemeClr val="tx1"/>
                </a:solidFill>
              </a:rPr>
              <a:t>l Matchup</a:t>
            </a:r>
            <a:endParaRPr lang="en-US" sz="1600" u="sng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54970472440944"/>
          <c:y val="8.4051731269662242E-2"/>
          <c:w val="0.85151279527559054"/>
          <c:h val="0.782001322122023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 Biden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0.2443230315868482</c:v>
                </c:pt>
                <c:pt idx="1">
                  <c:v>0.25939406300684947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42-45AA-AC66-1FAAB97EC09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 Biden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0.1128668677050374</c:v>
                </c:pt>
                <c:pt idx="1">
                  <c:v>9.3544273336022804E-2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42-45AA-AC66-1FAAB97EC09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Definitely Trump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0.2224040681608119</c:v>
                </c:pt>
                <c:pt idx="1">
                  <c:v>0.33321274423821418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42-45AA-AC66-1FAAB97EC09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Probably Trump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0.16639191782647531</c:v>
                </c:pt>
                <c:pt idx="1">
                  <c:v>0.11747902632691989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42-45AA-AC66-1FAAB97EC09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Definitely Kennedy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4.4255951734284683E-2</c:v>
                </c:pt>
                <c:pt idx="1">
                  <c:v>4.9465711322227338E-2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42-45AA-AC66-1FAAB97EC09B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Probably Kennedy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0.1461038862315362</c:v>
                </c:pt>
                <c:pt idx="1">
                  <c:v>7.5981809701408026E-2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42-45AA-AC66-1FAAB97EC09B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Someone else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Sheet1!$B$8:$C$8</c:f>
              <c:numCache>
                <c:formatCode>0%</c:formatCode>
                <c:ptCount val="2"/>
                <c:pt idx="0">
                  <c:v>2.2912748902412221E-2</c:v>
                </c:pt>
                <c:pt idx="1">
                  <c:v>1.7369632896182579E-2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32-481B-A535-205F4F49441F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Unsure/I don't know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Sheet1!$B$9:$C$9</c:f>
              <c:numCache>
                <c:formatCode>0%</c:formatCode>
                <c:ptCount val="2"/>
                <c:pt idx="0">
                  <c:v>4.0741527852593891E-2</c:v>
                </c:pt>
                <c:pt idx="1">
                  <c:v>5.3552739172175477E-2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32-481B-A535-205F4F49441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B7FC-4FB6-B4E9-DF6AB6BEC98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066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B7FC-4FB6-B4E9-DF6AB6BEC98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B7FC-4FB6-B4E9-DF6AB6BEC98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B7FC-4FB6-B4E9-DF6AB6BEC98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4-B7FC-4FB6-B4E9-DF6AB6BEC980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5-B7FC-4FB6-B4E9-DF6AB6BEC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b"/>
        <c:numFmt formatCode="General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0.10559</cdr:x>
      <cdr:y>0.30688</cdr:y>
    </cdr:from>
    <cdr:to>
      <cdr:x>0.45668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455261" y="891248"/>
          <a:ext cx="1513703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31%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Non-Hispanic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0.54209</cdr:x>
      <cdr:y>0.30688</cdr:y>
    </cdr:from>
    <cdr:to>
      <cdr:x>0.89317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2337244" y="891248"/>
          <a:ext cx="1513685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29%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Hispanic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0.10559</cdr:x>
      <cdr:y>0.30688</cdr:y>
    </cdr:from>
    <cdr:to>
      <cdr:x>0.45668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455261" y="891248"/>
          <a:ext cx="1513703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45%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Non-Hispanic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0.54209</cdr:x>
      <cdr:y>0.30688</cdr:y>
    </cdr:from>
    <cdr:to>
      <cdr:x>0.89317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2337244" y="891248"/>
          <a:ext cx="1513685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51%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Hispanic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0.10559</cdr:x>
      <cdr:y>0.30688</cdr:y>
    </cdr:from>
    <cdr:to>
      <cdr:x>0.45668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455261" y="891248"/>
          <a:ext cx="1513703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29%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Hispanic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0.10559</cdr:x>
      <cdr:y>0.30688</cdr:y>
    </cdr:from>
    <cdr:to>
      <cdr:x>0.45668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455261" y="891248"/>
          <a:ext cx="1513703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29%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Hispanic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0.10559</cdr:x>
      <cdr:y>0.30688</cdr:y>
    </cdr:from>
    <cdr:to>
      <cdr:x>0.45668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455261" y="891248"/>
          <a:ext cx="1513703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rgbClr val="595959"/>
              </a:solidFill>
              <a:latin typeface="+mj-lt"/>
            </a:rPr>
            <a:t>77%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Hispanic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0832E6-4AD4-44E9-B51D-654A61DA9E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25A675-90A7-8ABF-8655-8D1564F87E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1DD74-8E6E-B846-A7F2-8EE5EE7DE93C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95C44D-4D44-D1EE-9314-71DDAA2B40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AB4E50-EDFE-06C1-DA9E-5A56B4A198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B08A1-29D1-AA45-AB17-F0B22E280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44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F2F36-198F-3048-96E2-D082D36238B2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1C792-EE01-FD43-8343-11F4C5A02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16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40% of Hispanics rent / 57% own / 3% live rent-free  vs 30% NH rent / 69% own / 1% live rent-free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89834D-4B87-497C-AB4C-D7F4242DA2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46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 (light)">
    <p:bg>
      <p:bgPr>
        <a:solidFill>
          <a:srgbClr val="F2E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471F198-A188-B4CA-7947-400CFF0D8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2954" y="2858014"/>
            <a:ext cx="4724045" cy="769441"/>
          </a:xfrm>
          <a:prstGeom prst="rect">
            <a:avLst/>
          </a:prstGeom>
        </p:spPr>
        <p:txBody>
          <a:bodyPr lIns="0" anchor="t">
            <a:spAutoFit/>
          </a:bodyPr>
          <a:lstStyle>
            <a:lvl1pPr marL="0" indent="0" algn="l">
              <a:lnSpc>
                <a:spcPct val="80000"/>
              </a:lnSpc>
              <a:buNone/>
              <a:defRPr sz="5500" b="1" spc="-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Divider Slide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703D00E-31F6-A57C-E6D8-A7529742C1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770838"/>
            <a:ext cx="4719799" cy="307777"/>
          </a:xfrm>
          <a:prstGeom prst="rect">
            <a:avLst/>
          </a:prstGeom>
        </p:spPr>
        <p:txBody>
          <a:bodyPr lIns="0" anchor="b">
            <a:spAutoFit/>
          </a:bodyPr>
          <a:lstStyle>
            <a:lvl1pPr marL="0" indent="0" algn="l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THIS IS A SAMPLE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0DC2304-E235-4D5E-019C-33530B8799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2170" y="1698170"/>
            <a:ext cx="5159830" cy="515983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B83F6-E248-7952-A93F-19835B54B170}"/>
              </a:ext>
            </a:extLst>
          </p:cNvPr>
          <p:cNvCxnSpPr>
            <a:cxnSpLocks/>
          </p:cNvCxnSpPr>
          <p:nvPr userDrawn="1"/>
        </p:nvCxnSpPr>
        <p:spPr>
          <a:xfrm>
            <a:off x="457200" y="2121794"/>
            <a:ext cx="102620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962CF3C-C566-1226-93D6-7FF3B1D132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43" y="6199553"/>
            <a:ext cx="1796360" cy="2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0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kely Dem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Question text can start here at size 12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8C430AB-DCA0-E394-2CB8-A90E3ED791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438" y="6390651"/>
            <a:ext cx="1796360" cy="2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3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kely Rep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Question text can start here at size 12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FED66A9-7182-D8E4-A9DA-67A0DE2DC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438" y="6390651"/>
            <a:ext cx="1796360" cy="2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V Statement D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14BD5F07-7182-479C-8CA3-9AE356C5EA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Headlines are lowercase 36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C2BDAC9F-1B4E-F514-5889-7F21062E28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Question text can start here at size 12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3B39DC4-C336-C68D-0A7F-EC01465415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438" y="6390651"/>
            <a:ext cx="1796360" cy="2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2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istered V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Question text can start here at size 12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47FF5BC-031C-9C25-A9E7-7FD5EB7513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438" y="6390651"/>
            <a:ext cx="1796360" cy="2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8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image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52FD1D2F-14FF-D6B7-D103-22A41E7F52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2192000" cy="3305331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Title Placeholder 3">
            <a:extLst>
              <a:ext uri="{FF2B5EF4-FFF2-40B4-BE49-F238E27FC236}">
                <a16:creationId xmlns:a16="http://schemas.microsoft.com/office/drawing/2014/main" id="{3397CDDD-02D8-14E1-A05F-621CA4D644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324713"/>
            <a:ext cx="2216331" cy="1089529"/>
          </a:xfrm>
          <a:prstGeom prst="rect">
            <a:avLst/>
          </a:prstGeom>
        </p:spPr>
        <p:txBody>
          <a:bodyPr vert="horz" wrap="square" lIns="0" tIns="45720" rIns="91440" bIns="45720" rtlCol="0" anchor="ctr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Header goes here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E11B8AC-D426-C8EF-9EC2-4EFA9022D22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66344" y="4670465"/>
            <a:ext cx="3401568" cy="676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4400" b="0" i="0">
                <a:solidFill>
                  <a:schemeClr val="accent2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 sz="2300" b="1"/>
            </a:lvl2pPr>
            <a:lvl3pPr marL="914400" indent="0">
              <a:buNone/>
              <a:defRPr sz="2300" b="1"/>
            </a:lvl3pPr>
            <a:lvl4pPr marL="1371600" indent="0">
              <a:buNone/>
              <a:defRPr sz="2300" b="1"/>
            </a:lvl4pPr>
            <a:lvl5pPr marL="1828800" indent="0">
              <a:buNone/>
              <a:defRPr sz="2300" b="1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EBEB7A7C-71C3-5609-202B-2047AF5E0D60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422740" y="4668728"/>
            <a:ext cx="340309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4400" b="0" i="0">
                <a:solidFill>
                  <a:schemeClr val="accent4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 sz="2300" b="1"/>
            </a:lvl2pPr>
            <a:lvl3pPr marL="914400" indent="0">
              <a:buNone/>
              <a:defRPr sz="2300" b="1"/>
            </a:lvl3pPr>
            <a:lvl4pPr marL="1371600" indent="0">
              <a:buNone/>
              <a:defRPr sz="2300" b="1"/>
            </a:lvl4pPr>
            <a:lvl5pPr marL="1828800" indent="0">
              <a:buNone/>
              <a:defRPr sz="2300" b="1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1B8EA651-6022-6A61-C22E-F6753D1A4DDF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8331701" y="4668728"/>
            <a:ext cx="340309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4400" b="0" i="0">
                <a:solidFill>
                  <a:schemeClr val="accent3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 sz="2300" b="1"/>
            </a:lvl2pPr>
            <a:lvl3pPr marL="914400" indent="0">
              <a:buNone/>
              <a:defRPr sz="2300" b="1"/>
            </a:lvl3pPr>
            <a:lvl4pPr marL="1371600" indent="0">
              <a:buNone/>
              <a:defRPr sz="2300" b="1"/>
            </a:lvl4pPr>
            <a:lvl5pPr marL="1828800" indent="0">
              <a:buNone/>
              <a:defRPr sz="2300" b="1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E444BBB4-5670-2B49-4F7C-A7E09FAE9A9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6344" y="5362271"/>
            <a:ext cx="340156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CA200382-AEE0-448C-A0CB-20C826B489EF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4422740" y="5345836"/>
            <a:ext cx="340309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FBC49008-25F3-0494-6217-B0BEE5522267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8331701" y="5345836"/>
            <a:ext cx="341436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06DD49C-13A5-D82F-8C95-898E4124351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6344" y="4393466"/>
            <a:ext cx="3401568" cy="2769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 i="0" cap="all" baseline="0">
                <a:solidFill>
                  <a:schemeClr val="accent1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Subheading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3FDA5CC-62CA-1C6E-3160-1CA14D8EB2B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22740" y="4390599"/>
            <a:ext cx="3401568" cy="2769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 i="0" cap="all" baseline="0">
                <a:solidFill>
                  <a:schemeClr val="accent1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Subheading level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8A6DAAC8-3F9B-B42B-0672-A9A2A2F72F9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31701" y="4387732"/>
            <a:ext cx="3401568" cy="2769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 i="0" cap="all" baseline="0">
                <a:solidFill>
                  <a:schemeClr val="accent1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Subheading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C4E37F-2476-132C-D435-1692C5761E48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2731966-A1AF-4727-8A5E-BCB1023C32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438" y="6390651"/>
            <a:ext cx="1796360" cy="2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1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7F872A-6872-1FF2-7224-E8C6740A68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70000"/>
              </a:lnSpc>
              <a:buNone/>
              <a:defRPr sz="8000" b="1" i="0" cap="all" spc="-150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  <a:lvl2pPr marL="4572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2pPr>
            <a:lvl3pPr marL="9144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3pPr>
            <a:lvl4pPr marL="13716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4pPr>
            <a:lvl5pPr marL="18288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5pPr>
          </a:lstStyle>
          <a:p>
            <a:pPr lvl="0"/>
            <a:endParaRPr lang="en-US"/>
          </a:p>
        </p:txBody>
      </p:sp>
      <p:pic>
        <p:nvPicPr>
          <p:cNvPr id="3" name="Picture 2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08F5C702-E3D7-195F-45A3-C9457F3833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11937" y="6264073"/>
            <a:ext cx="1975822" cy="30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1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A (l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F49C6DF-CA15-FBE9-7350-C9F2881A32E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C904EC1-1640-291B-19BA-1041792EC2CB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75C2550F-1D94-B71D-78A5-FAAEBF175E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334000" y="0"/>
              <a:ext cx="6858000" cy="6858000"/>
            </a:xfrm>
            <a:prstGeom prst="rect">
              <a:avLst/>
            </a:prstGeom>
          </p:spPr>
        </p:pic>
        <p:sp>
          <p:nvSpPr>
            <p:cNvPr id="4" name="Text Placeholder 5">
              <a:extLst>
                <a:ext uri="{FF2B5EF4-FFF2-40B4-BE49-F238E27FC236}">
                  <a16:creationId xmlns:a16="http://schemas.microsoft.com/office/drawing/2014/main" id="{E9195347-7BFB-75DD-6DD6-56A762D609D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22250" y="2835419"/>
              <a:ext cx="7533860" cy="1508105"/>
            </a:xfrm>
            <a:prstGeom prst="rect">
              <a:avLst/>
            </a:prstGeom>
            <a:ln>
              <a:noFill/>
            </a:ln>
          </p:spPr>
          <p:txBody>
            <a:bodyPr anchor="ctr">
              <a:spAutoFit/>
            </a:bodyPr>
            <a:lstStyle>
              <a:lvl1pPr marL="0" indent="0" algn="l" defTabSz="326532" rtl="0" eaLnBrk="1" latinLnBrk="0" hangingPunct="1">
                <a:spcBef>
                  <a:spcPct val="20000"/>
                </a:spcBef>
                <a:buFont typeface="Arial"/>
                <a:buNone/>
                <a:defRPr sz="6000" b="1" i="0" kern="1200" spc="-150" baseline="0">
                  <a:solidFill>
                    <a:schemeClr val="bg1"/>
                  </a:solidFill>
                  <a:latin typeface="Franklin Gothic Medium" panose="020B0603020102020204" pitchFamily="34" charset="0"/>
                  <a:ea typeface="+mn-ea"/>
                  <a:cs typeface="+mn-cs"/>
                </a:defRPr>
              </a:lvl1pPr>
              <a:lvl2pPr marL="326532" indent="0" algn="l" defTabSz="326532" rtl="0" eaLnBrk="1" latinLnBrk="0" hangingPunct="1">
                <a:spcBef>
                  <a:spcPct val="20000"/>
                </a:spcBef>
                <a:buFontTx/>
                <a:buNone/>
                <a:defRPr sz="2400" b="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2pPr>
              <a:lvl3pPr marL="816331" indent="-163266" algn="l" defTabSz="326532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□"/>
                <a:defRPr sz="23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142863" indent="-163266" algn="l" defTabSz="326532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Lucida Grande"/>
                <a:buChar char="◇"/>
                <a:defRPr sz="23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469395" indent="-163266" algn="l" defTabSz="326532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Lucida Grande"/>
                <a:buChar char="-"/>
                <a:defRPr sz="2300" b="1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5pPr>
              <a:lvl6pPr marL="1795927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22460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48992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75524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326532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sz="11500">
                  <a:solidFill>
                    <a:schemeClr val="tx1"/>
                  </a:solidFill>
                  <a:latin typeface="+mj-lt"/>
                </a:rPr>
                <a:t>Gracias</a:t>
              </a:r>
              <a:endParaRPr kumimoji="0" lang="en-US" sz="11500" u="none" strike="noStrike" kern="1200" cap="none" spc="-15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96E96B1-90DD-3841-45BC-6E25494134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43" y="6199553"/>
            <a:ext cx="1796360" cy="2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4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kely V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6AC495F-0EBF-D9F0-FEE0-10CBB673E189}"/>
              </a:ext>
            </a:extLst>
          </p:cNvPr>
          <p:cNvSpPr/>
          <p:nvPr userDrawn="1"/>
        </p:nvSpPr>
        <p:spPr>
          <a:xfrm>
            <a:off x="10699848" y="-1"/>
            <a:ext cx="1494651" cy="2984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HOU – A18+ LV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C76B27-8F3A-20E2-5A44-46AC9F57E654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likely voters 18+
Source: Univision political tracker in collaboration with Media Predict as of April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972800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Question text can start here at size 12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5A7233E-1524-92B4-CF8B-7138F9721A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438" y="6390651"/>
            <a:ext cx="1796360" cy="2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V Statement D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4C76B27-8F3A-20E2-5A44-46AC9F57E654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5 pt Scale: Agree = 4,5, Disagree = 1,2, Neutral = 3 (not reported), No opinion = 0 (Not reported)</a:t>
            </a:r>
          </a:p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Agree and Disagree above will not sum to 100%</a:t>
            </a:r>
          </a:p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likely voters 18+
Source: Univision political tracker in collaboration with Media Predict as of April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14BD5F07-7182-479C-8CA3-9AE356C5EA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Headlines are lowercase 36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C2BDAC9F-1B4E-F514-5889-7F21062E28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972800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Question text can start here at size 12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02B571-A641-1E08-7BBA-A39A224F6706}"/>
              </a:ext>
            </a:extLst>
          </p:cNvPr>
          <p:cNvSpPr/>
          <p:nvPr userDrawn="1"/>
        </p:nvSpPr>
        <p:spPr>
          <a:xfrm>
            <a:off x="10699848" y="-1"/>
            <a:ext cx="1494651" cy="2984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HOU – A18+ LV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FED7BDD-7C8C-E25A-035B-4A7AB42B0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438" y="6390651"/>
            <a:ext cx="1796360" cy="2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8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istered V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4C76B27-8F3A-20E2-5A44-46AC9F57E654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registered voters 18+
Source: Univision political tracker in collaboration with Media Predict as of April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972800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Question text can start here at size 12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79A0CE-1210-F744-8055-60543B382C8B}"/>
              </a:ext>
            </a:extLst>
          </p:cNvPr>
          <p:cNvSpPr/>
          <p:nvPr userDrawn="1"/>
        </p:nvSpPr>
        <p:spPr>
          <a:xfrm>
            <a:off x="10699848" y="-1"/>
            <a:ext cx="1494651" cy="2984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HOU – A18+ RV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C38261A-6992-AEAC-7435-C5FF213C1F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438" y="6390651"/>
            <a:ext cx="1796360" cy="2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6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image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52FD1D2F-14FF-D6B7-D103-22A41E7F52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2192000" cy="3305331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Title Placeholder 3">
            <a:extLst>
              <a:ext uri="{FF2B5EF4-FFF2-40B4-BE49-F238E27FC236}">
                <a16:creationId xmlns:a16="http://schemas.microsoft.com/office/drawing/2014/main" id="{3397CDDD-02D8-14E1-A05F-621CA4D644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380113"/>
            <a:ext cx="2216331" cy="978729"/>
          </a:xfrm>
          <a:prstGeom prst="rect">
            <a:avLst/>
          </a:prstGeom>
        </p:spPr>
        <p:txBody>
          <a:bodyPr vert="horz" wrap="square" lIns="0" tIns="45720" rIns="91440" bIns="45720" rtlCol="0" anchor="ctr">
            <a:sp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E11B8AC-D426-C8EF-9EC2-4EFA9022D22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66344" y="4670465"/>
            <a:ext cx="3401568" cy="676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4400" b="0" i="0">
                <a:solidFill>
                  <a:schemeClr val="accent2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 sz="2300" b="1"/>
            </a:lvl2pPr>
            <a:lvl3pPr marL="914400" indent="0">
              <a:buNone/>
              <a:defRPr sz="2300" b="1"/>
            </a:lvl3pPr>
            <a:lvl4pPr marL="1371600" indent="0">
              <a:buNone/>
              <a:defRPr sz="2300" b="1"/>
            </a:lvl4pPr>
            <a:lvl5pPr marL="1828800" indent="0">
              <a:buNone/>
              <a:defRPr sz="2300" b="1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EBEB7A7C-71C3-5609-202B-2047AF5E0D60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422740" y="4668728"/>
            <a:ext cx="340309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4400" b="0" i="0">
                <a:solidFill>
                  <a:schemeClr val="accent4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 sz="2300" b="1"/>
            </a:lvl2pPr>
            <a:lvl3pPr marL="914400" indent="0">
              <a:buNone/>
              <a:defRPr sz="2300" b="1"/>
            </a:lvl3pPr>
            <a:lvl4pPr marL="1371600" indent="0">
              <a:buNone/>
              <a:defRPr sz="2300" b="1"/>
            </a:lvl4pPr>
            <a:lvl5pPr marL="1828800" indent="0">
              <a:buNone/>
              <a:defRPr sz="2300" b="1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1B8EA651-6022-6A61-C22E-F6753D1A4DDF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8331701" y="4668728"/>
            <a:ext cx="340309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4400" b="0" i="0">
                <a:solidFill>
                  <a:schemeClr val="accent3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 sz="2300" b="1"/>
            </a:lvl2pPr>
            <a:lvl3pPr marL="914400" indent="0">
              <a:buNone/>
              <a:defRPr sz="2300" b="1"/>
            </a:lvl3pPr>
            <a:lvl4pPr marL="1371600" indent="0">
              <a:buNone/>
              <a:defRPr sz="2300" b="1"/>
            </a:lvl4pPr>
            <a:lvl5pPr marL="1828800" indent="0">
              <a:buNone/>
              <a:defRPr sz="2300" b="1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E444BBB4-5670-2B49-4F7C-A7E09FAE9A9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6344" y="5362271"/>
            <a:ext cx="340156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CA200382-AEE0-448C-A0CB-20C826B489EF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4422740" y="5345836"/>
            <a:ext cx="340309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FBC49008-25F3-0494-6217-B0BEE5522267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8331701" y="5345836"/>
            <a:ext cx="341436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06DD49C-13A5-D82F-8C95-898E4124351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6344" y="4393466"/>
            <a:ext cx="3401568" cy="2769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 i="0" cap="all" baseline="0">
                <a:solidFill>
                  <a:schemeClr val="accent1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Subheading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3FDA5CC-62CA-1C6E-3160-1CA14D8EB2B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22740" y="4390599"/>
            <a:ext cx="3401568" cy="2769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 i="0" cap="all" baseline="0">
                <a:solidFill>
                  <a:schemeClr val="accent1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Subheading level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8A6DAAC8-3F9B-B42B-0672-A9A2A2F72F9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31701" y="4387732"/>
            <a:ext cx="3401568" cy="2769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 i="0" cap="all" baseline="0">
                <a:solidFill>
                  <a:schemeClr val="accent1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Subheading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1339FB-0A83-43D6-D452-026A72962D33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likely voters 18+
Source: Univision political tracker in collaboration with Media Predict as of April 2024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C4E37F-2476-132C-D435-1692C5761E48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1DE4D6-2E10-9E2A-4CFA-E77C9D6578D4}"/>
              </a:ext>
            </a:extLst>
          </p:cNvPr>
          <p:cNvSpPr/>
          <p:nvPr userDrawn="1"/>
        </p:nvSpPr>
        <p:spPr>
          <a:xfrm>
            <a:off x="10699848" y="-1"/>
            <a:ext cx="1494651" cy="2984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HOU – A18+ LV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3B84DB3-CF98-F3AE-3E5A-2D61BE76AF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438" y="6390651"/>
            <a:ext cx="1796360" cy="2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2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7F872A-6872-1FF2-7224-E8C6740A68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70000"/>
              </a:lnSpc>
              <a:buNone/>
              <a:defRPr sz="8000" b="1" i="0" cap="all" spc="-150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  <a:lvl2pPr marL="4572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2pPr>
            <a:lvl3pPr marL="9144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3pPr>
            <a:lvl4pPr marL="13716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4pPr>
            <a:lvl5pPr marL="18288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3" name="Picture 2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53DD9FB4-B9F3-64C6-2FC6-EE96099631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11937" y="6264072"/>
            <a:ext cx="1975822" cy="30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0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A (l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F49C6DF-CA15-FBE9-7350-C9F2881A32E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C904EC1-1640-291B-19BA-1041792EC2CB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75C2550F-1D94-B71D-78A5-FAAEBF175E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334000" y="0"/>
              <a:ext cx="6858000" cy="6858000"/>
            </a:xfrm>
            <a:prstGeom prst="rect">
              <a:avLst/>
            </a:prstGeom>
          </p:spPr>
        </p:pic>
        <p:sp>
          <p:nvSpPr>
            <p:cNvPr id="4" name="Text Placeholder 5">
              <a:extLst>
                <a:ext uri="{FF2B5EF4-FFF2-40B4-BE49-F238E27FC236}">
                  <a16:creationId xmlns:a16="http://schemas.microsoft.com/office/drawing/2014/main" id="{E9195347-7BFB-75DD-6DD6-56A762D609D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22250" y="2835419"/>
              <a:ext cx="7533860" cy="1508105"/>
            </a:xfrm>
            <a:prstGeom prst="rect">
              <a:avLst/>
            </a:prstGeom>
            <a:ln>
              <a:noFill/>
            </a:ln>
          </p:spPr>
          <p:txBody>
            <a:bodyPr anchor="ctr">
              <a:spAutoFit/>
            </a:bodyPr>
            <a:lstStyle>
              <a:lvl1pPr marL="0" indent="0" algn="l" defTabSz="326532" rtl="0" eaLnBrk="1" latinLnBrk="0" hangingPunct="1">
                <a:spcBef>
                  <a:spcPct val="20000"/>
                </a:spcBef>
                <a:buFont typeface="Arial"/>
                <a:buNone/>
                <a:defRPr sz="6000" b="1" i="0" kern="1200" spc="-150" baseline="0">
                  <a:solidFill>
                    <a:schemeClr val="bg1"/>
                  </a:solidFill>
                  <a:latin typeface="Franklin Gothic Medium" panose="020B0603020102020204" pitchFamily="34" charset="0"/>
                  <a:ea typeface="+mn-ea"/>
                  <a:cs typeface="+mn-cs"/>
                </a:defRPr>
              </a:lvl1pPr>
              <a:lvl2pPr marL="326532" indent="0" algn="l" defTabSz="326532" rtl="0" eaLnBrk="1" latinLnBrk="0" hangingPunct="1">
                <a:spcBef>
                  <a:spcPct val="20000"/>
                </a:spcBef>
                <a:buFontTx/>
                <a:buNone/>
                <a:defRPr sz="2400" b="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2pPr>
              <a:lvl3pPr marL="816331" indent="-163266" algn="l" defTabSz="326532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□"/>
                <a:defRPr sz="23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142863" indent="-163266" algn="l" defTabSz="326532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Lucida Grande"/>
                <a:buChar char="◇"/>
                <a:defRPr sz="23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469395" indent="-163266" algn="l" defTabSz="326532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Lucida Grande"/>
                <a:buChar char="-"/>
                <a:defRPr sz="2300" b="1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5pPr>
              <a:lvl6pPr marL="1795927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22460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48992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75524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326532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sz="11500">
                  <a:solidFill>
                    <a:schemeClr val="tx1"/>
                  </a:solidFill>
                  <a:latin typeface="+mj-lt"/>
                </a:rPr>
                <a:t>Gracias</a:t>
              </a:r>
              <a:endParaRPr kumimoji="0" lang="en-US" sz="11500" u="none" strike="noStrike" kern="1200" cap="none" spc="-15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7784B53-A95B-04E6-A66C-A66BD04AB3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43" y="6199553"/>
            <a:ext cx="1796360" cy="2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79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 (light)">
    <p:bg>
      <p:bgPr>
        <a:solidFill>
          <a:srgbClr val="F2E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471F198-A188-B4CA-7947-400CFF0D8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2954" y="2858014"/>
            <a:ext cx="4724045" cy="769441"/>
          </a:xfrm>
          <a:prstGeom prst="rect">
            <a:avLst/>
          </a:prstGeom>
        </p:spPr>
        <p:txBody>
          <a:bodyPr lIns="0" anchor="t">
            <a:spAutoFit/>
          </a:bodyPr>
          <a:lstStyle>
            <a:lvl1pPr marL="0" indent="0" algn="l">
              <a:lnSpc>
                <a:spcPct val="80000"/>
              </a:lnSpc>
              <a:buNone/>
              <a:defRPr sz="5500" b="1" spc="-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Divider Slide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703D00E-31F6-A57C-E6D8-A7529742C1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770838"/>
            <a:ext cx="4719799" cy="307777"/>
          </a:xfrm>
          <a:prstGeom prst="rect">
            <a:avLst/>
          </a:prstGeom>
        </p:spPr>
        <p:txBody>
          <a:bodyPr lIns="0" anchor="b">
            <a:spAutoFit/>
          </a:bodyPr>
          <a:lstStyle>
            <a:lvl1pPr marL="0" indent="0" algn="l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THIS IS A SAMPLE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0DC2304-E235-4D5E-019C-33530B8799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2170" y="1698170"/>
            <a:ext cx="5159830" cy="515983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B83F6-E248-7952-A93F-19835B54B170}"/>
              </a:ext>
            </a:extLst>
          </p:cNvPr>
          <p:cNvCxnSpPr>
            <a:cxnSpLocks/>
          </p:cNvCxnSpPr>
          <p:nvPr userDrawn="1"/>
        </p:nvCxnSpPr>
        <p:spPr>
          <a:xfrm>
            <a:off x="457200" y="2121794"/>
            <a:ext cx="102620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D4DD81C-50A5-2C17-34DB-4445C3F872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43" y="6199553"/>
            <a:ext cx="1796360" cy="2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6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kely V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Question text can start here at size 12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0C808AB-5CAC-350B-E7FF-8C14E45EF3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438" y="6390651"/>
            <a:ext cx="1796360" cy="2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6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5F92E5CE-86D8-42E7-BBC6-5EBB0A680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0972800" cy="535531"/>
          </a:xfrm>
          <a:prstGeom prst="rect">
            <a:avLst/>
          </a:prstGeom>
        </p:spPr>
        <p:txBody>
          <a:bodyPr vert="horz" wrap="square" lIns="0" tIns="45720" rIns="91440" bIns="4572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3B6B9A-873C-088F-C363-CB1C9341D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573075"/>
            <a:ext cx="11277599" cy="112851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055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8" r:id="rId2"/>
    <p:sldLayoutId id="2147483749" r:id="rId3"/>
    <p:sldLayoutId id="2147483750" r:id="rId4"/>
    <p:sldLayoutId id="2147483715" r:id="rId5"/>
    <p:sldLayoutId id="2147483724" r:id="rId6"/>
    <p:sldLayoutId id="2147483748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i="0" kern="1200" spc="-150">
          <a:solidFill>
            <a:schemeClr val="tx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187325" indent="-187325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403225" indent="-163513" algn="l" defTabSz="914400" rtl="0" eaLnBrk="1" latinLnBrk="0" hangingPunct="1">
        <a:lnSpc>
          <a:spcPct val="100000"/>
        </a:lnSpc>
        <a:spcBef>
          <a:spcPts val="400"/>
        </a:spcBef>
        <a:buFont typeface="Courier New" panose="02070309020205020404" pitchFamily="49" charset="0"/>
        <a:buChar char="o"/>
        <a:tabLst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574675" indent="-137160" algn="l" defTabSz="914400" rtl="0" eaLnBrk="1" latinLnBrk="0" hangingPunct="1">
        <a:lnSpc>
          <a:spcPct val="100000"/>
        </a:lnSpc>
        <a:spcBef>
          <a:spcPts val="400"/>
        </a:spcBef>
        <a:buFont typeface="System Font Regular"/>
        <a:buChar char="⎻"/>
        <a:tabLst/>
        <a:defRPr lang="en-US" sz="1000" kern="1200" dirty="0">
          <a:solidFill>
            <a:schemeClr val="tx2"/>
          </a:solidFill>
          <a:latin typeface="+mn-lt"/>
          <a:ea typeface="+mn-ea"/>
          <a:cs typeface="+mn-cs"/>
        </a:defRPr>
      </a:lvl4pPr>
      <a:lvl5pPr marL="685800" indent="-103188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tabLst/>
        <a:defRPr sz="1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7392" userDrawn="1">
          <p15:clr>
            <a:srgbClr val="F26B43"/>
          </p15:clr>
        </p15:guide>
        <p15:guide id="5" orient="horz" pos="288" userDrawn="1">
          <p15:clr>
            <a:srgbClr val="F26B43"/>
          </p15:clr>
        </p15:guide>
        <p15:guide id="6" orient="horz" pos="40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5F92E5CE-86D8-42E7-BBC6-5EBB0A680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535531"/>
          </a:xfrm>
          <a:prstGeom prst="rect">
            <a:avLst/>
          </a:prstGeom>
        </p:spPr>
        <p:txBody>
          <a:bodyPr vert="horz" wrap="square" lIns="0" tIns="45720" rIns="91440" bIns="4572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3B6B9A-873C-088F-C363-CB1C9341D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573075"/>
            <a:ext cx="11277599" cy="112851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894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i="0" kern="1200" spc="-150">
          <a:solidFill>
            <a:schemeClr val="tx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187325" indent="-187325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403225" indent="-163513" algn="l" defTabSz="914400" rtl="0" eaLnBrk="1" latinLnBrk="0" hangingPunct="1">
        <a:lnSpc>
          <a:spcPct val="100000"/>
        </a:lnSpc>
        <a:spcBef>
          <a:spcPts val="400"/>
        </a:spcBef>
        <a:buFont typeface="Courier New" panose="02070309020205020404" pitchFamily="49" charset="0"/>
        <a:buChar char="o"/>
        <a:tabLst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574675" indent="-137160" algn="l" defTabSz="914400" rtl="0" eaLnBrk="1" latinLnBrk="0" hangingPunct="1">
        <a:lnSpc>
          <a:spcPct val="100000"/>
        </a:lnSpc>
        <a:spcBef>
          <a:spcPts val="400"/>
        </a:spcBef>
        <a:buFont typeface="System Font Regular"/>
        <a:buChar char="⎻"/>
        <a:tabLst/>
        <a:defRPr lang="en-US" sz="1000" kern="1200" dirty="0">
          <a:solidFill>
            <a:schemeClr val="tx2"/>
          </a:solidFill>
          <a:latin typeface="+mn-lt"/>
          <a:ea typeface="+mn-ea"/>
          <a:cs typeface="+mn-cs"/>
        </a:defRPr>
      </a:lvl4pPr>
      <a:lvl5pPr marL="685800" indent="-103188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tabLst/>
        <a:defRPr sz="1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88">
          <p15:clr>
            <a:srgbClr val="F26B43"/>
          </p15:clr>
        </p15:guide>
        <p15:guide id="4" pos="7392">
          <p15:clr>
            <a:srgbClr val="F26B43"/>
          </p15:clr>
        </p15:guide>
        <p15:guide id="5" orient="horz" pos="288">
          <p15:clr>
            <a:srgbClr val="F26B43"/>
          </p15:clr>
        </p15:guide>
        <p15:guide id="6" orient="horz" pos="40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6D37BA3-6946-D348-24D9-02FEE69739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 vert="horz" lIns="0" tIns="0" rIns="0" bIns="0" rtlCol="0" anchor="t">
            <a:spAutoFit/>
          </a:bodyPr>
          <a:lstStyle/>
          <a:p>
            <a:pPr>
              <a:spcBef>
                <a:spcPts val="0"/>
              </a:spcBef>
            </a:pPr>
            <a:r>
              <a:rPr lang="en-US" sz="3600" b="0" dirty="0"/>
              <a:t>Houston’s Hispanic Community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DF65E93-7663-5A67-4F4E-CE605B700B62}"/>
              </a:ext>
            </a:extLst>
          </p:cNvPr>
          <p:cNvGrpSpPr/>
          <p:nvPr/>
        </p:nvGrpSpPr>
        <p:grpSpPr>
          <a:xfrm>
            <a:off x="2436827" y="1475172"/>
            <a:ext cx="2401408" cy="3907656"/>
            <a:chOff x="79898" y="1454457"/>
            <a:chExt cx="2982897" cy="390765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C994D51-9021-7D58-A42A-F94E7AED60AA}"/>
                </a:ext>
              </a:extLst>
            </p:cNvPr>
            <p:cNvSpPr/>
            <p:nvPr/>
          </p:nvSpPr>
          <p:spPr>
            <a:xfrm>
              <a:off x="79898" y="1454457"/>
              <a:ext cx="2982897" cy="390765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9" name="TextBox 9">
              <a:extLst>
                <a:ext uri="{FF2B5EF4-FFF2-40B4-BE49-F238E27FC236}">
                  <a16:creationId xmlns:a16="http://schemas.microsoft.com/office/drawing/2014/main" id="{23DC547A-A2E3-761A-4E1C-FDC948392868}"/>
                </a:ext>
              </a:extLst>
            </p:cNvPr>
            <p:cNvSpPr txBox="1"/>
            <p:nvPr/>
          </p:nvSpPr>
          <p:spPr>
            <a:xfrm>
              <a:off x="131816" y="2290146"/>
              <a:ext cx="2879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Lower Hispanic Median Household Income</a:t>
              </a:r>
            </a:p>
          </p:txBody>
        </p:sp>
        <p:sp>
          <p:nvSpPr>
            <p:cNvPr id="20" name="TextBox 11">
              <a:extLst>
                <a:ext uri="{FF2B5EF4-FFF2-40B4-BE49-F238E27FC236}">
                  <a16:creationId xmlns:a16="http://schemas.microsoft.com/office/drawing/2014/main" id="{D7B1B5B9-3226-8D88-7C37-EDE8706B02DB}"/>
                </a:ext>
              </a:extLst>
            </p:cNvPr>
            <p:cNvSpPr txBox="1"/>
            <p:nvPr/>
          </p:nvSpPr>
          <p:spPr>
            <a:xfrm>
              <a:off x="190193" y="3269202"/>
              <a:ext cx="278517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$62,572K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vs $105,789K for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Non-Hispanic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D359238-E87C-C73F-17B6-7E42DE86E365}"/>
              </a:ext>
            </a:extLst>
          </p:cNvPr>
          <p:cNvGrpSpPr/>
          <p:nvPr/>
        </p:nvGrpSpPr>
        <p:grpSpPr>
          <a:xfrm>
            <a:off x="4882533" y="1475172"/>
            <a:ext cx="2401408" cy="3907656"/>
            <a:chOff x="3096334" y="1454457"/>
            <a:chExt cx="2982897" cy="390765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F176AEC-740C-1B25-94E7-D24A2EA238AA}"/>
                </a:ext>
              </a:extLst>
            </p:cNvPr>
            <p:cNvSpPr/>
            <p:nvPr/>
          </p:nvSpPr>
          <p:spPr>
            <a:xfrm>
              <a:off x="3096334" y="1454457"/>
              <a:ext cx="2982897" cy="390765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F7B5FB0-A0B9-63B2-E17A-8A3580734459}"/>
                </a:ext>
              </a:extLst>
            </p:cNvPr>
            <p:cNvSpPr txBox="1"/>
            <p:nvPr/>
          </p:nvSpPr>
          <p:spPr>
            <a:xfrm>
              <a:off x="3148252" y="2290146"/>
              <a:ext cx="2879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Larger Hispanic Households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D404724-A00F-37CF-1396-0E7F22E9ECF1}"/>
                </a:ext>
              </a:extLst>
            </p:cNvPr>
            <p:cNvSpPr txBox="1"/>
            <p:nvPr/>
          </p:nvSpPr>
          <p:spPr>
            <a:xfrm>
              <a:off x="3096334" y="3269202"/>
              <a:ext cx="2982896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4.3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Median Persons per HH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vs 3.0 for Non-Hispanic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CF3D646-3F31-270D-2241-E5F90B61CB22}"/>
              </a:ext>
            </a:extLst>
          </p:cNvPr>
          <p:cNvGrpSpPr/>
          <p:nvPr/>
        </p:nvGrpSpPr>
        <p:grpSpPr>
          <a:xfrm>
            <a:off x="-8879" y="1475172"/>
            <a:ext cx="2401408" cy="3907656"/>
            <a:chOff x="6112770" y="1454457"/>
            <a:chExt cx="2982897" cy="390765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DDDBCC7-FB0F-9058-36B1-640620C259A0}"/>
                </a:ext>
              </a:extLst>
            </p:cNvPr>
            <p:cNvSpPr/>
            <p:nvPr/>
          </p:nvSpPr>
          <p:spPr>
            <a:xfrm>
              <a:off x="6112770" y="1454457"/>
              <a:ext cx="2982897" cy="3907656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3" name="TextBox 17">
              <a:extLst>
                <a:ext uri="{FF2B5EF4-FFF2-40B4-BE49-F238E27FC236}">
                  <a16:creationId xmlns:a16="http://schemas.microsoft.com/office/drawing/2014/main" id="{3C61A037-39E9-6C70-4318-802CE89DF73D}"/>
                </a:ext>
              </a:extLst>
            </p:cNvPr>
            <p:cNvSpPr txBox="1"/>
            <p:nvPr/>
          </p:nvSpPr>
          <p:spPr>
            <a:xfrm>
              <a:off x="6164688" y="2290146"/>
              <a:ext cx="28790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Houston Hispanics Are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YOUNGER</a:t>
              </a:r>
            </a:p>
          </p:txBody>
        </p:sp>
        <p:sp>
          <p:nvSpPr>
            <p:cNvPr id="14" name="TextBox 18">
              <a:extLst>
                <a:ext uri="{FF2B5EF4-FFF2-40B4-BE49-F238E27FC236}">
                  <a16:creationId xmlns:a16="http://schemas.microsoft.com/office/drawing/2014/main" id="{DA40E8BD-6396-3248-97C8-04E72FE26CF4}"/>
                </a:ext>
              </a:extLst>
            </p:cNvPr>
            <p:cNvSpPr txBox="1"/>
            <p:nvPr/>
          </p:nvSpPr>
          <p:spPr>
            <a:xfrm>
              <a:off x="6258578" y="3291427"/>
              <a:ext cx="269128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37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Hispanic median age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vs 48 for Non-Hispanic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D96F44A-8F57-17F1-8C7A-86ADBBEA5E6B}"/>
              </a:ext>
            </a:extLst>
          </p:cNvPr>
          <p:cNvGrpSpPr/>
          <p:nvPr/>
        </p:nvGrpSpPr>
        <p:grpSpPr>
          <a:xfrm>
            <a:off x="7328239" y="1475172"/>
            <a:ext cx="2401408" cy="3907656"/>
            <a:chOff x="9129205" y="1454457"/>
            <a:chExt cx="2982897" cy="390765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5E0DF87-BCBC-CCF7-876A-39E6E699F2D0}"/>
                </a:ext>
              </a:extLst>
            </p:cNvPr>
            <p:cNvSpPr/>
            <p:nvPr/>
          </p:nvSpPr>
          <p:spPr>
            <a:xfrm>
              <a:off x="9129205" y="1454457"/>
              <a:ext cx="2982897" cy="3907656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8" name="TextBox 19">
              <a:extLst>
                <a:ext uri="{FF2B5EF4-FFF2-40B4-BE49-F238E27FC236}">
                  <a16:creationId xmlns:a16="http://schemas.microsoft.com/office/drawing/2014/main" id="{75F1DC37-CC51-4EB7-CFCB-881E7F032F2B}"/>
                </a:ext>
              </a:extLst>
            </p:cNvPr>
            <p:cNvSpPr txBox="1"/>
            <p:nvPr/>
          </p:nvSpPr>
          <p:spPr>
            <a:xfrm>
              <a:off x="9181123" y="2290146"/>
              <a:ext cx="2879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More Likely to Have Children in Household</a:t>
              </a:r>
            </a:p>
          </p:txBody>
        </p:sp>
        <p:sp>
          <p:nvSpPr>
            <p:cNvPr id="10" name="TextBox 20">
              <a:extLst>
                <a:ext uri="{FF2B5EF4-FFF2-40B4-BE49-F238E27FC236}">
                  <a16:creationId xmlns:a16="http://schemas.microsoft.com/office/drawing/2014/main" id="{DD632A81-4A08-B8FA-6AB2-3576CCA81643}"/>
                </a:ext>
              </a:extLst>
            </p:cNvPr>
            <p:cNvSpPr txBox="1"/>
            <p:nvPr/>
          </p:nvSpPr>
          <p:spPr>
            <a:xfrm>
              <a:off x="9129205" y="3238574"/>
              <a:ext cx="2982896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55%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Kids &lt;18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in HH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vs 33% for Non-Hispanic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E210D80-C38A-2691-3277-8EE667742082}"/>
              </a:ext>
            </a:extLst>
          </p:cNvPr>
          <p:cNvGrpSpPr/>
          <p:nvPr/>
        </p:nvGrpSpPr>
        <p:grpSpPr>
          <a:xfrm>
            <a:off x="9773945" y="1475172"/>
            <a:ext cx="2401408" cy="3907656"/>
            <a:chOff x="9129205" y="1454457"/>
            <a:chExt cx="2982897" cy="390765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6B20CB8-757F-262A-79CF-A35677EF1CBA}"/>
                </a:ext>
              </a:extLst>
            </p:cNvPr>
            <p:cNvSpPr/>
            <p:nvPr/>
          </p:nvSpPr>
          <p:spPr>
            <a:xfrm>
              <a:off x="9129205" y="1454457"/>
              <a:ext cx="2982897" cy="390765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22" name="TextBox 19">
              <a:extLst>
                <a:ext uri="{FF2B5EF4-FFF2-40B4-BE49-F238E27FC236}">
                  <a16:creationId xmlns:a16="http://schemas.microsoft.com/office/drawing/2014/main" id="{34D0A864-C9B2-7194-39D3-A46AEAEE1E98}"/>
                </a:ext>
              </a:extLst>
            </p:cNvPr>
            <p:cNvSpPr txBox="1"/>
            <p:nvPr/>
          </p:nvSpPr>
          <p:spPr>
            <a:xfrm>
              <a:off x="9181123" y="2290146"/>
              <a:ext cx="28790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More Likely Renting Their Homes</a:t>
              </a:r>
            </a:p>
          </p:txBody>
        </p:sp>
        <p:sp>
          <p:nvSpPr>
            <p:cNvPr id="23" name="TextBox 20">
              <a:extLst>
                <a:ext uri="{FF2B5EF4-FFF2-40B4-BE49-F238E27FC236}">
                  <a16:creationId xmlns:a16="http://schemas.microsoft.com/office/drawing/2014/main" id="{80E834A5-87FC-9B91-4621-C7C83CC7012E}"/>
                </a:ext>
              </a:extLst>
            </p:cNvPr>
            <p:cNvSpPr txBox="1"/>
            <p:nvPr/>
          </p:nvSpPr>
          <p:spPr>
            <a:xfrm>
              <a:off x="9129205" y="3238574"/>
              <a:ext cx="2982896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40%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Rent where they live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vs 30% for Non-Hispanic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E94D844-189B-3816-8385-8C863643431B}"/>
              </a:ext>
            </a:extLst>
          </p:cNvPr>
          <p:cNvSpPr txBox="1"/>
          <p:nvPr/>
        </p:nvSpPr>
        <p:spPr>
          <a:xfrm>
            <a:off x="131815" y="6559550"/>
            <a:ext cx="57074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Source: 2023 Fall MRI-Simmons Market-by-Market, Houston DMA A18+, weighted to Population (000)</a:t>
            </a:r>
          </a:p>
        </p:txBody>
      </p:sp>
    </p:spTree>
    <p:extLst>
      <p:ext uri="{BB962C8B-B14F-4D97-AF65-F5344CB8AC3E}">
        <p14:creationId xmlns:p14="http://schemas.microsoft.com/office/powerpoint/2010/main" val="107611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C551BF6-1800-311F-B769-2DE38972C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1146453"/>
              </p:ext>
            </p:extLst>
          </p:nvPr>
        </p:nvGraphicFramePr>
        <p:xfrm>
          <a:off x="2032000" y="2336951"/>
          <a:ext cx="8128000" cy="360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6D37BA3-6946-D348-24D9-02FEE69739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138499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dirty="0"/>
              <a:t>Matchup: Biden vs Trump vs Kennedy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- </a:t>
            </a:r>
            <a:r>
              <a:rPr lang="en-US" sz="1800" b="0" dirty="0"/>
              <a:t>JOE BIDEN LEADS AMONG HISPANICS, LOWER THAN NON-HISPANICS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- KENNEDY PERFORMS HIGHER AMONG HISPANICS THAN NON-HISPANICS </a:t>
            </a:r>
            <a:r>
              <a:rPr lang="en-US" sz="1800" dirty="0">
                <a:solidFill>
                  <a:srgbClr val="FF0000"/>
                </a:solidFill>
              </a:rPr>
              <a:t>kw – only true for top 2box </a:t>
            </a:r>
            <a:br>
              <a:rPr lang="en-US" sz="1800" b="0" dirty="0"/>
            </a:br>
            <a:r>
              <a:rPr lang="en-US" sz="1800" b="0" dirty="0"/>
              <a:t>- 47% OF HISPANICS UP FOR GRABS (43% NOT DEFINITE, 4% UNSURE)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931D34D-3C9E-EDCA-F129-3B28C9C8A8D0}"/>
              </a:ext>
            </a:extLst>
          </p:cNvPr>
          <p:cNvSpPr txBox="1">
            <a:spLocks/>
          </p:cNvSpPr>
          <p:nvPr/>
        </p:nvSpPr>
        <p:spPr>
          <a:xfrm>
            <a:off x="457199" y="1645920"/>
            <a:ext cx="10972800" cy="3693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Franklin Gothic Medium" panose="020B06030201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5" indent="-1873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03225" indent="-1635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4675" indent="-1371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ystem Font Regular"/>
              <a:buChar char="⎻"/>
              <a:tabLst/>
              <a:defRPr lang="en-US"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5800" indent="-1031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If the election for President were being held today, and the candidates were Joe Biden (D), Robert F. Kennedy, Jr (I), and Donald Trump (R) for whom would you vote?</a:t>
            </a:r>
          </a:p>
        </p:txBody>
      </p:sp>
    </p:spTree>
    <p:extLst>
      <p:ext uri="{BB962C8B-B14F-4D97-AF65-F5344CB8AC3E}">
        <p14:creationId xmlns:p14="http://schemas.microsoft.com/office/powerpoint/2010/main" val="378568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6F3EC27-8147-4BC0-C177-A3BBCED760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6765542"/>
              </p:ext>
            </p:extLst>
          </p:nvPr>
        </p:nvGraphicFramePr>
        <p:xfrm>
          <a:off x="3240841" y="2532407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2FC4F5-2BB6-4F4D-E2C0-58D598489C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Willingness to Vote for Candidates in General Election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2BBBE-666E-AC96-3139-4515929FF5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For the candidates listed below, please indicate how willing or unwilling you would be to vote for them in the general election.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1E7135-6030-8A96-0ED1-E87599E77961}"/>
              </a:ext>
            </a:extLst>
          </p:cNvPr>
          <p:cNvSpPr txBox="1"/>
          <p:nvPr/>
        </p:nvSpPr>
        <p:spPr>
          <a:xfrm>
            <a:off x="3836276" y="1765417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Candidate Vote Willingness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259011-76BE-3E35-5986-CAFDAE6A8383}"/>
              </a:ext>
            </a:extLst>
          </p:cNvPr>
          <p:cNvSpPr txBox="1"/>
          <p:nvPr/>
        </p:nvSpPr>
        <p:spPr>
          <a:xfrm>
            <a:off x="3836276" y="1765417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Candidate Vote Willingness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C3E3BE9-D43D-BD2F-9877-2FFC4D7BCC61}"/>
              </a:ext>
            </a:extLst>
          </p:cNvPr>
          <p:cNvCxnSpPr>
            <a:cxnSpLocks/>
          </p:cNvCxnSpPr>
          <p:nvPr/>
        </p:nvCxnSpPr>
        <p:spPr>
          <a:xfrm flipV="1">
            <a:off x="6095994" y="2479242"/>
            <a:ext cx="0" cy="29708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7512017-6A3C-2B64-0459-3083356275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8758190"/>
              </p:ext>
            </p:extLst>
          </p:nvPr>
        </p:nvGraphicFramePr>
        <p:xfrm>
          <a:off x="446571" y="2115685"/>
          <a:ext cx="5649423" cy="357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755BC4E-4C1E-4F64-A4C6-4E4EDD550C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5482972"/>
              </p:ext>
            </p:extLst>
          </p:nvPr>
        </p:nvGraphicFramePr>
        <p:xfrm>
          <a:off x="6095994" y="2114205"/>
          <a:ext cx="5649423" cy="357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5656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1D4535-D7E5-398C-B9F5-817FA647B3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House of Representatives Vote</a:t>
            </a:r>
            <a:br>
              <a:rPr lang="en-US" dirty="0"/>
            </a:br>
            <a:r>
              <a:rPr lang="en-US" sz="1800" b="0" dirty="0"/>
              <a:t>- DEMOCRATS FAVORED BY HISPANICS, LOWER THAN NON-HISPANICS</a:t>
            </a:r>
            <a:br>
              <a:rPr lang="en-US" sz="1800" b="0" dirty="0"/>
            </a:br>
            <a:r>
              <a:rPr lang="en-US" sz="1800" b="0" dirty="0"/>
              <a:t>- 50% OF HISPANICS UP FOR GRABS (45% NOT DEFINITE, 5% UNSURE)</a:t>
            </a:r>
            <a:endParaRPr lang="en-US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962BF-B3B6-4691-1678-2A3E8E21BC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If the election for the United States House of Representatives were held today, which party’s candidate would you vote for?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3086B17-1177-DEE2-056C-A3D638944C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901069"/>
              </p:ext>
            </p:extLst>
          </p:nvPr>
        </p:nvGraphicFramePr>
        <p:xfrm>
          <a:off x="2032000" y="2184916"/>
          <a:ext cx="8128000" cy="360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169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C551BF6-1800-311F-B769-2DE38972C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4931701"/>
              </p:ext>
            </p:extLst>
          </p:nvPr>
        </p:nvGraphicFramePr>
        <p:xfrm>
          <a:off x="2032000" y="2185416"/>
          <a:ext cx="8128000" cy="360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6D37BA3-6946-D348-24D9-02FEE69739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dirty="0"/>
              <a:t>Matchup: Allred vs Cruz</a:t>
            </a:r>
          </a:p>
          <a:p>
            <a:pPr>
              <a:spcBef>
                <a:spcPts val="0"/>
              </a:spcBef>
            </a:pPr>
            <a:r>
              <a:rPr lang="en-US" sz="1800" b="0" dirty="0"/>
              <a:t>- COLIN ALLRED LEADS AMONG HISPANICS, HIGHER THAN NON-HISPANICS</a:t>
            </a:r>
            <a:br>
              <a:rPr lang="en-US" sz="1800" b="0" dirty="0"/>
            </a:br>
            <a:r>
              <a:rPr lang="en-US" sz="1800" b="0" dirty="0"/>
              <a:t>- 46% OF HISPANICS UP FOR GRABS (37% NOT DEFINITE, 9% UNSURE)</a:t>
            </a:r>
            <a:endParaRPr lang="en-US" sz="1050" b="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931D34D-3C9E-EDCA-F129-3B28C9C8A8D0}"/>
              </a:ext>
            </a:extLst>
          </p:cNvPr>
          <p:cNvSpPr txBox="1">
            <a:spLocks/>
          </p:cNvSpPr>
          <p:nvPr/>
        </p:nvSpPr>
        <p:spPr>
          <a:xfrm>
            <a:off x="457200" y="1645920"/>
            <a:ext cx="10972800" cy="3693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Franklin Gothic Medium" panose="020B06030201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5" indent="-1873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03225" indent="-1635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4675" indent="-1371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ystem Font Regular"/>
              <a:buChar char="⎻"/>
              <a:tabLst/>
              <a:defRPr lang="en-US"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5800" indent="-1031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If the 2024 election for United States Senator from Texas were being held today, and the candidates were Colin Allred (Democrat) &amp; Ted Cruz (Republican), for whom would you vote?</a:t>
            </a:r>
          </a:p>
        </p:txBody>
      </p:sp>
    </p:spTree>
    <p:extLst>
      <p:ext uri="{BB962C8B-B14F-4D97-AF65-F5344CB8AC3E}">
        <p14:creationId xmlns:p14="http://schemas.microsoft.com/office/powerpoint/2010/main" val="157170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F8A7CEE-9EC2-BA10-1389-7C59A9C924EC}"/>
              </a:ext>
            </a:extLst>
          </p:cNvPr>
          <p:cNvSpPr txBox="1"/>
          <p:nvPr/>
        </p:nvSpPr>
        <p:spPr>
          <a:xfrm>
            <a:off x="11052173" y="3429000"/>
            <a:ext cx="1139827" cy="75558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200" u="sng" dirty="0"/>
              <a:t>Total Support</a:t>
            </a:r>
          </a:p>
          <a:p>
            <a:r>
              <a:rPr lang="en-US" sz="1200" dirty="0"/>
              <a:t>Probably</a:t>
            </a:r>
          </a:p>
          <a:p>
            <a:r>
              <a:rPr lang="en-US" sz="1200" dirty="0"/>
              <a:t>Definitely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C4A468B-325A-8625-DA12-9AD1F830089C}"/>
              </a:ext>
            </a:extLst>
          </p:cNvPr>
          <p:cNvGraphicFramePr>
            <a:graphicFrameLocks noGrp="1"/>
          </p:cNvGraphicFramePr>
          <p:nvPr/>
        </p:nvGraphicFramePr>
        <p:xfrm>
          <a:off x="10635613" y="3744796"/>
          <a:ext cx="416560" cy="313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8216088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48552543"/>
                    </a:ext>
                  </a:extLst>
                </a:gridCol>
              </a:tblGrid>
              <a:tr h="156899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657153"/>
                  </a:ext>
                </a:extLst>
              </a:tr>
              <a:tr h="156899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179821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2A84C9-A0BB-4C22-A028-1AB4F3636F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dirty="0"/>
              <a:t>Candidate Support among Hispanics</a:t>
            </a:r>
          </a:p>
          <a:p>
            <a:pPr>
              <a:spcBef>
                <a:spcPts val="0"/>
              </a:spcBef>
            </a:pPr>
            <a:r>
              <a:rPr lang="en-US" sz="1800" b="0" dirty="0"/>
              <a:t>- CRUZ’S STRONGEST SUPPORT AMONG ADULTS 18-34</a:t>
            </a:r>
          </a:p>
          <a:p>
            <a:pPr>
              <a:spcBef>
                <a:spcPts val="0"/>
              </a:spcBef>
            </a:pPr>
            <a:r>
              <a:rPr lang="en-US" sz="1800" b="0" dirty="0"/>
              <a:t>- ALLRED’S STRONGEST SUPPORT AMONG ADULTS 35+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DB282-DF26-3F22-D349-B44CD1708D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972800" cy="369332"/>
          </a:xfrm>
        </p:spPr>
        <p:txBody>
          <a:bodyPr/>
          <a:lstStyle/>
          <a:p>
            <a:r>
              <a:rPr lang="en-US" i="1" dirty="0"/>
              <a:t>If the 2024 election for United States Senator from Texas were being held today, and the candidates were Colin Allred (Democrat) &amp; Ted Cruz (Republican), for whom would you vote?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B389930-E078-C892-E7B4-726ADDA855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8681041"/>
              </p:ext>
            </p:extLst>
          </p:nvPr>
        </p:nvGraphicFramePr>
        <p:xfrm>
          <a:off x="307972" y="2204816"/>
          <a:ext cx="11576055" cy="3275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04D87D0-BC98-AE9C-1F3F-7031ADB85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98267"/>
              </p:ext>
            </p:extLst>
          </p:nvPr>
        </p:nvGraphicFramePr>
        <p:xfrm>
          <a:off x="434340" y="5364186"/>
          <a:ext cx="9943147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9782">
                  <a:extLst>
                    <a:ext uri="{9D8B030D-6E8A-4147-A177-3AD203B41FA5}">
                      <a16:colId xmlns:a16="http://schemas.microsoft.com/office/drawing/2014/main" val="3608208759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257885853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2171019335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546907834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998892033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311128755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368388565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557390802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4270920552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1982708097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39846375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Women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18-34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35+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Children in HH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626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88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BA9C9320-C8A7-2166-BD9F-3A86125677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3111737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BF4A55-1156-556D-8360-1C8F8B359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dirty="0"/>
              <a:t>49% of Hispanics Not Completely Certain About Their Vote for Senator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54E8F-41F1-7092-D96A-BCEEEEFFB3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How certain are you that this is the right choice of candidate for you?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6B0ACF-D66C-C020-2ACF-D3E5007AF26F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Senate Vote Certainty</a:t>
            </a:r>
          </a:p>
        </p:txBody>
      </p:sp>
    </p:spTree>
    <p:extLst>
      <p:ext uri="{BB962C8B-B14F-4D97-AF65-F5344CB8AC3E}">
        <p14:creationId xmlns:p14="http://schemas.microsoft.com/office/powerpoint/2010/main" val="401280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1D4535-D7E5-398C-B9F5-817FA647B3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Willingness to Vote for Candidates in General Election</a:t>
            </a:r>
            <a:endParaRPr lang="en-US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962BF-B3B6-4691-1678-2A3E8E21BC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511696"/>
            <a:ext cx="10972800" cy="184666"/>
          </a:xfrm>
        </p:spPr>
        <p:txBody>
          <a:bodyPr/>
          <a:lstStyle/>
          <a:p>
            <a:r>
              <a:rPr lang="en-US" dirty="0"/>
              <a:t>For the candidates listed below, please indicate how willing or unwilling you would be to vote for them in the general election.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D8063D6-4EB9-626F-66BF-5B69F8B94B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5955375"/>
              </p:ext>
            </p:extLst>
          </p:nvPr>
        </p:nvGraphicFramePr>
        <p:xfrm>
          <a:off x="3240841" y="2532407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A88590F-3679-578E-FE9E-12145B210F78}"/>
              </a:ext>
            </a:extLst>
          </p:cNvPr>
          <p:cNvSpPr txBox="1"/>
          <p:nvPr/>
        </p:nvSpPr>
        <p:spPr>
          <a:xfrm>
            <a:off x="3836276" y="1765417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Senate Willingness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45B32F0-CF54-4392-A695-DC8C10D3F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1782682"/>
              </p:ext>
            </p:extLst>
          </p:nvPr>
        </p:nvGraphicFramePr>
        <p:xfrm>
          <a:off x="446571" y="2115685"/>
          <a:ext cx="5649423" cy="357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0D31BB7-EE8E-68A0-46FA-D35D43DDAE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0010993"/>
              </p:ext>
            </p:extLst>
          </p:nvPr>
        </p:nvGraphicFramePr>
        <p:xfrm>
          <a:off x="6095994" y="2114205"/>
          <a:ext cx="5649423" cy="357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4728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BF4A55-1156-556D-8360-1C8F8B359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dirty="0"/>
              <a:t>Hispanics More Likely than Non-Hispanics to be Crossover Voters This Election (41% vs 34%)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54E8F-41F1-7092-D96A-BCEEEEFFB3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 the upcoming general election in November, how likely or unlikely are you to vote for a candidate from a political party that you typically have not voted for in the past?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6B0ACF-D66C-C020-2ACF-D3E5007AF26F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u="sng" kern="0" dirty="0">
                <a:solidFill>
                  <a:srgbClr val="000000"/>
                </a:solidFill>
              </a:rPr>
              <a:t>Switching Party Vote</a:t>
            </a:r>
            <a:endParaRPr kumimoji="0" lang="en-US" sz="16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BA9C9320-C8A7-2166-BD9F-3A86125677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6345505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494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1C320-849F-E28E-B1F0-3BB4C19F4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33211-2132-9B39-AB19-7181E697E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954" y="2858014"/>
            <a:ext cx="4724045" cy="1354217"/>
          </a:xfrm>
        </p:spPr>
        <p:txBody>
          <a:bodyPr/>
          <a:lstStyle/>
          <a:p>
            <a:r>
              <a:rPr lang="en-US" dirty="0"/>
              <a:t>Favorability &amp; Job Approval</a:t>
            </a:r>
          </a:p>
        </p:txBody>
      </p:sp>
    </p:spTree>
    <p:extLst>
      <p:ext uri="{BB962C8B-B14F-4D97-AF65-F5344CB8AC3E}">
        <p14:creationId xmlns:p14="http://schemas.microsoft.com/office/powerpoint/2010/main" val="189137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DCD310-6AA9-E796-9467-D571615B15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Favorability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8FFDF-D88B-EC0C-5A37-4C1238CBA2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427806"/>
            <a:ext cx="10972800" cy="184666"/>
          </a:xfrm>
        </p:spPr>
        <p:txBody>
          <a:bodyPr/>
          <a:lstStyle/>
          <a:p>
            <a:r>
              <a:rPr lang="en-US" sz="1200" i="1" dirty="0"/>
              <a:t>For each individual or institution listed below, please indicate if you have a favorable or unfavorable opinion of them.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3AEE42-5BCF-25B2-CBD7-7BC6E81248F5}"/>
              </a:ext>
            </a:extLst>
          </p:cNvPr>
          <p:cNvSpPr txBox="1"/>
          <p:nvPr/>
        </p:nvSpPr>
        <p:spPr>
          <a:xfrm>
            <a:off x="3836276" y="1648786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Favorability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439C9BD-200B-DFD6-A240-0D0AB907A9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6322181"/>
              </p:ext>
            </p:extLst>
          </p:nvPr>
        </p:nvGraphicFramePr>
        <p:xfrm>
          <a:off x="3240841" y="2622460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8AF01C7-5840-FD36-3A07-CE8AA12CDF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088639"/>
              </p:ext>
            </p:extLst>
          </p:nvPr>
        </p:nvGraphicFramePr>
        <p:xfrm>
          <a:off x="446571" y="1990003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5530047-A897-645E-F71A-652AFDA496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1799177"/>
              </p:ext>
            </p:extLst>
          </p:nvPr>
        </p:nvGraphicFramePr>
        <p:xfrm>
          <a:off x="6095994" y="1990003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D97AEA-7D4D-05EC-B76B-6C3193B3C947}"/>
              </a:ext>
            </a:extLst>
          </p:cNvPr>
          <p:cNvCxnSpPr>
            <a:cxnSpLocks/>
          </p:cNvCxnSpPr>
          <p:nvPr/>
        </p:nvCxnSpPr>
        <p:spPr>
          <a:xfrm flipV="1">
            <a:off x="6095994" y="2351181"/>
            <a:ext cx="0" cy="2970839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7172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6A3514-3042-6246-DE83-9A8973C24B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" y="-1"/>
            <a:ext cx="12190852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5F5372B-591C-825C-D8BE-0B13EAA9AF2E}"/>
              </a:ext>
            </a:extLst>
          </p:cNvPr>
          <p:cNvSpPr/>
          <p:nvPr/>
        </p:nvSpPr>
        <p:spPr>
          <a:xfrm>
            <a:off x="282011" y="606983"/>
            <a:ext cx="4982198" cy="2820112"/>
          </a:xfrm>
          <a:prstGeom prst="rect">
            <a:avLst/>
          </a:prstGeom>
          <a:solidFill>
            <a:srgbClr val="00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AF5D179-2124-9B11-CA8C-D3E76ACB535A}"/>
              </a:ext>
            </a:extLst>
          </p:cNvPr>
          <p:cNvSpPr txBox="1">
            <a:spLocks/>
          </p:cNvSpPr>
          <p:nvPr/>
        </p:nvSpPr>
        <p:spPr>
          <a:xfrm>
            <a:off x="517090" y="319186"/>
            <a:ext cx="5900782" cy="268090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latin typeface="Franklin Gothic Medium" panose="020B0603020102020204"/>
              </a:rPr>
              <a:t>TU &amp; Media Predict</a:t>
            </a:r>
          </a:p>
          <a:p>
            <a:pPr>
              <a:spcBef>
                <a:spcPts val="0"/>
              </a:spcBef>
              <a:defRPr/>
            </a:pPr>
            <a:r>
              <a:rPr lang="en-US" b="1" dirty="0">
                <a:solidFill>
                  <a:srgbClr val="FFFFFF"/>
                </a:solidFill>
                <a:latin typeface="Franklin Gothic Medium" panose="020B0603020102020204"/>
              </a:rPr>
              <a:t>2024 Presidential Tracker</a:t>
            </a:r>
          </a:p>
          <a:p>
            <a:pPr>
              <a:spcBef>
                <a:spcPts val="0"/>
              </a:spcBef>
              <a:defRPr/>
            </a:pPr>
            <a:endParaRPr lang="en-US" sz="1600" b="1" dirty="0">
              <a:solidFill>
                <a:srgbClr val="FFFFFF"/>
              </a:solidFill>
              <a:latin typeface="Franklin Gothic Medium" panose="020B0603020102020204"/>
            </a:endParaRPr>
          </a:p>
          <a:p>
            <a:pPr>
              <a:spcBef>
                <a:spcPts val="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latin typeface="Franklin Gothic Medium" panose="020B0603020102020204"/>
              </a:rPr>
              <a:t>Houston</a:t>
            </a:r>
          </a:p>
          <a:p>
            <a:pPr>
              <a:spcBef>
                <a:spcPts val="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latin typeface="Franklin Gothic Medium" panose="020B0603020102020204"/>
              </a:rPr>
              <a:t>April 2024</a:t>
            </a:r>
          </a:p>
        </p:txBody>
      </p:sp>
      <p:pic>
        <p:nvPicPr>
          <p:cNvPr id="12" name="Picture 11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7A061801-52DB-6138-691B-ABF7C1B2D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43" y="2597152"/>
            <a:ext cx="3160609" cy="48165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5F99EDF-93E5-3B41-3AB3-F38BF1F00746}"/>
              </a:ext>
            </a:extLst>
          </p:cNvPr>
          <p:cNvGrpSpPr/>
          <p:nvPr/>
        </p:nvGrpSpPr>
        <p:grpSpPr>
          <a:xfrm>
            <a:off x="3723174" y="2634866"/>
            <a:ext cx="950968" cy="443944"/>
            <a:chOff x="1540215" y="5932484"/>
            <a:chExt cx="950968" cy="443944"/>
          </a:xfrm>
          <a:noFill/>
        </p:grpSpPr>
        <p:pic>
          <p:nvPicPr>
            <p:cNvPr id="14" name="Imagen 9">
              <a:extLst>
                <a:ext uri="{FF2B5EF4-FFF2-40B4-BE49-F238E27FC236}">
                  <a16:creationId xmlns:a16="http://schemas.microsoft.com/office/drawing/2014/main" id="{F6B13454-C755-82D7-319B-8C34B9F66D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01" b="26046"/>
            <a:stretch/>
          </p:blipFill>
          <p:spPr>
            <a:xfrm>
              <a:off x="1626516" y="5948009"/>
              <a:ext cx="864667" cy="412896"/>
            </a:xfrm>
            <a:prstGeom prst="rect">
              <a:avLst/>
            </a:prstGeom>
            <a:grpFill/>
          </p:spPr>
        </p:pic>
        <p:cxnSp>
          <p:nvCxnSpPr>
            <p:cNvPr id="15" name="Conector recto 11">
              <a:extLst>
                <a:ext uri="{FF2B5EF4-FFF2-40B4-BE49-F238E27FC236}">
                  <a16:creationId xmlns:a16="http://schemas.microsoft.com/office/drawing/2014/main" id="{1C166F99-689D-0463-592F-83126144DCF1}"/>
                </a:ext>
              </a:extLst>
            </p:cNvPr>
            <p:cNvCxnSpPr>
              <a:cxnSpLocks/>
            </p:cNvCxnSpPr>
            <p:nvPr/>
          </p:nvCxnSpPr>
          <p:spPr>
            <a:xfrm>
              <a:off x="1540215" y="5932484"/>
              <a:ext cx="0" cy="443944"/>
            </a:xfrm>
            <a:prstGeom prst="line">
              <a:avLst/>
            </a:prstGeom>
            <a:grpFill/>
            <a:ln>
              <a:solidFill>
                <a:srgbClr val="0432FF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836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DCD310-6AA9-E796-9467-D571615B15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Job Approval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8FFDF-D88B-EC0C-5A37-4C1238CBA2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486529"/>
            <a:ext cx="10972800" cy="184666"/>
          </a:xfrm>
        </p:spPr>
        <p:txBody>
          <a:bodyPr/>
          <a:lstStyle/>
          <a:p>
            <a:r>
              <a:rPr lang="en-US" sz="1200" i="1" dirty="0"/>
              <a:t>Do you approve or disapprove of the way [x] is handling their job?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D7E2D9E-EA78-EBD6-EEFF-017F81F2E8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7459746"/>
              </p:ext>
            </p:extLst>
          </p:nvPr>
        </p:nvGraphicFramePr>
        <p:xfrm>
          <a:off x="3240841" y="2622460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9EA3F77-0758-3871-F06E-613525469B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2053669"/>
              </p:ext>
            </p:extLst>
          </p:nvPr>
        </p:nvGraphicFramePr>
        <p:xfrm>
          <a:off x="446571" y="2048726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5DF1EEF-776F-591E-958F-AB107DC09F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8538941"/>
              </p:ext>
            </p:extLst>
          </p:nvPr>
        </p:nvGraphicFramePr>
        <p:xfrm>
          <a:off x="6095994" y="2048726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F65269-9713-B791-9C33-F3E5C62E04B6}"/>
              </a:ext>
            </a:extLst>
          </p:cNvPr>
          <p:cNvCxnSpPr>
            <a:cxnSpLocks/>
          </p:cNvCxnSpPr>
          <p:nvPr/>
        </p:nvCxnSpPr>
        <p:spPr>
          <a:xfrm flipV="1">
            <a:off x="6095994" y="2409904"/>
            <a:ext cx="0" cy="2970839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7C49A4F-27F1-5908-B30A-F0AD5E8D676F}"/>
              </a:ext>
            </a:extLst>
          </p:cNvPr>
          <p:cNvSpPr txBox="1"/>
          <p:nvPr/>
        </p:nvSpPr>
        <p:spPr>
          <a:xfrm>
            <a:off x="3836276" y="1707509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Job Approval</a:t>
            </a:r>
          </a:p>
        </p:txBody>
      </p:sp>
    </p:spTree>
    <p:extLst>
      <p:ext uri="{BB962C8B-B14F-4D97-AF65-F5344CB8AC3E}">
        <p14:creationId xmlns:p14="http://schemas.microsoft.com/office/powerpoint/2010/main" val="374079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1C320-849F-E28E-B1F0-3BB4C19F4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33211-2132-9B39-AB19-7181E697E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954" y="2858014"/>
            <a:ext cx="4724045" cy="677108"/>
          </a:xfrm>
        </p:spPr>
        <p:txBody>
          <a:bodyPr/>
          <a:lstStyle/>
          <a:p>
            <a:r>
              <a:rPr lang="en-US" dirty="0"/>
              <a:t>The Issues</a:t>
            </a:r>
          </a:p>
        </p:txBody>
      </p:sp>
    </p:spTree>
    <p:extLst>
      <p:ext uri="{BB962C8B-B14F-4D97-AF65-F5344CB8AC3E}">
        <p14:creationId xmlns:p14="http://schemas.microsoft.com/office/powerpoint/2010/main" val="96149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928008-AFAA-C5A8-2651-08C3A528F7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22281"/>
            <a:ext cx="10972800" cy="138499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0" dirty="0"/>
              <a:t>Cost of Living, Inflation, Economy/Jobs, Healthcare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b="0" dirty="0"/>
              <a:t>Top Issues for All Voters</a:t>
            </a:r>
            <a:br>
              <a:rPr lang="en-US" dirty="0"/>
            </a:br>
            <a:r>
              <a:rPr lang="en-US" sz="1800" b="0" dirty="0"/>
              <a:t>- AFFORDABLE HOUSING OF GREATER CONCERN TO HISPANICS</a:t>
            </a:r>
            <a:endParaRPr lang="en-US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7BD8F-9F48-E442-4911-EC4F0485D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200" i="1" dirty="0"/>
              <a:t>Thinking about the issues, how important are the following issues to you?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03E4CC-AAE1-7711-5A1F-752C4F702844}"/>
              </a:ext>
            </a:extLst>
          </p:cNvPr>
          <p:cNvSpPr txBox="1"/>
          <p:nvPr/>
        </p:nvSpPr>
        <p:spPr>
          <a:xfrm>
            <a:off x="3704556" y="1729646"/>
            <a:ext cx="4782871" cy="4416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Issue Importance TopBox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BAAEC83-F8EE-1DD8-FB3A-29AEA9C15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199939"/>
              </p:ext>
            </p:extLst>
          </p:nvPr>
        </p:nvGraphicFramePr>
        <p:xfrm>
          <a:off x="609592" y="2171282"/>
          <a:ext cx="10972800" cy="4240530"/>
        </p:xfrm>
        <a:graphic>
          <a:graphicData uri="http://schemas.openxmlformats.org/drawingml/2006/table">
            <a:tbl>
              <a:tblPr firstRow="1" bandRow="1"/>
              <a:tblGrid>
                <a:gridCol w="2743200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08317895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2342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noProof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latin typeface="+mn-lt"/>
                        </a:rPr>
                        <a:t>Hispanic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latin typeface="+mn-lt"/>
                        </a:rPr>
                        <a:t>Non-Hispanic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noProof="0"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latin typeface="+mn-lt"/>
                        </a:rPr>
                        <a:t>Hispanic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latin typeface="+mn-lt"/>
                        </a:rPr>
                        <a:t>Non-Hispanic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4036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24036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Opioids / drug abuse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501429"/>
                  </a:ext>
                </a:extLst>
              </a:tr>
              <a:tr h="35750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Infrastructure, such as roads and public transportation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8773992"/>
                  </a:ext>
                </a:extLst>
              </a:tr>
              <a:tr h="24036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Race relations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833274"/>
                  </a:ext>
                </a:extLst>
              </a:tr>
              <a:tr h="24036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and public safety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Strengthening law enforcement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9915450"/>
                  </a:ext>
                </a:extLst>
              </a:tr>
              <a:tr h="24036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Affordable housing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Energy policy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905228"/>
                  </a:ext>
                </a:extLst>
              </a:tr>
              <a:tr h="24036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Education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Defense / military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304608"/>
                  </a:ext>
                </a:extLst>
              </a:tr>
              <a:tr h="24036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Taxes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Police reform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4650008"/>
                  </a:ext>
                </a:extLst>
              </a:tr>
              <a:tr h="24036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 / Medicare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Gun rights / 2nd amendment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0144406"/>
                  </a:ext>
                </a:extLst>
              </a:tr>
              <a:tr h="24036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Gun control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U.S. relationship with China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24036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spending / deficit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Israel/Hamas War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24036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Immigration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Foreign policy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24036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Russia / Ukraine war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5750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Entitlements / social services reform (Medicare, welfare, etc.)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Culture wars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24036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Border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LGBTQ rights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46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FCE404-F9BC-EACE-F9C0-C719875ED5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0" dirty="0"/>
              <a:t>Top Issues by Hispanic Voter Type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83C36-E629-8EE9-2D69-F7E3EF46EC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343916"/>
            <a:ext cx="10972800" cy="184666"/>
          </a:xfrm>
        </p:spPr>
        <p:txBody>
          <a:bodyPr/>
          <a:lstStyle/>
          <a:p>
            <a:r>
              <a:rPr lang="en-US" i="1" dirty="0"/>
              <a:t>Thinking about the issues, how important are the following issues to you?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D9F10B9-CB70-CD05-D5E3-F0ACDDF527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608295"/>
              </p:ext>
            </p:extLst>
          </p:nvPr>
        </p:nvGraphicFramePr>
        <p:xfrm>
          <a:off x="457200" y="1622729"/>
          <a:ext cx="3623946" cy="44589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654631">
                  <a:extLst>
                    <a:ext uri="{9D8B030D-6E8A-4147-A177-3AD203B41FA5}">
                      <a16:colId xmlns:a16="http://schemas.microsoft.com/office/drawing/2014/main" val="2894434694"/>
                    </a:ext>
                  </a:extLst>
                </a:gridCol>
                <a:gridCol w="969315">
                  <a:extLst>
                    <a:ext uri="{9D8B030D-6E8A-4147-A177-3AD203B41FA5}">
                      <a16:colId xmlns:a16="http://schemas.microsoft.com/office/drawing/2014/main" val="1385257733"/>
                    </a:ext>
                  </a:extLst>
                </a:gridCol>
              </a:tblGrid>
              <a:tr h="73666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Top 10 Issues Among Definitely</a:t>
                      </a:r>
                    </a:p>
                    <a:p>
                      <a:r>
                        <a:rPr lang="en-US" sz="1400" u="sng" dirty="0">
                          <a:latin typeface="+mn-lt"/>
                        </a:rPr>
                        <a:t>Biden</a:t>
                      </a:r>
                      <a:r>
                        <a:rPr lang="en-US" sz="1400" dirty="0">
                          <a:latin typeface="+mn-lt"/>
                        </a:rPr>
                        <a:t> Voters</a:t>
                      </a:r>
                    </a:p>
                  </a:txBody>
                  <a:tcPr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% Hispanic</a:t>
                      </a:r>
                    </a:p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Top Box</a:t>
                      </a:r>
                    </a:p>
                  </a:txBody>
                  <a:tcPr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855253"/>
                  </a:ext>
                </a:extLst>
              </a:tr>
              <a:tr h="36513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75%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41251004"/>
                  </a:ext>
                </a:extLst>
              </a:tr>
              <a:tr h="36513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74%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1322815"/>
                  </a:ext>
                </a:extLst>
              </a:tr>
              <a:tr h="36513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74%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20793992"/>
                  </a:ext>
                </a:extLst>
              </a:tr>
              <a:tr h="36513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68%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40583339"/>
                  </a:ext>
                </a:extLst>
              </a:tr>
              <a:tr h="36513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 / Medicare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90440642"/>
                  </a:ext>
                </a:extLst>
              </a:tr>
              <a:tr h="36513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59742128"/>
                  </a:ext>
                </a:extLst>
              </a:tr>
              <a:tr h="36513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91506572"/>
                  </a:ext>
                </a:extLst>
              </a:tr>
              <a:tr h="43611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Entitlements / social services reform (Medicare, welfare, etc.)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60857444"/>
                  </a:ext>
                </a:extLst>
              </a:tr>
              <a:tr h="36513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Gun control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86841804"/>
                  </a:ext>
                </a:extLst>
              </a:tr>
              <a:tr h="36513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and public safety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86022745"/>
                  </a:ext>
                </a:extLst>
              </a:tr>
            </a:tbl>
          </a:graphicData>
        </a:graphic>
      </p:graphicFrame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64350983-AD8C-C4C0-8D76-CB363D71BA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39111"/>
              </p:ext>
            </p:extLst>
          </p:nvPr>
        </p:nvGraphicFramePr>
        <p:xfrm>
          <a:off x="4278630" y="1622729"/>
          <a:ext cx="3623946" cy="44589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654631">
                  <a:extLst>
                    <a:ext uri="{9D8B030D-6E8A-4147-A177-3AD203B41FA5}">
                      <a16:colId xmlns:a16="http://schemas.microsoft.com/office/drawing/2014/main" val="2894434694"/>
                    </a:ext>
                  </a:extLst>
                </a:gridCol>
                <a:gridCol w="969315">
                  <a:extLst>
                    <a:ext uri="{9D8B030D-6E8A-4147-A177-3AD203B41FA5}">
                      <a16:colId xmlns:a16="http://schemas.microsoft.com/office/drawing/2014/main" val="1385257733"/>
                    </a:ext>
                  </a:extLst>
                </a:gridCol>
              </a:tblGrid>
              <a:tr h="60754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Top 10 Issues Among Unsure/Not-Definite Voters</a:t>
                      </a:r>
                    </a:p>
                  </a:txBody>
                  <a:tcPr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% Hispanic</a:t>
                      </a:r>
                    </a:p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Top Box</a:t>
                      </a:r>
                    </a:p>
                  </a:txBody>
                  <a:tcPr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855253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72%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41251004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1322815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20793992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40583339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and public safety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90440642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Affordable housing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59742128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Education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91506572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Gun control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60857444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Taxes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86841804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Immigration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86022745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23E843D-91E0-4851-BB16-881234893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230485"/>
              </p:ext>
            </p:extLst>
          </p:nvPr>
        </p:nvGraphicFramePr>
        <p:xfrm>
          <a:off x="8100060" y="1622729"/>
          <a:ext cx="3623946" cy="44589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654631">
                  <a:extLst>
                    <a:ext uri="{9D8B030D-6E8A-4147-A177-3AD203B41FA5}">
                      <a16:colId xmlns:a16="http://schemas.microsoft.com/office/drawing/2014/main" val="2894434694"/>
                    </a:ext>
                  </a:extLst>
                </a:gridCol>
                <a:gridCol w="969315">
                  <a:extLst>
                    <a:ext uri="{9D8B030D-6E8A-4147-A177-3AD203B41FA5}">
                      <a16:colId xmlns:a16="http://schemas.microsoft.com/office/drawing/2014/main" val="1385257733"/>
                    </a:ext>
                  </a:extLst>
                </a:gridCol>
              </a:tblGrid>
              <a:tr h="60754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Top 10 Issues Among Definitely</a:t>
                      </a:r>
                    </a:p>
                    <a:p>
                      <a:r>
                        <a:rPr lang="en-US" sz="1400" u="sng" dirty="0">
                          <a:latin typeface="+mn-lt"/>
                        </a:rPr>
                        <a:t>Trump</a:t>
                      </a:r>
                      <a:r>
                        <a:rPr lang="en-US" sz="1400" dirty="0">
                          <a:latin typeface="+mn-lt"/>
                        </a:rPr>
                        <a:t> Voters</a:t>
                      </a:r>
                    </a:p>
                  </a:txBody>
                  <a:tcPr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% Hispanic</a:t>
                      </a:r>
                    </a:p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Top Box</a:t>
                      </a:r>
                    </a:p>
                  </a:txBody>
                  <a:tcPr anchor="b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855253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41251004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1322815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20793992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Border security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40583339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and public safety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90440642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Taxes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59742128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91506572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spending / deficit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60857444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Immigration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86841804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 / Medicare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86022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071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A83011-686F-66C4-335B-BAEB011AD2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0" dirty="0"/>
              <a:t>51% of All Hispanics Said There Was One Specific Issue That Will Determine Who They Vote For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45A80-45D1-78FD-D11E-1BB6CBE803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Thinking again about the issues, is there one specific issue that will determine who you will vote for?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509B687-2B7A-2DA6-F46B-6B0783A7AA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8947793"/>
              </p:ext>
            </p:extLst>
          </p:nvPr>
        </p:nvGraphicFramePr>
        <p:xfrm>
          <a:off x="6585108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C8C8C4B-A3C5-EED5-220A-4EF4A8064C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6001189"/>
              </p:ext>
            </p:extLst>
          </p:nvPr>
        </p:nvGraphicFramePr>
        <p:xfrm>
          <a:off x="1295385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9380246-E450-4C72-A0A4-33194819DADF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Determining Issue</a:t>
            </a:r>
          </a:p>
        </p:txBody>
      </p:sp>
    </p:spTree>
    <p:extLst>
      <p:ext uri="{BB962C8B-B14F-4D97-AF65-F5344CB8AC3E}">
        <p14:creationId xmlns:p14="http://schemas.microsoft.com/office/powerpoint/2010/main" val="327810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15CB2E-EB4B-4884-7886-396A283E58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83099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0" dirty="0"/>
              <a:t>Issues That Will Determine Who They Vote For</a:t>
            </a:r>
          </a:p>
          <a:p>
            <a:pPr>
              <a:spcBef>
                <a:spcPts val="0"/>
              </a:spcBef>
            </a:pPr>
            <a:r>
              <a:rPr lang="en-US" sz="1800" b="0" dirty="0"/>
              <a:t>- ECONOMY/JOBS &amp; ABORTION MOST IMPORTANT TO HISPANICS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5E604-6A3D-AE07-A933-C8CB79C743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Please indicate which of the following issues will determine who you vote for.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E8F92C-C127-A9B5-4E8D-C5243EF87A23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Top 10 Determining Issues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6C3640D-BE6A-09E2-02FA-70B2540048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308616"/>
              </p:ext>
            </p:extLst>
          </p:nvPr>
        </p:nvGraphicFramePr>
        <p:xfrm>
          <a:off x="3255831" y="2572862"/>
          <a:ext cx="4974041" cy="3445170"/>
        </p:xfrm>
        <a:graphic>
          <a:graphicData uri="http://schemas.openxmlformats.org/drawingml/2006/table">
            <a:tbl>
              <a:tblPr firstRow="1" bandRow="1"/>
              <a:tblGrid>
                <a:gridCol w="2450815">
                  <a:extLst>
                    <a:ext uri="{9D8B030D-6E8A-4147-A177-3AD203B41FA5}">
                      <a16:colId xmlns:a16="http://schemas.microsoft.com/office/drawing/2014/main" val="3406514329"/>
                    </a:ext>
                  </a:extLst>
                </a:gridCol>
                <a:gridCol w="1261613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261613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</a:tblGrid>
              <a:tr h="2866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7280098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Immigration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2049130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18013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278740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6638173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Israel/Hamas War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0435840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Border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5379871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and public safety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36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B2FC4-4924-C16D-4C19-61815F228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0" dirty="0"/>
              <a:t>Party Better Able to Handle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1C345-BE0F-39B7-CD6B-66F4729402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i="1" dirty="0"/>
              <a:t>Thinking again about the issues, which party do you think would do a better job of handling each of the following issues, the Democratic Party or the Republican Party?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F21C45A-BB7B-ED1F-8DF0-6557490A71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104644"/>
              </p:ext>
            </p:extLst>
          </p:nvPr>
        </p:nvGraphicFramePr>
        <p:xfrm>
          <a:off x="2127885" y="2015252"/>
          <a:ext cx="7631429" cy="4051053"/>
        </p:xfrm>
        <a:graphic>
          <a:graphicData uri="http://schemas.openxmlformats.org/drawingml/2006/table">
            <a:tbl>
              <a:tblPr firstRow="1" bandRow="1"/>
              <a:tblGrid>
                <a:gridCol w="1830129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566928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052145"/>
                  </a:ext>
                </a:extLst>
              </a:tr>
              <a:tr h="5669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Democrat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Republican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Democrat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Republican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Entitlements Reform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81466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78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584248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Energy Policy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Foreign policy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855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B2FC4-4924-C16D-4C19-61815F228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0" dirty="0"/>
              <a:t>Party Better Able to Handle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1C345-BE0F-39B7-CD6B-66F4729402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i="1" dirty="0"/>
              <a:t>Thinking again about the issues, which party do you think would do a better job of handling each of the following issues, the Democratic Party or the Republican Party?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369B5F1-0DB1-B41B-E7A4-03A48DC5F7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72502"/>
              </p:ext>
            </p:extLst>
          </p:nvPr>
        </p:nvGraphicFramePr>
        <p:xfrm>
          <a:off x="2127885" y="2015252"/>
          <a:ext cx="7631429" cy="4051053"/>
        </p:xfrm>
        <a:graphic>
          <a:graphicData uri="http://schemas.openxmlformats.org/drawingml/2006/table">
            <a:tbl>
              <a:tblPr firstRow="1" bandRow="1"/>
              <a:tblGrid>
                <a:gridCol w="1830129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566928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052145"/>
                  </a:ext>
                </a:extLst>
              </a:tr>
              <a:tr h="5669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Democrat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Republican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Democrat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Republican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and public safety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National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81466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Immigration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78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Defense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584248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 spending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Opioids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Taxes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Border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546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B2FC4-4924-C16D-4C19-61815F228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0" dirty="0"/>
              <a:t>Candidate Better Able to Handle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1C345-BE0F-39B7-CD6B-66F4729402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i="1" dirty="0"/>
              <a:t>Thinking again about the issues, which candidate do you think would do a better job of handling each of the following issues, Joe Biden or Donald Trump?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8119C9B-C24E-AB26-B0B8-4EE571A611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689188"/>
              </p:ext>
            </p:extLst>
          </p:nvPr>
        </p:nvGraphicFramePr>
        <p:xfrm>
          <a:off x="2127885" y="2015252"/>
          <a:ext cx="7631429" cy="4048437"/>
        </p:xfrm>
        <a:graphic>
          <a:graphicData uri="http://schemas.openxmlformats.org/drawingml/2006/table">
            <a:tbl>
              <a:tblPr firstRow="1" bandRow="1"/>
              <a:tblGrid>
                <a:gridCol w="1830129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56562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052145"/>
                  </a:ext>
                </a:extLst>
              </a:tr>
              <a:tr h="565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Biden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Trump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Biden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Trump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Entitlements Reform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81466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78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584248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Energy policy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 spending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84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B2FC4-4924-C16D-4C19-61815F228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0" dirty="0"/>
              <a:t>Candidate Better Able to Handle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1C345-BE0F-39B7-CD6B-66F4729402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i="1" dirty="0"/>
              <a:t>Thinking again about the issues, which candidate do you think would do a better job of handling each of the following issues, Joe Biden or Donald Trump?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7977B61-0EC8-E527-FAC6-DEB3C84068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578819"/>
              </p:ext>
            </p:extLst>
          </p:nvPr>
        </p:nvGraphicFramePr>
        <p:xfrm>
          <a:off x="2127885" y="2015252"/>
          <a:ext cx="7631429" cy="4048437"/>
        </p:xfrm>
        <a:graphic>
          <a:graphicData uri="http://schemas.openxmlformats.org/drawingml/2006/table">
            <a:tbl>
              <a:tblPr firstRow="1" bandRow="1"/>
              <a:tblGrid>
                <a:gridCol w="1830129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56562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052145"/>
                  </a:ext>
                </a:extLst>
              </a:tr>
              <a:tr h="565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Biden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Trump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Biden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Trump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Opioids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National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81466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Taxes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78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Defense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584248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and public safety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Foreign policy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Immigration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Border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0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BF9F55E-340D-ABBF-430B-28A0E13E99AA}"/>
              </a:ext>
            </a:extLst>
          </p:cNvPr>
          <p:cNvSpPr txBox="1">
            <a:spLocks/>
          </p:cNvSpPr>
          <p:nvPr/>
        </p:nvSpPr>
        <p:spPr>
          <a:xfrm>
            <a:off x="377852" y="97193"/>
            <a:ext cx="5486400" cy="853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/>
                <a:ea typeface="+mj-ea"/>
                <a:cs typeface="+mj-cs"/>
              </a:rPr>
              <a:t>Objectives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 panose="020B0603020102020204"/>
              <a:ea typeface="+mj-ea"/>
              <a:cs typeface="+mj-cs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445DB21-F175-129D-25A0-F83AE0913480}"/>
              </a:ext>
            </a:extLst>
          </p:cNvPr>
          <p:cNvSpPr txBox="1">
            <a:spLocks/>
          </p:cNvSpPr>
          <p:nvPr/>
        </p:nvSpPr>
        <p:spPr>
          <a:xfrm>
            <a:off x="317399" y="1173480"/>
            <a:ext cx="5486400" cy="45110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Font typeface="System Font Regular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792" marR="0" lvl="0" indent="-304792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Measure current landscape of the 2024 Primary and General Elections</a:t>
            </a:r>
          </a:p>
          <a:p>
            <a:pPr marL="304792" marR="0" lvl="0" indent="-304792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Assess voter sentiment towards current candidates and government bodies</a:t>
            </a:r>
          </a:p>
          <a:p>
            <a:pPr marL="304792" marR="0" lvl="0" indent="-304792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Understand key issues and their degree of importance as motivators to vote</a:t>
            </a:r>
          </a:p>
          <a:p>
            <a:pPr marL="304792" marR="0" lvl="0" indent="-304792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Compare and contrast Hispanic and Non-Hispanic voters</a:t>
            </a:r>
          </a:p>
        </p:txBody>
      </p:sp>
      <p:sp>
        <p:nvSpPr>
          <p:cNvPr id="20" name="Rechteck">
            <a:extLst>
              <a:ext uri="{FF2B5EF4-FFF2-40B4-BE49-F238E27FC236}">
                <a16:creationId xmlns:a16="http://schemas.microsoft.com/office/drawing/2014/main" id="{E80E3284-D72B-721F-D5D5-AF7E60F12EE9}"/>
              </a:ext>
            </a:extLst>
          </p:cNvPr>
          <p:cNvSpPr/>
          <p:nvPr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A4A8AB">
              <a:lumMod val="20000"/>
              <a:lumOff val="80000"/>
            </a:srgb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4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9B5E0EC-05F8-210B-770C-48DDBACDE3F4}"/>
              </a:ext>
            </a:extLst>
          </p:cNvPr>
          <p:cNvSpPr txBox="1">
            <a:spLocks/>
          </p:cNvSpPr>
          <p:nvPr/>
        </p:nvSpPr>
        <p:spPr>
          <a:xfrm>
            <a:off x="6559500" y="97193"/>
            <a:ext cx="5486400" cy="853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7733" tIns="67733" rIns="67733" bIns="67733" anchor="ctr">
            <a:noAutofit/>
          </a:bodyPr>
          <a:lstStyle>
            <a:lvl1pPr marL="0" marR="0" indent="0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all" spc="0" baseline="0">
                <a:ln>
                  <a:noFill/>
                </a:ln>
                <a:solidFill>
                  <a:schemeClr val="tx2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1pPr>
            <a:lvl2pPr marL="0" marR="0" indent="85725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2pPr>
            <a:lvl3pPr marL="0" marR="0" indent="171450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3pPr>
            <a:lvl4pPr marL="0" marR="0" indent="257175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4pPr>
            <a:lvl5pPr marL="0" marR="0" indent="342900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5pPr>
            <a:lvl6pPr marL="0" marR="0" indent="428625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6pPr>
            <a:lvl7pPr marL="0" marR="0" indent="514350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7pPr>
            <a:lvl8pPr marL="0" marR="0" indent="600075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8pPr>
            <a:lvl9pPr marL="0" marR="0" indent="685800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9pPr>
          </a:lstStyle>
          <a:p>
            <a:pPr marL="0" marR="0" lvl="0" indent="0" algn="l" defTabSz="41274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/>
                <a:ea typeface="+mj-ea"/>
                <a:cs typeface="+mj-cs"/>
                <a:sym typeface="Montserrat Bold"/>
              </a:rPr>
              <a:t>Methodology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132F75D-DF03-297C-C8CF-72DA30480E89}"/>
              </a:ext>
            </a:extLst>
          </p:cNvPr>
          <p:cNvSpPr txBox="1">
            <a:spLocks/>
          </p:cNvSpPr>
          <p:nvPr/>
        </p:nvSpPr>
        <p:spPr>
          <a:xfrm>
            <a:off x="6254701" y="3424417"/>
            <a:ext cx="5486400" cy="3336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7733" tIns="67733" rIns="67733" bIns="67733" anchor="t">
            <a:noAutofit/>
          </a:bodyPr>
          <a:lstStyle>
            <a:lvl1pPr marL="238125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476250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714375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952500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190625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1428750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1666875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1905000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2143125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317492" marR="0" lvl="0" indent="-317492" algn="l" defTabSz="4127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sym typeface="Helvetica Light"/>
              </a:rPr>
              <a:t>In field </a:t>
            </a:r>
            <a:r>
              <a:rPr lang="en-US" sz="2000" kern="0" dirty="0">
                <a:latin typeface="Franklin Gothic Book" panose="020B0503020102020204"/>
              </a:rPr>
              <a:t>4/10/2024 – 4/30/2024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  <a:sym typeface="Helvetica Light"/>
            </a:endParaRPr>
          </a:p>
          <a:p>
            <a:pPr marL="317492" marR="0" lvl="0" indent="-317492" algn="l" defTabSz="4127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  <a:sym typeface="Helvetica Light"/>
            </a:endParaRPr>
          </a:p>
          <a:p>
            <a:pPr marL="317492" marR="0" lvl="0" indent="-317492" algn="l" defTabSz="4127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sym typeface="Helvetica Light"/>
              </a:rPr>
              <a:t>Weighted to the registered voter universe by age, gender, education, and political party affiliation. Results from full survey have a margin of error of plus or minus 5.7% for Hispanics and 5.0% for Non-Hispanics.</a:t>
            </a:r>
          </a:p>
          <a:p>
            <a:pPr marL="317492" marR="0" lvl="0" indent="-317492" algn="l" defTabSz="4127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  <a:sym typeface="Helvetica Light"/>
            </a:endParaRPr>
          </a:p>
          <a:p>
            <a:pPr marL="317492" marR="0" lvl="0" indent="-317492" algn="l" defTabSz="4127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sym typeface="Helvetica Light"/>
              </a:rPr>
              <a:t>This Report:  Hispanic SpanDom/Bilingual vs Non-Hispanic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  <a:sym typeface="Helvetica Light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E3CE5F36-07AB-A344-8B42-D66D14D0D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998970"/>
              </p:ext>
            </p:extLst>
          </p:nvPr>
        </p:nvGraphicFramePr>
        <p:xfrm>
          <a:off x="7380215" y="1534657"/>
          <a:ext cx="3527571" cy="1584960"/>
        </p:xfrm>
        <a:graphic>
          <a:graphicData uri="http://schemas.openxmlformats.org/drawingml/2006/table">
            <a:tbl>
              <a:tblPr firstRow="1" bandRow="1"/>
              <a:tblGrid>
                <a:gridCol w="3527571">
                  <a:extLst>
                    <a:ext uri="{9D8B030D-6E8A-4147-A177-3AD203B41FA5}">
                      <a16:colId xmlns:a16="http://schemas.microsoft.com/office/drawing/2014/main" val="1782852617"/>
                    </a:ext>
                  </a:extLst>
                </a:gridCol>
              </a:tblGrid>
              <a:tr h="3938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2000" b="0" u="sng" dirty="0">
                          <a:latin typeface="+mn-lt"/>
                        </a:rPr>
                        <a:t>A18+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77889"/>
                  </a:ext>
                </a:extLst>
              </a:tr>
              <a:tr h="528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marL="0" marR="0" indent="0" algn="ctr" defTabSz="30956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312 Hispanic</a:t>
                      </a:r>
                    </a:p>
                    <a:p>
                      <a:pPr marL="0" marR="0" indent="0" algn="ctr" defTabSz="30956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(232 SpanDom/Bilingual)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5963505"/>
                  </a:ext>
                </a:extLst>
              </a:tr>
              <a:tr h="3938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marL="0" marR="0" indent="0" algn="ctr" defTabSz="30956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+mn-lt"/>
                        </a:rPr>
                        <a:t>408 Non-Hispanic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510931"/>
                  </a:ext>
                </a:extLst>
              </a:tr>
            </a:tbl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8EB83F19-3035-F7A1-5649-E6A8369D2D11}"/>
              </a:ext>
            </a:extLst>
          </p:cNvPr>
          <p:cNvSpPr/>
          <p:nvPr/>
        </p:nvSpPr>
        <p:spPr>
          <a:xfrm>
            <a:off x="6334051" y="796323"/>
            <a:ext cx="5619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marR="0" lvl="0" indent="-316984" defTabSz="41274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Helvetica Light"/>
              </a:rPr>
              <a:t>Online survey of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Helvetica Light"/>
              </a:rPr>
              <a:t>720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Helvetica Light"/>
              </a:rPr>
              <a:t> likely voters ages 18+</a:t>
            </a:r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5D55210-6FEE-E410-2DD8-139A251FA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438" y="6440985"/>
            <a:ext cx="1796360" cy="2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1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Economy</a:t>
            </a:r>
          </a:p>
        </p:txBody>
      </p:sp>
    </p:spTree>
    <p:extLst>
      <p:ext uri="{BB962C8B-B14F-4D97-AF65-F5344CB8AC3E}">
        <p14:creationId xmlns:p14="http://schemas.microsoft.com/office/powerpoint/2010/main" val="70760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7B48AD-CE55-5627-14A1-50AE61F92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b="0" dirty="0"/>
              <a:t>66% of Hispanics Rate the Economy in T</a:t>
            </a:r>
            <a:r>
              <a:rPr lang="en-US" dirty="0"/>
              <a:t>exas</a:t>
            </a:r>
            <a:r>
              <a:rPr lang="en-US" b="0" dirty="0"/>
              <a:t> Right Now as Fair or Poor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77BD3-4BA7-BCDB-AFB0-00825B3FF8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How would you rate the economy in your state right now?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228881-7078-DB63-29E4-97F990A907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4649935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0B68D79-A543-E11B-B8EF-9B21491187C4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State of the Economy</a:t>
            </a:r>
          </a:p>
        </p:txBody>
      </p:sp>
    </p:spTree>
    <p:extLst>
      <p:ext uri="{BB962C8B-B14F-4D97-AF65-F5344CB8AC3E}">
        <p14:creationId xmlns:p14="http://schemas.microsoft.com/office/powerpoint/2010/main" val="118554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7B7D35-8CB3-DF35-6849-79212A20D6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b="0" dirty="0"/>
              <a:t>23% of Hispanic Voters Believe the Economy Will </a:t>
            </a:r>
          </a:p>
          <a:p>
            <a:r>
              <a:rPr lang="en-US" b="0" dirty="0"/>
              <a:t>Get Worse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D4F3C-676B-5E3C-5632-DCBFDA2142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Thinking ahead to a few months from now… Do you believe the economy in your state will get better, get worse, or stay about the same as it is now?</a:t>
            </a:r>
          </a:p>
        </p:txBody>
      </p:sp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3C66C4EA-5AD9-D74A-2148-3CF4C68D2D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9104905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8C13874-70B9-339E-4EE6-32221D8214DD}"/>
              </a:ext>
            </a:extLst>
          </p:cNvPr>
          <p:cNvSpPr txBox="1"/>
          <p:nvPr/>
        </p:nvSpPr>
        <p:spPr>
          <a:xfrm>
            <a:off x="3836276" y="2042897"/>
            <a:ext cx="4519448" cy="609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Future of the Economy</a:t>
            </a:r>
          </a:p>
        </p:txBody>
      </p:sp>
    </p:spTree>
    <p:extLst>
      <p:ext uri="{BB962C8B-B14F-4D97-AF65-F5344CB8AC3E}">
        <p14:creationId xmlns:p14="http://schemas.microsoft.com/office/powerpoint/2010/main" val="219240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BAFEC0-A8F9-65D5-29EF-D6B41AEC8E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Economy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A86EDBE-1557-73CF-6D01-3CBCD7A7E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843602"/>
              </p:ext>
            </p:extLst>
          </p:nvPr>
        </p:nvGraphicFramePr>
        <p:xfrm>
          <a:off x="609599" y="1228316"/>
          <a:ext cx="10972797" cy="4701170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713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Economy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291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 is putting a significant strain on my budget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feel that it is increasingly difficult for middle class families to prosper in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413108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am concerned about the U.S. federal government’s spending and deficit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881414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price of gas is putting a strain on my finances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My personal economic situation has become worse in the last year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Corporations and financial firms are buying up single-family homes and apartment buildings and driving up housing prices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expect my personal economic situation to get better in the next few years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4965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Someone in my household has taken, or is considering taking, a second job in order to maintain our standard of living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have taken, or am considering taking, a second job in order to maintain my standard of living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Home ownership is still within reach for most people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feel that jobs are getting easier to find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26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2691335"/>
            <a:ext cx="10560166" cy="1744067"/>
          </a:xfrm>
        </p:spPr>
        <p:txBody>
          <a:bodyPr/>
          <a:lstStyle/>
          <a:p>
            <a:r>
              <a:rPr lang="en-US" dirty="0"/>
              <a:t>Public Health &amp; Healthcare</a:t>
            </a:r>
          </a:p>
        </p:txBody>
      </p:sp>
    </p:spTree>
    <p:extLst>
      <p:ext uri="{BB962C8B-B14F-4D97-AF65-F5344CB8AC3E}">
        <p14:creationId xmlns:p14="http://schemas.microsoft.com/office/powerpoint/2010/main" val="33366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39FB89-7E5C-0F7E-474C-A3261E1C86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Public Health &amp; Healthcare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17F6A1C-2568-9647-8FFF-55C97E349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905352"/>
              </p:ext>
            </p:extLst>
          </p:nvPr>
        </p:nvGraphicFramePr>
        <p:xfrm>
          <a:off x="609599" y="1228316"/>
          <a:ext cx="10972802" cy="2972054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Public Health &amp; Healthcare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Mental health issues are a growing problem for people in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Drug abuse is a serious public health issue in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am generally satisfied with my healthcare coverage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cost of prescription drugs is a financial problem for me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Medicaid and Medicare are working well now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cost of my health care and insurance is reasonable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836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18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FEA80E-35CD-7B96-F5B8-06769F034D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Abortion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A2B26ED5-8B51-C891-77BC-A454FBB01F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037685"/>
              </p:ext>
            </p:extLst>
          </p:nvPr>
        </p:nvGraphicFramePr>
        <p:xfrm>
          <a:off x="609600" y="2596471"/>
          <a:ext cx="10972800" cy="3650250"/>
        </p:xfrm>
        <a:graphic>
          <a:graphicData uri="http://schemas.openxmlformats.org/drawingml/2006/table">
            <a:tbl>
              <a:tblPr firstRow="1" bandRow="1"/>
              <a:tblGrid>
                <a:gridCol w="8110330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431235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431235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</a:tblGrid>
              <a:tr h="4096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n-lt"/>
                        </a:rPr>
                        <a:t>Abortion Policy</a:t>
                      </a:r>
                    </a:p>
                    <a:p>
                      <a:pPr algn="l"/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Thinking about abortion policy and laws, which of the following comes closest to your view?</a:t>
                      </a:r>
                    </a:p>
                  </a:txBody>
                  <a:tcPr anchor="b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only in the case of rape, incest or when the mother’s life is in danger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only in the first 15 weeks of pregnancy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at any time during pregnancy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only before a fetal heartbeat is detected (at approximately the first 6 weeks of pregnancy)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362928"/>
                  </a:ext>
                </a:extLst>
              </a:tr>
              <a:tr h="32112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illegal in all cases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only in the first trimester (approximately the first 13 weeks) of pregnancy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until the fetus can survive outside the womb (approximately the 24th week of pregnancy)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Unsure/I don’t know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195118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Other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53327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6B3B468-64E2-FFE4-E08C-203AE31CF3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988330"/>
              </p:ext>
            </p:extLst>
          </p:nvPr>
        </p:nvGraphicFramePr>
        <p:xfrm>
          <a:off x="609599" y="1025869"/>
          <a:ext cx="10972802" cy="1429314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Public Health &amp; Healthcare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would not vote for a political candidate whose views on abortion were at odds with mine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</a:t>
                      </a:r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</a:t>
                      </a:r>
                      <a:r>
                        <a:rPr lang="en-MX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</a:t>
                      </a:r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</a:t>
                      </a:r>
                      <a:r>
                        <a:rPr lang="en-MX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laws should be created by state governments, not by the federal government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</a:t>
                      </a:r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</a:t>
                      </a:r>
                      <a:r>
                        <a:rPr lang="en-MX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</a:t>
                      </a:r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49</a:t>
                      </a:r>
                      <a:r>
                        <a:rPr lang="en-MX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30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039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36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2691335"/>
            <a:ext cx="10560166" cy="1744067"/>
          </a:xfrm>
        </p:spPr>
        <p:txBody>
          <a:bodyPr/>
          <a:lstStyle/>
          <a:p>
            <a:r>
              <a:rPr lang="en-US" dirty="0"/>
              <a:t>Crime &amp; Public Safety</a:t>
            </a:r>
          </a:p>
        </p:txBody>
      </p:sp>
    </p:spTree>
    <p:extLst>
      <p:ext uri="{BB962C8B-B14F-4D97-AF65-F5344CB8AC3E}">
        <p14:creationId xmlns:p14="http://schemas.microsoft.com/office/powerpoint/2010/main" val="68250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03F893-2DA5-46D6-02B5-0770EBD148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Crime &amp; Public Safety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8B712D3E-C8F0-7DCA-CD54-D2EBBD214D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360294"/>
              </p:ext>
            </p:extLst>
          </p:nvPr>
        </p:nvGraphicFramePr>
        <p:xfrm>
          <a:off x="609600" y="1228316"/>
          <a:ext cx="10972802" cy="3405104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Crime &amp; Public Safety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is a growing problem in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Homelessness is a serious problem in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believe that stricter gun control laws would reduce crime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authorities have become too lenient on criminals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support second amendment gun rights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Police departments in the United States are understaffed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is a growing problem where I live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22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03F893-2DA5-46D6-02B5-0770EBD148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Crime &amp; Public Safety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F6D8A544-711D-00F4-5C68-B614E99F45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265212"/>
              </p:ext>
            </p:extLst>
          </p:nvPr>
        </p:nvGraphicFramePr>
        <p:xfrm>
          <a:off x="609600" y="1228316"/>
          <a:ext cx="10972802" cy="3405104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Crime &amp; Public Safety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Children in my community are generally safe at the schools they attend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feel less safe in my everyday life than I did a year ago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Homelessness is a serious problem in my neighborhood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My Police Department is understaffed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authorities are doing a good job combating crime in my neighborhood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authorities are doing a good job protecting businesses near where I live and shop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My local government should significantly reduce the resources and budgets for police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430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C38664-4C40-6939-62EB-13E3860E39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1107996"/>
          </a:xfrm>
        </p:spPr>
        <p:txBody>
          <a:bodyPr/>
          <a:lstStyle/>
          <a:p>
            <a:r>
              <a:rPr lang="en-US" dirty="0"/>
              <a:t>Just 29% of Hispanics Believe U.S. is Headed in the Right Direction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E6976-9E23-B8EF-7000-6FAE94A684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972800" cy="184666"/>
          </a:xfrm>
        </p:spPr>
        <p:txBody>
          <a:bodyPr/>
          <a:lstStyle/>
          <a:p>
            <a:r>
              <a:rPr lang="en-US" dirty="0"/>
              <a:t>In general, do you believe that the United States is headed in the right direction, or has it gone off on the wrong track?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BE89E1E-EF5B-56C8-56DA-A7034ABC27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3271900"/>
              </p:ext>
            </p:extLst>
          </p:nvPr>
        </p:nvGraphicFramePr>
        <p:xfrm>
          <a:off x="6585108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249D416-32A2-D77C-C5B0-4B85B8BA20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0051354"/>
              </p:ext>
            </p:extLst>
          </p:nvPr>
        </p:nvGraphicFramePr>
        <p:xfrm>
          <a:off x="1295385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A33E58C-329C-A33B-34E3-9642EAF6DDAC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US Right or Wrong Track</a:t>
            </a:r>
          </a:p>
        </p:txBody>
      </p:sp>
    </p:spTree>
    <p:extLst>
      <p:ext uri="{BB962C8B-B14F-4D97-AF65-F5344CB8AC3E}">
        <p14:creationId xmlns:p14="http://schemas.microsoft.com/office/powerpoint/2010/main" val="3784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2691335"/>
            <a:ext cx="10560166" cy="1744067"/>
          </a:xfrm>
        </p:spPr>
        <p:txBody>
          <a:bodyPr/>
          <a:lstStyle/>
          <a:p>
            <a:r>
              <a:rPr lang="en-US" dirty="0"/>
              <a:t>Immigration &amp; Border Security</a:t>
            </a:r>
          </a:p>
        </p:txBody>
      </p:sp>
    </p:spTree>
    <p:extLst>
      <p:ext uri="{BB962C8B-B14F-4D97-AF65-F5344CB8AC3E}">
        <p14:creationId xmlns:p14="http://schemas.microsoft.com/office/powerpoint/2010/main" val="278651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B8A3F4-3DAF-D11E-AAF3-2700D5630D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Immigration &amp; Border Security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F1CAA97E-A8B6-6BF8-9597-D5CBDA1D8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214507"/>
              </p:ext>
            </p:extLst>
          </p:nvPr>
        </p:nvGraphicFramePr>
        <p:xfrm>
          <a:off x="609599" y="1228316"/>
          <a:ext cx="10972797" cy="4567530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Immigration &amp; Border Security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All migrants who want to enter the United States should be fully vetted first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There are too many undocumented immigrants crossing the border into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3779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Securing our southern border is an important step toward stopping the flow of illegal drugs and sex trafficking into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18337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Biden Administration must take the steps necessary to immediately stop undocumented migrants from entering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We should provide a pathway to legal status (including citizenship) for undocumented immigrants who have been in the U.S. and have not committed a serious crime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United States taxpayers cannot afford to pay for all the costs associated with the undocumented migrants in the U.S.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There are too many undocumented migrants coming to my state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We should reform immigration laws to give higher priority to people with needed skills and education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It is not fair that migrants get free housing, food, and healthcare when so many longtime Americans struggle to pay for those things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86355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situation at the southern border could be largely solved if the U.S. enforced its current immigration laws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430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155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B8A3F4-3DAF-D11E-AAF3-2700D5630D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Immigration &amp; Border Security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9059CC70-4CA7-67B1-8110-FC5569C9C9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365654"/>
              </p:ext>
            </p:extLst>
          </p:nvPr>
        </p:nvGraphicFramePr>
        <p:xfrm>
          <a:off x="609599" y="1228316"/>
          <a:ext cx="10972797" cy="4552686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Immigration &amp; Border Security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support the Texas government’s efforts to secure the border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rules that I have to live by don’t seem to apply to migrants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3779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United States military should be used to secure the southern border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18337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Local law enforcement should be able to detain undocumented migrants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Biden administration is primarily responsible for the situation at the southern border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arrival of migrants has made the affordable housing problem worse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Most undocumented migrants who entered the U.S. over the last few years should be deported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It feels like migrants are being treated better than most Americans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My feelings about the migrant issue make it more likely I will vote for Republican candidates in the next election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86355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U.S. should complete the construction of a wall on the southern border of the U.S.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430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81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B8A3F4-3DAF-D11E-AAF3-2700D5630D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Immigration &amp; Border Security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C0D047AF-9524-13B9-346F-A041FE3F39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56449"/>
              </p:ext>
            </p:extLst>
          </p:nvPr>
        </p:nvGraphicFramePr>
        <p:xfrm>
          <a:off x="609599" y="1228316"/>
          <a:ext cx="10972797" cy="4172372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Immigration &amp; Border Security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Undocumented migrants have increased crime in my state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resettling of all the migrants will, in the long-run, benefit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3779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My feelings about the migrant issue make it more likely I will vote for Democratic candidates in the next election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18337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Undocumented migrants will take jobs away from poorer and working-class Americans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am confident that the Biden administration has a plan to effectively deal with the undocumented migrant issue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support the way my state and local officials are handling the migrant issue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Undocumented immigrants arriving across the southern border should be transported by the government throughout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support the way the Biden Administration is managing the southern border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benefits like healthcare should be provided to undocumented immigrants free of cost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7669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294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2691335"/>
            <a:ext cx="10560166" cy="1744067"/>
          </a:xfrm>
        </p:spPr>
        <p:txBody>
          <a:bodyPr/>
          <a:lstStyle/>
          <a:p>
            <a:r>
              <a:rPr lang="en-US" dirty="0"/>
              <a:t>Climate Change &amp; Energy Policy</a:t>
            </a:r>
          </a:p>
        </p:txBody>
      </p:sp>
    </p:spTree>
    <p:extLst>
      <p:ext uri="{BB962C8B-B14F-4D97-AF65-F5344CB8AC3E}">
        <p14:creationId xmlns:p14="http://schemas.microsoft.com/office/powerpoint/2010/main" val="318287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68CECD-181A-612B-7204-CCC5F086C5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Climate Change &amp; Energy Policy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8795E8F-7A7C-EE38-A75E-F5E416E3B9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839708"/>
              </p:ext>
            </p:extLst>
          </p:nvPr>
        </p:nvGraphicFramePr>
        <p:xfrm>
          <a:off x="609600" y="1228316"/>
          <a:ext cx="10972802" cy="3382056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Climate Change &amp; Energy Policy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 is a very big threat to the planet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 is a result of human activity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Governments should create policies that encourage oil and gas production in the U.S.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Action should be taken on climate change even if it means significant restrictions on my use of cars, trucks, and planes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regulation and action on climate change is hurting the economy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Action should be taken on climate change even if it means a significant increase in my taxes or in my gas and electricity expenses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United States should eliminate fossil fuels as a source of energy for its electric power grid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7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/>
          <a:lstStyle/>
          <a:p>
            <a:r>
              <a:rPr lang="en-US" dirty="0"/>
              <a:t>Government</a:t>
            </a:r>
          </a:p>
        </p:txBody>
      </p:sp>
    </p:spTree>
    <p:extLst>
      <p:ext uri="{BB962C8B-B14F-4D97-AF65-F5344CB8AC3E}">
        <p14:creationId xmlns:p14="http://schemas.microsoft.com/office/powerpoint/2010/main" val="397359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1FE590-DFE3-3919-DD50-DE198CF864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Government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FB8EE8-4119-BB02-4975-03BAAA7EC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938520"/>
              </p:ext>
            </p:extLst>
          </p:nvPr>
        </p:nvGraphicFramePr>
        <p:xfrm>
          <a:off x="609600" y="1228316"/>
          <a:ext cx="10972802" cy="3367212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noProof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noProof="0">
                          <a:solidFill>
                            <a:schemeClr val="bg1"/>
                          </a:solidFill>
                          <a:latin typeface="+mn-lt"/>
                        </a:rPr>
                        <a:t>Government</a:t>
                      </a:r>
                      <a:r>
                        <a:rPr lang="en-US" sz="1000" b="0" noProof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noProof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noProof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noProof="0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noProof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federal government of the United States has become too intrusive in the lives of Americans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United States Justice Department has become politicized in its prosecutions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federal government of the United States is too big and powerful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FBI has become politicized in its investigations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voting in the 2020 election was free and fair and the vote-counting was done accurately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want the next president to shrink the size of the federal government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am confident that Social Security and Medicare benefits, that are similar to those of current retirees, will be available in the future to younger generations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74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/>
          <a:lstStyle/>
          <a:p>
            <a:r>
              <a:rPr lang="en-US" dirty="0"/>
              <a:t>Government Policy</a:t>
            </a:r>
          </a:p>
        </p:txBody>
      </p:sp>
    </p:spTree>
    <p:extLst>
      <p:ext uri="{BB962C8B-B14F-4D97-AF65-F5344CB8AC3E}">
        <p14:creationId xmlns:p14="http://schemas.microsoft.com/office/powerpoint/2010/main" val="355367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1FFC25-E6B5-D030-9C08-185524DB52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Government Policy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6B0612A7-75C2-2A59-C391-7BD9488228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108611"/>
              </p:ext>
            </p:extLst>
          </p:nvPr>
        </p:nvGraphicFramePr>
        <p:xfrm>
          <a:off x="609600" y="1146020"/>
          <a:ext cx="10972802" cy="5073512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742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Government Policy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09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think that the United States government should provide expanded benefits and entitlements to Americans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U.S. government should spend less money supporting the war in Ukraine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003566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China represents the most serious economic and geo-political threat to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019966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government should ban social media, like Facebook and TikTok, from being used by children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979360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support the Biden Administration’s efforts to forgive student loans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Iran is the primary destabilizing force in the Middle East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think that the United States spends too much on defense and the military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3838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Student loans should not be forgiven and paid for by taxpayers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age required to collect full Social Security benefits will need to be raised in order to keep the program from running out of money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Growth in spending on entitlements, like Social Security and Medicaid, needs to be reduced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support the way the Biden Administration is dealing with the Israel-Hamas war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United State should increase the amount of military aid it sends to Israel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407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21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1C320-849F-E28E-B1F0-3BB4C19F4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33211-2132-9B39-AB19-7181E697E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954" y="2858014"/>
            <a:ext cx="4724045" cy="1354217"/>
          </a:xfrm>
        </p:spPr>
        <p:txBody>
          <a:bodyPr/>
          <a:lstStyle/>
          <a:p>
            <a:r>
              <a:rPr lang="en-US" dirty="0"/>
              <a:t>General Election Polling</a:t>
            </a:r>
          </a:p>
        </p:txBody>
      </p:sp>
    </p:spTree>
    <p:extLst>
      <p:ext uri="{BB962C8B-B14F-4D97-AF65-F5344CB8AC3E}">
        <p14:creationId xmlns:p14="http://schemas.microsoft.com/office/powerpoint/2010/main" val="283433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/>
          <a:lstStyle/>
          <a:p>
            <a:r>
              <a:rPr lang="en-US" dirty="0"/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259473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2814D1-896F-7782-44EC-5FFF3F7B8D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Technology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55D08007-D7CB-100C-FC69-33790AC1E1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832926"/>
              </p:ext>
            </p:extLst>
          </p:nvPr>
        </p:nvGraphicFramePr>
        <p:xfrm>
          <a:off x="609599" y="1228316"/>
          <a:ext cx="10972797" cy="2196582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Technology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Artificial Intelligence (AI) technology will be used to create a significant amount of misleading and deceptive information, pictures and video that will be hard to identify as fake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Artificial Intelligence (AI) technology should be heavily regulated by the federal government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Artificial Intelligence (AI) technology will eliminate more jobs than it creates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media, like Facebook and TikTok, does more harm than good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108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/>
          <a:lstStyle/>
          <a:p>
            <a:r>
              <a:rPr lang="en-US" dirty="0"/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05597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6D169D-AFD6-F29C-54F3-22805CC463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4AE3332E-1430-0670-381E-6C8AF4D0C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275386"/>
              </p:ext>
            </p:extLst>
          </p:nvPr>
        </p:nvGraphicFramePr>
        <p:xfrm>
          <a:off x="609599" y="1228316"/>
          <a:ext cx="10972797" cy="4552686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Education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Parents should be allowed to know what is being taught in the public schools that their children attend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More emphasis should be placed on trade schools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159603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All parents should have publicly-funded options, beyond traditional public schools, to educate their children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85967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Parents should have a say in what is taught to their children in public schools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62758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College is no longer worth the cost for most students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public schools in my neighborhood are good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public school system is working well in my state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Colleges and universities should be allowed to use race in admissions decisions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federal government’s Department of Education should be eliminated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Public schools where I live are better than they were before the pandemic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84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1C320-849F-E28E-B1F0-3BB4C19F4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33211-2132-9B39-AB19-7181E697E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954" y="2858014"/>
            <a:ext cx="4724045" cy="2708434"/>
          </a:xfrm>
        </p:spPr>
        <p:txBody>
          <a:bodyPr/>
          <a:lstStyle/>
          <a:p>
            <a:r>
              <a:rPr lang="en-US" dirty="0"/>
              <a:t>Information Sources &amp; Language Preferences</a:t>
            </a:r>
          </a:p>
        </p:txBody>
      </p:sp>
    </p:spTree>
    <p:extLst>
      <p:ext uri="{BB962C8B-B14F-4D97-AF65-F5344CB8AC3E}">
        <p14:creationId xmlns:p14="http://schemas.microsoft.com/office/powerpoint/2010/main" val="297444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3A4574-1C7B-4E4C-3073-905BC2B8A3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Local TV &amp; National TV Most Heavily Used Political Information Sources by Hispanics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5B831-0074-1C38-4F71-E569F856DA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Which of the following sources are you currently using to follow developing political issues?  Select all that apply.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C41547-4174-C39E-DC55-C018408838B1}"/>
              </a:ext>
            </a:extLst>
          </p:cNvPr>
          <p:cNvSpPr txBox="1"/>
          <p:nvPr/>
        </p:nvSpPr>
        <p:spPr>
          <a:xfrm>
            <a:off x="3704556" y="2090260"/>
            <a:ext cx="4782871" cy="4416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Information Sources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0ABE46F-AD67-4FE2-B06C-5D806859A8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370436"/>
              </p:ext>
            </p:extLst>
          </p:nvPr>
        </p:nvGraphicFramePr>
        <p:xfrm>
          <a:off x="609592" y="2531883"/>
          <a:ext cx="10972800" cy="3566348"/>
        </p:xfrm>
        <a:graphic>
          <a:graphicData uri="http://schemas.openxmlformats.org/drawingml/2006/table">
            <a:tbl>
              <a:tblPr firstRow="1" bandRow="1"/>
              <a:tblGrid>
                <a:gridCol w="2743200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08317895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529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2692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Local Television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Friends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4337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National Television (like network programs or cable news)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Newspapers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814661"/>
                  </a:ext>
                </a:extLst>
              </a:tr>
              <a:tr h="29412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YouTube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Podcasts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7860"/>
                  </a:ext>
                </a:extLst>
              </a:tr>
              <a:tr h="29412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TikTok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Debates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584248"/>
                  </a:ext>
                </a:extLst>
              </a:tr>
              <a:tr h="29412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Instagram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Snapchat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29412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Family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School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26592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Facebook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Religious organization/Church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29412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X, formerly known as Twitter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Community organization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29412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Online publications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Magazines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0677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Radio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None of these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22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01EEF0-A3A8-08B0-6BD2-3B75E26817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67% of Hispanics Need More Information About the Candidates &amp; Their Positions on the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A97E1-F755-1F25-DC30-EB943C9DC3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Do you think that you know enough now about the candidates and their positions on the issues most important to you to confidently make a voting decision?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4A20B4-90F0-628A-EBCC-C387E72928C2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Informed on Candidates</a:t>
            </a:r>
          </a:p>
        </p:txBody>
      </p:sp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D074D403-94B4-6B25-DC86-465B1AB16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9992808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994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01EEF0-A3A8-08B0-6BD2-3B75E26817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67% of Hispanics Don’t Have All the Party Information They Need to Make Voting Decision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A97E1-F755-1F25-DC30-EB943C9DC3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Do you think that you know enough now about where the political parties stand on the issues most important to you to confidently make a voting decision?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4A20B4-90F0-628A-EBCC-C387E72928C2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Informed on Parties</a:t>
            </a:r>
          </a:p>
        </p:txBody>
      </p:sp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D074D403-94B4-6B25-DC86-465B1AB16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2834774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342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01EEF0-A3A8-08B0-6BD2-3B75E26817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dirty="0"/>
              <a:t>76% of Hispanics Occasionally, Rarely or Never See Political Ads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A97E1-F755-1F25-DC30-EB943C9DC3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 the last 30 days, have you heard or seen any ads from political candidates or their campaigns in an effort to win your vote?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4A20B4-90F0-628A-EBCC-C387E72928C2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Political Ad Frequency</a:t>
            </a:r>
          </a:p>
        </p:txBody>
      </p:sp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D074D403-94B4-6B25-DC86-465B1AB16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0619648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291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A person holding a button&#10;&#10;Description automatically generated">
            <a:extLst>
              <a:ext uri="{FF2B5EF4-FFF2-40B4-BE49-F238E27FC236}">
                <a16:creationId xmlns:a16="http://schemas.microsoft.com/office/drawing/2014/main" id="{3079183B-E8E4-DD18-85C2-9C992966D92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alphaModFix amt="6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4332ACF-3C20-CE3A-ADD4-2196F23CD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5316"/>
            <a:ext cx="2216331" cy="230832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Messaging in Spanish is </a:t>
            </a:r>
            <a:r>
              <a:rPr lang="en-US" i="1" dirty="0">
                <a:solidFill>
                  <a:schemeClr val="accent4"/>
                </a:solidFill>
              </a:rPr>
              <a:t>Powerful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i="1" dirty="0">
                <a:solidFill>
                  <a:schemeClr val="accent4"/>
                </a:solidFill>
              </a:rPr>
              <a:t>Connects</a:t>
            </a:r>
          </a:p>
        </p:txBody>
      </p:sp>
      <p:sp>
        <p:nvSpPr>
          <p:cNvPr id="16" name="Content Placeholder 33">
            <a:extLst>
              <a:ext uri="{FF2B5EF4-FFF2-40B4-BE49-F238E27FC236}">
                <a16:creationId xmlns:a16="http://schemas.microsoft.com/office/drawing/2014/main" id="{3A2C4A54-EC8E-F0AD-1DB5-AD298166D655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42408" y="3639300"/>
            <a:ext cx="3401568" cy="1354217"/>
          </a:xfrm>
        </p:spPr>
        <p:txBody>
          <a:bodyPr/>
          <a:lstStyle/>
          <a:p>
            <a:r>
              <a:rPr lang="en-US" sz="8800" dirty="0">
                <a:solidFill>
                  <a:schemeClr val="accent4"/>
                </a:solidFill>
              </a:rPr>
              <a:t>73%</a:t>
            </a:r>
          </a:p>
        </p:txBody>
      </p:sp>
      <p:sp>
        <p:nvSpPr>
          <p:cNvPr id="17" name="Content Placeholder 47">
            <a:extLst>
              <a:ext uri="{FF2B5EF4-FFF2-40B4-BE49-F238E27FC236}">
                <a16:creationId xmlns:a16="http://schemas.microsoft.com/office/drawing/2014/main" id="{E978DBE8-8A7F-B9A3-9252-32EDE94B15A1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4381717" y="3639300"/>
            <a:ext cx="3403099" cy="1354217"/>
          </a:xfrm>
        </p:spPr>
        <p:txBody>
          <a:bodyPr/>
          <a:lstStyle/>
          <a:p>
            <a:r>
              <a:rPr lang="en-US" sz="8800" dirty="0">
                <a:solidFill>
                  <a:schemeClr val="accent2"/>
                </a:solidFill>
              </a:rPr>
              <a:t>64%</a:t>
            </a:r>
          </a:p>
        </p:txBody>
      </p:sp>
      <p:sp>
        <p:nvSpPr>
          <p:cNvPr id="18" name="Content Placeholder 50">
            <a:extLst>
              <a:ext uri="{FF2B5EF4-FFF2-40B4-BE49-F238E27FC236}">
                <a16:creationId xmlns:a16="http://schemas.microsoft.com/office/drawing/2014/main" id="{DD4289C4-451A-8676-1B83-B6FF47DFE46E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8322557" y="3639300"/>
            <a:ext cx="3403099" cy="1354217"/>
          </a:xfrm>
        </p:spPr>
        <p:txBody>
          <a:bodyPr/>
          <a:lstStyle/>
          <a:p>
            <a:r>
              <a:rPr lang="en-US" sz="8800" dirty="0"/>
              <a:t>59%</a:t>
            </a:r>
          </a:p>
        </p:txBody>
      </p:sp>
      <p:sp>
        <p:nvSpPr>
          <p:cNvPr id="19" name="Content Placeholder 151">
            <a:extLst>
              <a:ext uri="{FF2B5EF4-FFF2-40B4-BE49-F238E27FC236}">
                <a16:creationId xmlns:a16="http://schemas.microsoft.com/office/drawing/2014/main" id="{F426B427-1C0E-A3E0-31F6-A8B6B09A95D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66344" y="5362271"/>
            <a:ext cx="3401568" cy="430887"/>
          </a:xfrm>
        </p:spPr>
        <p:txBody>
          <a:bodyPr/>
          <a:lstStyle/>
          <a:p>
            <a:r>
              <a:rPr lang="en-US" dirty="0"/>
              <a:t>I </a:t>
            </a:r>
            <a:r>
              <a:rPr lang="en-US" b="1" i="1" dirty="0">
                <a:solidFill>
                  <a:schemeClr val="accent4"/>
                </a:solidFill>
              </a:rPr>
              <a:t>appreciate when candidates advertise in Spanish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in trying to win my vote</a:t>
            </a:r>
          </a:p>
        </p:txBody>
      </p:sp>
      <p:sp>
        <p:nvSpPr>
          <p:cNvPr id="20" name="Content Placeholder 153">
            <a:extLst>
              <a:ext uri="{FF2B5EF4-FFF2-40B4-BE49-F238E27FC236}">
                <a16:creationId xmlns:a16="http://schemas.microsoft.com/office/drawing/2014/main" id="{0FC14EAA-0A06-5FA6-2140-9B892188AD5B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4398257" y="5345836"/>
            <a:ext cx="3403099" cy="646331"/>
          </a:xfrm>
        </p:spPr>
        <p:txBody>
          <a:bodyPr/>
          <a:lstStyle/>
          <a:p>
            <a:r>
              <a:rPr lang="en-US" dirty="0"/>
              <a:t>Political parties and candidates who advertise in Spanish are </a:t>
            </a:r>
            <a:r>
              <a:rPr lang="en-US" b="1" i="1" dirty="0">
                <a:solidFill>
                  <a:schemeClr val="accent2"/>
                </a:solidFill>
              </a:rPr>
              <a:t>showing me they want my vote</a:t>
            </a:r>
          </a:p>
        </p:txBody>
      </p:sp>
      <p:sp>
        <p:nvSpPr>
          <p:cNvPr id="21" name="Content Placeholder 155">
            <a:extLst>
              <a:ext uri="{FF2B5EF4-FFF2-40B4-BE49-F238E27FC236}">
                <a16:creationId xmlns:a16="http://schemas.microsoft.com/office/drawing/2014/main" id="{AAD3A6AF-9549-4590-9F8F-952B47714A8A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8331701" y="5345836"/>
            <a:ext cx="3414368" cy="861774"/>
          </a:xfrm>
        </p:spPr>
        <p:txBody>
          <a:bodyPr/>
          <a:lstStyle/>
          <a:p>
            <a:r>
              <a:rPr lang="en-US" dirty="0"/>
              <a:t>When a political party or candidate communicates with me in Spanish, it suggests that </a:t>
            </a:r>
            <a:r>
              <a:rPr lang="en-US" b="1" i="1" dirty="0">
                <a:solidFill>
                  <a:srgbClr val="CC0062"/>
                </a:solidFill>
              </a:rPr>
              <a:t>they are truly interested in Hispanics and our community</a:t>
            </a:r>
          </a:p>
        </p:txBody>
      </p:sp>
      <p:sp>
        <p:nvSpPr>
          <p:cNvPr id="22" name="Content Placeholder 30">
            <a:extLst>
              <a:ext uri="{FF2B5EF4-FFF2-40B4-BE49-F238E27FC236}">
                <a16:creationId xmlns:a16="http://schemas.microsoft.com/office/drawing/2014/main" id="{23B7715C-8FC2-6634-9C8B-A6907041A75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66344" y="4961637"/>
            <a:ext cx="3401568" cy="276999"/>
          </a:xfrm>
        </p:spPr>
        <p:txBody>
          <a:bodyPr>
            <a:normAutofit/>
          </a:bodyPr>
          <a:lstStyle/>
          <a:p>
            <a:r>
              <a:rPr lang="en-US" dirty="0"/>
              <a:t>Of Hispanics agree</a:t>
            </a:r>
          </a:p>
        </p:txBody>
      </p:sp>
      <p:sp>
        <p:nvSpPr>
          <p:cNvPr id="23" name="Content Placeholder 46">
            <a:extLst>
              <a:ext uri="{FF2B5EF4-FFF2-40B4-BE49-F238E27FC236}">
                <a16:creationId xmlns:a16="http://schemas.microsoft.com/office/drawing/2014/main" id="{6A7CD8FD-C0CA-27DB-21BB-B328FCB0A57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99022" y="4958770"/>
            <a:ext cx="3401568" cy="276999"/>
          </a:xfrm>
        </p:spPr>
        <p:txBody>
          <a:bodyPr>
            <a:normAutofit/>
          </a:bodyPr>
          <a:lstStyle/>
          <a:p>
            <a:r>
              <a:rPr lang="en-US" dirty="0"/>
              <a:t>Of Hispanics agree</a:t>
            </a:r>
          </a:p>
        </p:txBody>
      </p:sp>
      <p:sp>
        <p:nvSpPr>
          <p:cNvPr id="24" name="Content Placeholder 49">
            <a:extLst>
              <a:ext uri="{FF2B5EF4-FFF2-40B4-BE49-F238E27FC236}">
                <a16:creationId xmlns:a16="http://schemas.microsoft.com/office/drawing/2014/main" id="{6ADE8C38-E687-9C44-452F-84735E91731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31701" y="4955903"/>
            <a:ext cx="3401568" cy="276999"/>
          </a:xfrm>
        </p:spPr>
        <p:txBody>
          <a:bodyPr>
            <a:normAutofit/>
          </a:bodyPr>
          <a:lstStyle/>
          <a:p>
            <a:r>
              <a:rPr lang="en-US" dirty="0"/>
              <a:t>Of Hispanics agree</a:t>
            </a:r>
          </a:p>
        </p:txBody>
      </p:sp>
    </p:spTree>
    <p:extLst>
      <p:ext uri="{BB962C8B-B14F-4D97-AF65-F5344CB8AC3E}">
        <p14:creationId xmlns:p14="http://schemas.microsoft.com/office/powerpoint/2010/main" val="272288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C551BF6-1800-311F-B769-2DE38972C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8997197"/>
              </p:ext>
            </p:extLst>
          </p:nvPr>
        </p:nvGraphicFramePr>
        <p:xfrm>
          <a:off x="2032000" y="2336952"/>
          <a:ext cx="8128000" cy="360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6D37BA3-6946-D348-24D9-02FEE69739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dirty="0"/>
              <a:t>Matchup: Biden vs Trump</a:t>
            </a:r>
          </a:p>
          <a:p>
            <a:pPr>
              <a:spcBef>
                <a:spcPts val="0"/>
              </a:spcBef>
            </a:pPr>
            <a:r>
              <a:rPr lang="en-US" sz="1800" b="0" dirty="0"/>
              <a:t>- JOE BIDEN SLIM LEAD AMONG HISPANICS, LOWER THAN NON-HISPANICS</a:t>
            </a:r>
            <a:br>
              <a:rPr lang="en-US" sz="1800" b="0" dirty="0"/>
            </a:br>
            <a:r>
              <a:rPr lang="en-US" sz="1800" b="0" dirty="0"/>
              <a:t>- 35% OF HISPANICS UP FOR GRABS (</a:t>
            </a:r>
            <a:r>
              <a:rPr lang="en-US" sz="1800" dirty="0"/>
              <a:t>32% </a:t>
            </a:r>
            <a:r>
              <a:rPr lang="en-US" sz="1800" b="0" dirty="0"/>
              <a:t>NOT DEFINITE, 3% UNSURE)</a:t>
            </a:r>
            <a:endParaRPr lang="en-US" sz="1050" b="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931D34D-3C9E-EDCA-F129-3B28C9C8A8D0}"/>
              </a:ext>
            </a:extLst>
          </p:cNvPr>
          <p:cNvSpPr txBox="1">
            <a:spLocks/>
          </p:cNvSpPr>
          <p:nvPr/>
        </p:nvSpPr>
        <p:spPr>
          <a:xfrm>
            <a:off x="457200" y="1645920"/>
            <a:ext cx="10972800" cy="3693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Franklin Gothic Medium" panose="020B06030201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5" indent="-1873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03225" indent="-1635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4675" indent="-1371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ystem Font Regular"/>
              <a:buChar char="⎻"/>
              <a:tabLst/>
              <a:defRPr lang="en-US"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5800" indent="-1031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If the 2024 election for president were being held today, and the candidates were Donald Trump (Republican) &amp; Joe Biden (Democrat), for whom would you vote?</a:t>
            </a:r>
          </a:p>
        </p:txBody>
      </p:sp>
    </p:spTree>
    <p:extLst>
      <p:ext uri="{BB962C8B-B14F-4D97-AF65-F5344CB8AC3E}">
        <p14:creationId xmlns:p14="http://schemas.microsoft.com/office/powerpoint/2010/main" val="331231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1C320-849F-E28E-B1F0-3BB4C19F4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33211-2132-9B39-AB19-7181E697E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954" y="2858014"/>
            <a:ext cx="4724045" cy="2031325"/>
          </a:xfrm>
        </p:spPr>
        <p:txBody>
          <a:bodyPr/>
          <a:lstStyle/>
          <a:p>
            <a:r>
              <a:rPr lang="en-US" dirty="0"/>
              <a:t>Voting &amp; Campaign Information</a:t>
            </a:r>
          </a:p>
        </p:txBody>
      </p:sp>
    </p:spTree>
    <p:extLst>
      <p:ext uri="{BB962C8B-B14F-4D97-AF65-F5344CB8AC3E}">
        <p14:creationId xmlns:p14="http://schemas.microsoft.com/office/powerpoint/2010/main" val="94200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761ED6-25E7-B5D4-D17B-E8F20B205E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830997"/>
          </a:xfrm>
        </p:spPr>
        <p:txBody>
          <a:bodyPr/>
          <a:lstStyle/>
          <a:p>
            <a:r>
              <a:rPr lang="en-US" dirty="0"/>
              <a:t>Voting Method and Timeframe</a:t>
            </a:r>
          </a:p>
          <a:p>
            <a:r>
              <a:rPr lang="en-US" sz="1800" dirty="0"/>
              <a:t>- HISPANICS MORE LIKELY THAN NON-HISPANICS TO VOTE EARLY AND IN PERSON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D0325-AC3E-6D83-EEB0-8940F794E9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How do you plan to vote in the General election?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FD9B296-D9AC-5C01-C4A7-393C350D22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1452038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32999DD-6AC0-DD6B-845E-14067965B031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Voting Method and Timeframe</a:t>
            </a:r>
          </a:p>
        </p:txBody>
      </p:sp>
    </p:spTree>
    <p:extLst>
      <p:ext uri="{BB962C8B-B14F-4D97-AF65-F5344CB8AC3E}">
        <p14:creationId xmlns:p14="http://schemas.microsoft.com/office/powerpoint/2010/main" val="117816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8258F4-C1D8-C209-101A-975C70441C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Vota Conmigo Familiarity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38ABF-6E4A-BBEC-F0A2-B82387B6C5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How familiar or unfamiliar are you with the “Vota Conmigo” campaign?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73A862A-FF0C-E4DE-CCA4-6FFF591988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1276055"/>
              </p:ext>
            </p:extLst>
          </p:nvPr>
        </p:nvGraphicFramePr>
        <p:xfrm>
          <a:off x="3940245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6330C57-D6BD-0410-B5AF-40C4A9DBEF96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Vota Conmigo Familiarity</a:t>
            </a:r>
          </a:p>
        </p:txBody>
      </p:sp>
    </p:spTree>
    <p:extLst>
      <p:ext uri="{BB962C8B-B14F-4D97-AF65-F5344CB8AC3E}">
        <p14:creationId xmlns:p14="http://schemas.microsoft.com/office/powerpoint/2010/main" val="263367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42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68F422-DEE1-9997-7D21-959B86FB06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53332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310B9D-6F4F-80CA-38B3-DCC4DE4853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Religious Service Attendance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EB6ED-423B-21C0-1192-7FB5BD529A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Aside from weddings and funerals, how often would you say that you attend religious services?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21E497B-6BD6-DD17-4C38-F8E930A7DB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8048232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B5DE707-2A8F-4ED8-DA17-CD6B79E3A311}"/>
              </a:ext>
            </a:extLst>
          </p:cNvPr>
          <p:cNvSpPr txBox="1"/>
          <p:nvPr/>
        </p:nvSpPr>
        <p:spPr>
          <a:xfrm>
            <a:off x="3836276" y="2042897"/>
            <a:ext cx="4519448" cy="609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Religious Service Attendance</a:t>
            </a:r>
            <a:endParaRPr kumimoji="0" lang="en-US" sz="1400" b="0" i="1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76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8258F4-C1D8-C209-101A-975C70441C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Poder Latino Familiarity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38ABF-6E4A-BBEC-F0A2-B82387B6C5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How familiar or unfamiliar are you with the “Poder Latino” campaign?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73A862A-FF0C-E4DE-CCA4-6FFF591988EB}"/>
              </a:ext>
            </a:extLst>
          </p:cNvPr>
          <p:cNvGraphicFramePr/>
          <p:nvPr/>
        </p:nvGraphicFramePr>
        <p:xfrm>
          <a:off x="3940245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6330C57-D6BD-0410-B5AF-40C4A9DBEF96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Poder Latino Familiarity</a:t>
            </a:r>
          </a:p>
        </p:txBody>
      </p:sp>
    </p:spTree>
    <p:extLst>
      <p:ext uri="{BB962C8B-B14F-4D97-AF65-F5344CB8AC3E}">
        <p14:creationId xmlns:p14="http://schemas.microsoft.com/office/powerpoint/2010/main" val="255413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6D169D-AFD6-F29C-54F3-22805CC463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Political Campaigning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4AE3332E-1430-0670-381E-6C8AF4D0C4DC}"/>
              </a:ext>
            </a:extLst>
          </p:cNvPr>
          <p:cNvGraphicFramePr>
            <a:graphicFrameLocks noGrp="1"/>
          </p:cNvGraphicFramePr>
          <p:nvPr/>
        </p:nvGraphicFramePr>
        <p:xfrm>
          <a:off x="609599" y="1228316"/>
          <a:ext cx="10972797" cy="1429314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[Political 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Campaigning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feel that candidates and their campaigns are making a strong effort to win my vote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</a:t>
                      </a:r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0</a:t>
                      </a:r>
                      <a:r>
                        <a:rPr lang="en-MX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</a:t>
                      </a:r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</a:t>
                      </a:r>
                      <a:r>
                        <a:rPr lang="en-MX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appreciate being personally contacted, by phone or by knocking at my door by a political party, candidate or organization that is looking to influence my vote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</a:t>
                      </a:r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</a:t>
                      </a:r>
                      <a:r>
                        <a:rPr lang="en-MX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</a:t>
                      </a:r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30</a:t>
                      </a:r>
                      <a:r>
                        <a:rPr lang="en-MX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</a:t>
                      </a:r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0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102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8258F4-C1D8-C209-101A-975C70441C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Ballot Language Preference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38ABF-6E4A-BBEC-F0A2-B82387B6C5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When voting, I prefer to receive a ballot in...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73A862A-FF0C-E4DE-CCA4-6FFF591988EB}"/>
              </a:ext>
            </a:extLst>
          </p:cNvPr>
          <p:cNvGraphicFramePr/>
          <p:nvPr/>
        </p:nvGraphicFramePr>
        <p:xfrm>
          <a:off x="3940245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6330C57-D6BD-0410-B5AF-40C4A9DBEF96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Ballot Language Preference</a:t>
            </a:r>
          </a:p>
        </p:txBody>
      </p:sp>
    </p:spTree>
    <p:extLst>
      <p:ext uri="{BB962C8B-B14F-4D97-AF65-F5344CB8AC3E}">
        <p14:creationId xmlns:p14="http://schemas.microsoft.com/office/powerpoint/2010/main" val="341833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F8A7CEE-9EC2-BA10-1389-7C59A9C924EC}"/>
              </a:ext>
            </a:extLst>
          </p:cNvPr>
          <p:cNvSpPr txBox="1"/>
          <p:nvPr/>
        </p:nvSpPr>
        <p:spPr>
          <a:xfrm>
            <a:off x="11052173" y="3429000"/>
            <a:ext cx="1139827" cy="75558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200" u="sng" dirty="0"/>
              <a:t>Total Support</a:t>
            </a:r>
          </a:p>
          <a:p>
            <a:r>
              <a:rPr lang="en-US" sz="1200" dirty="0"/>
              <a:t>Probably</a:t>
            </a:r>
          </a:p>
          <a:p>
            <a:r>
              <a:rPr lang="en-US" sz="1200" dirty="0"/>
              <a:t>Definitely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C4A468B-325A-8625-DA12-9AD1F830089C}"/>
              </a:ext>
            </a:extLst>
          </p:cNvPr>
          <p:cNvGraphicFramePr>
            <a:graphicFrameLocks noGrp="1"/>
          </p:cNvGraphicFramePr>
          <p:nvPr/>
        </p:nvGraphicFramePr>
        <p:xfrm>
          <a:off x="10635613" y="3744796"/>
          <a:ext cx="416560" cy="313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8216088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48552543"/>
                    </a:ext>
                  </a:extLst>
                </a:gridCol>
              </a:tblGrid>
              <a:tr h="156899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657153"/>
                  </a:ext>
                </a:extLst>
              </a:tr>
              <a:tr h="156899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179821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2A84C9-A0BB-4C22-A028-1AB4F3636F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dirty="0"/>
              <a:t>Candidate Support Among Hispanics</a:t>
            </a:r>
          </a:p>
          <a:p>
            <a:pPr>
              <a:spcBef>
                <a:spcPts val="0"/>
              </a:spcBef>
            </a:pPr>
            <a:r>
              <a:rPr lang="en-US" sz="1800" b="0" dirty="0"/>
              <a:t>- TRUMP’S STRONGEST SUPPORT AMONG </a:t>
            </a:r>
            <a:r>
              <a:rPr lang="en-US" sz="1800" dirty="0"/>
              <a:t>ADULTS 18-34</a:t>
            </a:r>
            <a:endParaRPr lang="en-US" sz="1800" b="0" dirty="0"/>
          </a:p>
          <a:p>
            <a:pPr>
              <a:spcBef>
                <a:spcPts val="0"/>
              </a:spcBef>
            </a:pPr>
            <a:r>
              <a:rPr lang="en-US" sz="1800" b="0" dirty="0"/>
              <a:t>- BIDEN’S STRONGEST SUPPORT AMONG ADULTS 35+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DB282-DF26-3F22-D349-B44CD1708D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972800" cy="369332"/>
          </a:xfrm>
        </p:spPr>
        <p:txBody>
          <a:bodyPr/>
          <a:lstStyle/>
          <a:p>
            <a:r>
              <a:rPr lang="en-US" i="1" dirty="0"/>
              <a:t>If the 2024 election for president were being held today, and the candidates were Donald Trump (Republican) &amp; Joe Biden (Democrat), for whom would you vote?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B389930-E078-C892-E7B4-726ADDA855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4255313"/>
              </p:ext>
            </p:extLst>
          </p:nvPr>
        </p:nvGraphicFramePr>
        <p:xfrm>
          <a:off x="307972" y="2204816"/>
          <a:ext cx="11576055" cy="3275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04D87D0-BC98-AE9C-1F3F-7031ADB85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251513"/>
              </p:ext>
            </p:extLst>
          </p:nvPr>
        </p:nvGraphicFramePr>
        <p:xfrm>
          <a:off x="434340" y="5364186"/>
          <a:ext cx="9943147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9782">
                  <a:extLst>
                    <a:ext uri="{9D8B030D-6E8A-4147-A177-3AD203B41FA5}">
                      <a16:colId xmlns:a16="http://schemas.microsoft.com/office/drawing/2014/main" val="3608208759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257885853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2171019335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546907834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998892033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311128755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368388565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557390802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4270920552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1982708097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39846375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Women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18-34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35+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Children in HH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626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97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6B7BEA-2BC5-176C-ACB9-4FAA18FE33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sz="3600" dirty="0"/>
              <a:t>Trump Voters Are More Enthusiastic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4CF9A6A-A93C-F14D-C30B-25F99ED24B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1226120"/>
              </p:ext>
            </p:extLst>
          </p:nvPr>
        </p:nvGraphicFramePr>
        <p:xfrm>
          <a:off x="6546235" y="2247527"/>
          <a:ext cx="5337793" cy="4191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ED67EB-AFCE-1A69-A5BD-77CB26C220F2}"/>
              </a:ext>
            </a:extLst>
          </p:cNvPr>
          <p:cNvCxnSpPr>
            <a:cxnSpLocks/>
          </p:cNvCxnSpPr>
          <p:nvPr/>
        </p:nvCxnSpPr>
        <p:spPr>
          <a:xfrm flipH="1">
            <a:off x="6096000" y="2598684"/>
            <a:ext cx="0" cy="3488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DB446F0-E770-7D95-20DD-42B5DD08CAD2}"/>
              </a:ext>
            </a:extLst>
          </p:cNvPr>
          <p:cNvSpPr txBox="1">
            <a:spLocks/>
          </p:cNvSpPr>
          <p:nvPr/>
        </p:nvSpPr>
        <p:spPr>
          <a:xfrm>
            <a:off x="457200" y="1645920"/>
            <a:ext cx="10972800" cy="3693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Franklin Gothic Medium" panose="020B06030201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5" indent="-1873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03225" indent="-1635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4675" indent="-1371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ystem Font Regular"/>
              <a:buChar char="⎻"/>
              <a:tabLst/>
              <a:defRPr lang="en-US"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5800" indent="-1031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You indicated that you probably or definitely intend to vote for [candidate] for President. Is that vote more in favor of [candidate] or more in opposition to [opposition candidate]?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248EC4F-3704-BD27-C1EC-FF6E1102A4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0241930"/>
              </p:ext>
            </p:extLst>
          </p:nvPr>
        </p:nvGraphicFramePr>
        <p:xfrm>
          <a:off x="307973" y="2247527"/>
          <a:ext cx="5337793" cy="4191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554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BF4A55-1156-556D-8360-1C8F8B359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1107996"/>
          </a:xfrm>
        </p:spPr>
        <p:txBody>
          <a:bodyPr/>
          <a:lstStyle/>
          <a:p>
            <a:r>
              <a:rPr lang="en-US" dirty="0"/>
              <a:t>50% of Hispanics Not Completely Certain About Their Vote for President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54E8F-41F1-7092-D96A-BCEEEEFFB3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How certain are you that this is the right choice of candidate for you?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6B0ACF-D66C-C020-2ACF-D3E5007AF26F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Presidential Vote Certainty</a:t>
            </a:r>
          </a:p>
        </p:txBody>
      </p:sp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BA9C9320-C8A7-2166-BD9F-3A86125677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946362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865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U ">
      <a:dk1>
        <a:srgbClr val="000000"/>
      </a:dk1>
      <a:lt1>
        <a:srgbClr val="FFFFFF"/>
      </a:lt1>
      <a:dk2>
        <a:srgbClr val="454545"/>
      </a:dk2>
      <a:lt2>
        <a:srgbClr val="EFE5E2"/>
      </a:lt2>
      <a:accent1>
        <a:srgbClr val="141327"/>
      </a:accent1>
      <a:accent2>
        <a:srgbClr val="8C0066"/>
      </a:accent2>
      <a:accent3>
        <a:srgbClr val="CC0062"/>
      </a:accent3>
      <a:accent4>
        <a:srgbClr val="FF4600"/>
      </a:accent4>
      <a:accent5>
        <a:srgbClr val="E57BEA"/>
      </a:accent5>
      <a:accent6>
        <a:srgbClr val="E5DB5B"/>
      </a:accent6>
      <a:hlink>
        <a:srgbClr val="FF4600"/>
      </a:hlink>
      <a:folHlink>
        <a:srgbClr val="FF460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_Sales_Template_2024  -  Read-Only" id="{CF5E90FE-291C-451A-A9A7-E230A4A7820B}" vid="{73DE8486-ED76-42AF-9D03-C83923FB6BBA}"/>
    </a:ext>
  </a:extLst>
</a:theme>
</file>

<file path=ppt/theme/theme2.xml><?xml version="1.0" encoding="utf-8"?>
<a:theme xmlns:a="http://schemas.openxmlformats.org/drawingml/2006/main" name="1_Office Theme">
  <a:themeElements>
    <a:clrScheme name="TU ">
      <a:dk1>
        <a:srgbClr val="000000"/>
      </a:dk1>
      <a:lt1>
        <a:srgbClr val="FFFFFF"/>
      </a:lt1>
      <a:dk2>
        <a:srgbClr val="454545"/>
      </a:dk2>
      <a:lt2>
        <a:srgbClr val="EFE5E2"/>
      </a:lt2>
      <a:accent1>
        <a:srgbClr val="141327"/>
      </a:accent1>
      <a:accent2>
        <a:srgbClr val="8C0066"/>
      </a:accent2>
      <a:accent3>
        <a:srgbClr val="CC0062"/>
      </a:accent3>
      <a:accent4>
        <a:srgbClr val="FF4600"/>
      </a:accent4>
      <a:accent5>
        <a:srgbClr val="E57BEA"/>
      </a:accent5>
      <a:accent6>
        <a:srgbClr val="E5DB5B"/>
      </a:accent6>
      <a:hlink>
        <a:srgbClr val="FF4600"/>
      </a:hlink>
      <a:folHlink>
        <a:srgbClr val="FF460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_Sales_Template_2024  -  Read-Only" id="{CF5E90FE-291C-451A-A9A7-E230A4A7820B}" vid="{73DE8486-ED76-42AF-9D03-C83923FB6BB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145bf9a-424b-4131-a1d7-79f86c228b9f">
      <Terms xmlns="http://schemas.microsoft.com/office/infopath/2007/PartnerControls"/>
    </lcf76f155ced4ddcb4097134ff3c332f>
    <TaxCatchAll xmlns="3f2ceb43-86cd-4ba8-9fbb-a64be3ca07e2" xsi:nil="true"/>
    <l47y xmlns="8145bf9a-424b-4131-a1d7-79f86c228b9f">2024-05-30T22:44:14+00:00</l47y>
    <SharedWithUsers xmlns="3f2ceb43-86cd-4ba8-9fbb-a64be3ca07e2">
      <UserInfo>
        <DisplayName/>
        <AccountId xsi:nil="true"/>
        <AccountType/>
      </UserInfo>
    </SharedWithUsers>
    <MediaLengthInSeconds xmlns="8145bf9a-424b-4131-a1d7-79f86c228b9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8B3F1B1D617E4D9F8B5F0D27792E96" ma:contentTypeVersion="18" ma:contentTypeDescription="Create a new document." ma:contentTypeScope="" ma:versionID="ea4d4756f82842eeac417f20aea3e265">
  <xsd:schema xmlns:xsd="http://www.w3.org/2001/XMLSchema" xmlns:xs="http://www.w3.org/2001/XMLSchema" xmlns:p="http://schemas.microsoft.com/office/2006/metadata/properties" xmlns:ns2="3f2ceb43-86cd-4ba8-9fbb-a64be3ca07e2" xmlns:ns3="8145bf9a-424b-4131-a1d7-79f86c228b9f" targetNamespace="http://schemas.microsoft.com/office/2006/metadata/properties" ma:root="true" ma:fieldsID="aad1c151ce04a00f5df59dc06de28c2b" ns2:_="" ns3:_="">
    <xsd:import namespace="3f2ceb43-86cd-4ba8-9fbb-a64be3ca07e2"/>
    <xsd:import namespace="8145bf9a-424b-4131-a1d7-79f86c228b9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l47y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2ceb43-86cd-4ba8-9fbb-a64be3ca07e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762e3a1-c58f-4393-842f-e65ef449fa50}" ma:internalName="TaxCatchAll" ma:showField="CatchAllData" ma:web="3f2ceb43-86cd-4ba8-9fbb-a64be3ca07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5bf9a-424b-4131-a1d7-79f86c228b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47y" ma:index="14" nillable="true" ma:displayName="Date and Time" ma:default="[today]" ma:format="DateTime" ma:internalName="l47y">
      <xsd:simpleType>
        <xsd:restriction base="dms:DateTim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a30b028-f052-4e29-b6bd-c7f9d5f6e9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5421AE-D187-44B9-8A73-F46BCB506BA8}">
  <ds:schemaRefs>
    <ds:schemaRef ds:uri="http://purl.org/dc/dcmitype/"/>
    <ds:schemaRef ds:uri="http://schemas.microsoft.com/office/2006/metadata/properties"/>
    <ds:schemaRef ds:uri="http://purl.org/dc/elements/1.1/"/>
    <ds:schemaRef ds:uri="1fe72f78-8498-437f-9998-d20aa9b5109b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026ddb43-dd03-461f-8311-2bb4c5e09c8c"/>
    <ds:schemaRef ds:uri="http://www.w3.org/XML/1998/namespace"/>
    <ds:schemaRef ds:uri="8145bf9a-424b-4131-a1d7-79f86c228b9f"/>
    <ds:schemaRef ds:uri="3f2ceb43-86cd-4ba8-9fbb-a64be3ca07e2"/>
  </ds:schemaRefs>
</ds:datastoreItem>
</file>

<file path=customXml/itemProps2.xml><?xml version="1.0" encoding="utf-8"?>
<ds:datastoreItem xmlns:ds="http://schemas.openxmlformats.org/officeDocument/2006/customXml" ds:itemID="{06068143-AF36-4802-9609-E395956C3E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36F68B-6516-4BC9-BC83-7BB7068115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2ceb43-86cd-4ba8-9fbb-a64be3ca07e2"/>
    <ds:schemaRef ds:uri="8145bf9a-424b-4131-a1d7-79f86c228b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Master_Sales_Template_2024</Template>
  <TotalTime>4394</TotalTime>
  <Words>5614</Words>
  <Application>Microsoft Office PowerPoint</Application>
  <PresentationFormat>Widescreen</PresentationFormat>
  <Paragraphs>1355</Paragraphs>
  <Slides>68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0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Messaging in Spanish is Powerful and Connects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 levels</dc:title>
  <dc:creator>Kimberly Linan</dc:creator>
  <cp:lastModifiedBy>Kimberly Linan</cp:lastModifiedBy>
  <cp:revision>199</cp:revision>
  <dcterms:created xsi:type="dcterms:W3CDTF">2024-03-19T13:29:17Z</dcterms:created>
  <dcterms:modified xsi:type="dcterms:W3CDTF">2024-06-27T16:36:42Z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0x0101001F8B3F1B1D617E4D9F8B5F0D27792E96</vt:lpwstr>
  </property>
  <property fmtid="{D5CDD505-2E9C-101B-9397-08002B2CF9AE}" pid="4" name="Order">
    <vt:r8>4297400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