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7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8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9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0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1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2.xml" ContentType="application/vnd.openxmlformats-officedocument.themeOverride+xml"/>
  <Override PartName="/ppt/drawings/drawing3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3.xml" ContentType="application/vnd.openxmlformats-officedocument.themeOverride+xml"/>
  <Override PartName="/ppt/drawings/drawing4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4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5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6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7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8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9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20.xml" ContentType="application/vnd.openxmlformats-officedocument.themeOverride+xml"/>
  <Override PartName="/ppt/drawings/drawing5.xml" ContentType="application/vnd.openxmlformats-officedocument.drawingml.chartshapes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1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22.xml" ContentType="application/vnd.openxmlformats-officedocument.themeOverride+xml"/>
  <Override PartName="/ppt/drawings/drawing6.xml" ContentType="application/vnd.openxmlformats-officedocument.drawingml.chartshapes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23.xml" ContentType="application/vnd.openxmlformats-officedocument.themeOverride+xml"/>
  <Override PartName="/ppt/drawings/drawing7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1" r:id="rId5"/>
  </p:sldMasterIdLst>
  <p:notesMasterIdLst>
    <p:notesMasterId r:id="rId74"/>
  </p:notesMasterIdLst>
  <p:handoutMasterIdLst>
    <p:handoutMasterId r:id="rId75"/>
  </p:handoutMasterIdLst>
  <p:sldIdLst>
    <p:sldId id="2147480120" r:id="rId6"/>
    <p:sldId id="2147480050" r:id="rId7"/>
    <p:sldId id="2147480051" r:id="rId8"/>
    <p:sldId id="2147480064" r:id="rId9"/>
    <p:sldId id="261" r:id="rId10"/>
    <p:sldId id="2147480065" r:id="rId11"/>
    <p:sldId id="2147480042" r:id="rId12"/>
    <p:sldId id="2147480044" r:id="rId13"/>
    <p:sldId id="2147480066" r:id="rId14"/>
    <p:sldId id="2147480067" r:id="rId15"/>
    <p:sldId id="2147480068" r:id="rId16"/>
    <p:sldId id="2147480072" r:id="rId17"/>
    <p:sldId id="2147480116" r:id="rId18"/>
    <p:sldId id="2147480117" r:id="rId19"/>
    <p:sldId id="2147480114" r:id="rId20"/>
    <p:sldId id="2147480112" r:id="rId21"/>
    <p:sldId id="2147480073" r:id="rId22"/>
    <p:sldId id="2147480053" r:id="rId23"/>
    <p:sldId id="2147480069" r:id="rId24"/>
    <p:sldId id="2147480070" r:id="rId25"/>
    <p:sldId id="2147480054" r:id="rId26"/>
    <p:sldId id="2147480074" r:id="rId27"/>
    <p:sldId id="2147480046" r:id="rId28"/>
    <p:sldId id="2147480075" r:id="rId29"/>
    <p:sldId id="2147480076" r:id="rId30"/>
    <p:sldId id="2147480048" r:id="rId31"/>
    <p:sldId id="2147480111" r:id="rId32"/>
    <p:sldId id="2147480045" r:id="rId33"/>
    <p:sldId id="2147480110" r:id="rId34"/>
    <p:sldId id="2147480037" r:id="rId35"/>
    <p:sldId id="2147480079" r:id="rId36"/>
    <p:sldId id="2147480080" r:id="rId37"/>
    <p:sldId id="2147480082" r:id="rId38"/>
    <p:sldId id="2147480055" r:id="rId39"/>
    <p:sldId id="2147480083" r:id="rId40"/>
    <p:sldId id="2147480084" r:id="rId41"/>
    <p:sldId id="2147480057" r:id="rId42"/>
    <p:sldId id="2147480086" r:id="rId43"/>
    <p:sldId id="2147480087" r:id="rId44"/>
    <p:sldId id="2147480056" r:id="rId45"/>
    <p:sldId id="2147480088" r:id="rId46"/>
    <p:sldId id="2147480089" r:id="rId47"/>
    <p:sldId id="2147480090" r:id="rId48"/>
    <p:sldId id="2147480058" r:id="rId49"/>
    <p:sldId id="2147480091" r:id="rId50"/>
    <p:sldId id="2147480059" r:id="rId51"/>
    <p:sldId id="2147480092" r:id="rId52"/>
    <p:sldId id="2147480060" r:id="rId53"/>
    <p:sldId id="2147480093" r:id="rId54"/>
    <p:sldId id="2147480061" r:id="rId55"/>
    <p:sldId id="2147480094" r:id="rId56"/>
    <p:sldId id="2147480062" r:id="rId57"/>
    <p:sldId id="2147480095" r:id="rId58"/>
    <p:sldId id="2147480063" r:id="rId59"/>
    <p:sldId id="2147480096" r:id="rId60"/>
    <p:sldId id="2147480101" r:id="rId61"/>
    <p:sldId id="2147480102" r:id="rId62"/>
    <p:sldId id="2147480103" r:id="rId63"/>
    <p:sldId id="2147480001" r:id="rId64"/>
    <p:sldId id="2147480100" r:id="rId65"/>
    <p:sldId id="2147480105" r:id="rId66"/>
    <p:sldId id="2147480107" r:id="rId67"/>
    <p:sldId id="2147479882" r:id="rId68"/>
    <p:sldId id="2147480119" r:id="rId69"/>
    <p:sldId id="2147480099" r:id="rId70"/>
    <p:sldId id="2147480118" r:id="rId71"/>
    <p:sldId id="2147480104" r:id="rId72"/>
    <p:sldId id="2147480097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B407AC-6F85-2304-5814-630286053052}" name="Giselle Marzo" initials="" userId="S::gmarzo@univision.net::14edf958-4a8b-461f-8a8d-2f0fff7bf3b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Lane" initials="RL" lastIdx="14" clrIdx="0">
    <p:extLst>
      <p:ext uri="{19B8F6BF-5375-455C-9EA6-DF929625EA0E}">
        <p15:presenceInfo xmlns:p15="http://schemas.microsoft.com/office/powerpoint/2012/main" userId="e12240c6fe9030a7" providerId="Windows Live"/>
      </p:ext>
    </p:extLst>
  </p:cmAuthor>
  <p:cmAuthor id="2" name="Nathan Patterson" initials="NP" lastIdx="1" clrIdx="1">
    <p:extLst>
      <p:ext uri="{19B8F6BF-5375-455C-9EA6-DF929625EA0E}">
        <p15:presenceInfo xmlns:p15="http://schemas.microsoft.com/office/powerpoint/2012/main" userId="S::npatterson@mpredict.onmicrosoft.com::61f495ff-e841-4f65-b081-71c7fc3aae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100"/>
    <a:srgbClr val="000000"/>
    <a:srgbClr val="797E83"/>
    <a:srgbClr val="A4A8AB"/>
    <a:srgbClr val="EDEEEE"/>
    <a:srgbClr val="FF9359"/>
    <a:srgbClr val="E95100"/>
    <a:srgbClr val="BFBFBF"/>
    <a:srgbClr val="F2F2F2"/>
    <a:srgbClr val="DBD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D2AD5-F57D-4C59-86D6-0914B1021D11}" v="19" dt="2024-06-14T19:49:23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492" autoAdjust="0"/>
    <p:restoredTop sz="96240" autoAdjust="0"/>
  </p:normalViewPr>
  <p:slideViewPr>
    <p:cSldViewPr snapToGrid="0">
      <p:cViewPr varScale="1">
        <p:scale>
          <a:sx n="110" d="100"/>
          <a:sy n="110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microsoft.com/office/2018/10/relationships/authors" Target="author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6.xml"/><Relationship Id="rId1" Type="http://schemas.microsoft.com/office/2011/relationships/chartStyle" Target="style26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7.xml"/><Relationship Id="rId1" Type="http://schemas.microsoft.com/office/2011/relationships/chartStyle" Target="style27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4.xml"/><Relationship Id="rId1" Type="http://schemas.microsoft.com/office/2011/relationships/chartStyle" Target="style34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36.xml"/><Relationship Id="rId1" Type="http://schemas.microsoft.com/office/2011/relationships/chartStyle" Target="style36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37.xml"/><Relationship Id="rId1" Type="http://schemas.microsoft.com/office/2011/relationships/chartStyle" Target="style37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9-4587-BA48-C636E25770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9-4587-BA48-C636E25770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9-4587-BA48-C636E25770AE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0.28789793529527957</c:v>
                </c:pt>
                <c:pt idx="1">
                  <c:v>0.63666571408203365</c:v>
                </c:pt>
                <c:pt idx="2">
                  <c:v>7.5436350622687262E-2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89-4587-BA48-C636E2577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919391795308789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0.38509503894615787</c:v>
                </c:pt>
                <c:pt idx="1">
                  <c:v>0.34819557323629102</c:v>
                </c:pt>
                <c:pt idx="2">
                  <c:v>0.15825486147271531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0-7F44-9977-595D1C5573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0.1468695038455114</c:v>
                </c:pt>
                <c:pt idx="1">
                  <c:v>0.14876801282969909</c:v>
                </c:pt>
                <c:pt idx="2">
                  <c:v>0.27309360015732692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D0-7F44-9977-595D1C5573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5.1648166949092668E-2</c:v>
                </c:pt>
                <c:pt idx="1">
                  <c:v>5.6750926653849697E-2</c:v>
                </c:pt>
                <c:pt idx="2">
                  <c:v>0.251998241991014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D0-7F44-9977-595D1C5573A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0.1197525604839027</c:v>
                </c:pt>
                <c:pt idx="1">
                  <c:v>5.4750229657996898E-2</c:v>
                </c:pt>
                <c:pt idx="2">
                  <c:v>0.1078886851571213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D0-7F44-9977-595D1C5573A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0.29421763949342949</c:v>
                </c:pt>
                <c:pt idx="1">
                  <c:v>0.39153525762216401</c:v>
                </c:pt>
                <c:pt idx="2">
                  <c:v>0.18150734721176481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D0-7F44-9977-595D1C5573A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2.417090281906076E-3</c:v>
                </c:pt>
                <c:pt idx="1">
                  <c:v>0</c:v>
                </c:pt>
                <c:pt idx="2">
                  <c:v>2.725726401005801E-2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D0-7F44-9977-595D1C5573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0.30699436091791948</c:v>
                </c:pt>
                <c:pt idx="1">
                  <c:v>0.40599999192452718</c:v>
                </c:pt>
                <c:pt idx="2">
                  <c:v>9.2412560294028237E-2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6-B742-AD78-6177A7DD42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0.10521719761126549</c:v>
                </c:pt>
                <c:pt idx="1">
                  <c:v>0.15387129954543269</c:v>
                </c:pt>
                <c:pt idx="2">
                  <c:v>0.22418403453644009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6-B742-AD78-6177A7DD428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4.6614064846312697E-2</c:v>
                </c:pt>
                <c:pt idx="1">
                  <c:v>4.2967979068739108E-2</c:v>
                </c:pt>
                <c:pt idx="2">
                  <c:v>0.28551843977339769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26-B742-AD78-6177A7DD428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7.7984844680890411E-2</c:v>
                </c:pt>
                <c:pt idx="1">
                  <c:v>5.6172427331591168E-2</c:v>
                </c:pt>
                <c:pt idx="2">
                  <c:v>0.14172584491818641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6-B742-AD78-6177A7DD428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0.45718802519468649</c:v>
                </c:pt>
                <c:pt idx="1">
                  <c:v>0.32732516649831511</c:v>
                </c:pt>
                <c:pt idx="2">
                  <c:v>0.22610321073135101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6-B742-AD78-6177A7DD428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6.0015067489252579E-3</c:v>
                </c:pt>
                <c:pt idx="1">
                  <c:v>1.366313563139495E-2</c:v>
                </c:pt>
                <c:pt idx="2">
                  <c:v>3.005590974659612E-2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26-B742-AD78-6177A7DD42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House of Representatives Vote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Democratic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0.4025675811944151</c:v>
                </c:pt>
                <c:pt idx="1">
                  <c:v>0.26695821912929291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5-4E43-B5E0-B836B84664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Democratic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0.1448507971869944</c:v>
                </c:pt>
                <c:pt idx="1">
                  <c:v>0.1067430397568548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5-4E43-B5E0-B836B84664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Republican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0.1198855100746985</c:v>
                </c:pt>
                <c:pt idx="1">
                  <c:v>0.134129367879537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5-4E43-B5E0-B836B84664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Republican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0.2633868692535109</c:v>
                </c:pt>
                <c:pt idx="1">
                  <c:v>0.42604143870520728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5-4E43-B5E0-B836B84664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3.8750088288902571E-2</c:v>
                </c:pt>
                <c:pt idx="1">
                  <c:v>1.269867327278997E-2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C5-4E43-B5E0-B836B846646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3.0559154001478621E-2</c:v>
                </c:pt>
                <c:pt idx="1">
                  <c:v>5.3429261256317917E-2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C5-4E43-B5E0-B836B84664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Senate</a:t>
            </a:r>
            <a:r>
              <a:rPr lang="en-US" sz="1600" u="sng" baseline="0" dirty="0">
                <a:solidFill>
                  <a:schemeClr val="tx1"/>
                </a:solidFill>
              </a:rPr>
              <a:t>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for Colin Allred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0.32758782789189328</c:v>
                </c:pt>
                <c:pt idx="1">
                  <c:v>0.28497576883325648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for Colin Allred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0.20626062251161409</c:v>
                </c:pt>
                <c:pt idx="1">
                  <c:v>9.3721920831553368E-2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for Ted Cruz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0.1461785998003311</c:v>
                </c:pt>
                <c:pt idx="1">
                  <c:v>0.1417659062989238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for Ted Cruz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0.25065602084569749</c:v>
                </c:pt>
                <c:pt idx="1">
                  <c:v>0.39217321555623003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3.3759215118892898E-2</c:v>
                </c:pt>
                <c:pt idx="1">
                  <c:v>3.8963940172828122E-2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3.5557713831571337E-2</c:v>
                </c:pt>
                <c:pt idx="1">
                  <c:v>4.839924830720807E-2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>
                <a:solidFill>
                  <a:schemeClr val="tx1"/>
                </a:solidFill>
              </a:rPr>
              <a:t>Senate </a:t>
            </a:r>
            <a:r>
              <a:rPr lang="en-US" sz="1600" u="sng" dirty="0">
                <a:solidFill>
                  <a:schemeClr val="tx1"/>
                </a:solidFill>
              </a:rPr>
              <a:t>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Allred</c:v>
                </c:pt>
                <c:pt idx="1">
                  <c:v>Cruz</c:v>
                </c:pt>
                <c:pt idx="2">
                  <c:v>   </c:v>
                </c:pt>
                <c:pt idx="3">
                  <c:v>Allred</c:v>
                </c:pt>
                <c:pt idx="4">
                  <c:v>Cruz</c:v>
                </c:pt>
                <c:pt idx="5">
                  <c:v>   </c:v>
                </c:pt>
                <c:pt idx="6">
                  <c:v>Allred</c:v>
                </c:pt>
                <c:pt idx="7">
                  <c:v>Cruz</c:v>
                </c:pt>
                <c:pt idx="8">
                  <c:v>   </c:v>
                </c:pt>
                <c:pt idx="9">
                  <c:v>Allred</c:v>
                </c:pt>
                <c:pt idx="10">
                  <c:v>Cruz</c:v>
                </c:pt>
                <c:pt idx="11">
                  <c:v>   </c:v>
                </c:pt>
                <c:pt idx="12">
                  <c:v>Allred</c:v>
                </c:pt>
                <c:pt idx="13">
                  <c:v>Cruz</c:v>
                </c:pt>
                <c:pt idx="14">
                  <c:v>   </c:v>
                </c:pt>
                <c:pt idx="15">
                  <c:v>Allred</c:v>
                </c:pt>
                <c:pt idx="16">
                  <c:v>Cruz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0.27</c:v>
                </c:pt>
                <c:pt idx="1">
                  <c:v>0.32</c:v>
                </c:pt>
                <c:pt idx="3">
                  <c:v>0.4</c:v>
                </c:pt>
                <c:pt idx="4">
                  <c:v>0.17</c:v>
                </c:pt>
                <c:pt idx="6">
                  <c:v>0.37</c:v>
                </c:pt>
                <c:pt idx="7">
                  <c:v>0.12</c:v>
                </c:pt>
                <c:pt idx="9">
                  <c:v>0.3</c:v>
                </c:pt>
                <c:pt idx="10">
                  <c:v>0.34</c:v>
                </c:pt>
                <c:pt idx="12">
                  <c:v>0.26</c:v>
                </c:pt>
                <c:pt idx="13">
                  <c:v>0.28999999999999998</c:v>
                </c:pt>
                <c:pt idx="15">
                  <c:v>0.27</c:v>
                </c:pt>
                <c:pt idx="16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9-4E9A-B43F-947F8DD41A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Allred</c:v>
                </c:pt>
                <c:pt idx="1">
                  <c:v>Cruz</c:v>
                </c:pt>
                <c:pt idx="2">
                  <c:v>   </c:v>
                </c:pt>
                <c:pt idx="3">
                  <c:v>Allred</c:v>
                </c:pt>
                <c:pt idx="4">
                  <c:v>Cruz</c:v>
                </c:pt>
                <c:pt idx="5">
                  <c:v>   </c:v>
                </c:pt>
                <c:pt idx="6">
                  <c:v>Allred</c:v>
                </c:pt>
                <c:pt idx="7">
                  <c:v>Cruz</c:v>
                </c:pt>
                <c:pt idx="8">
                  <c:v>   </c:v>
                </c:pt>
                <c:pt idx="9">
                  <c:v>Allred</c:v>
                </c:pt>
                <c:pt idx="10">
                  <c:v>Cruz</c:v>
                </c:pt>
                <c:pt idx="11">
                  <c:v>   </c:v>
                </c:pt>
                <c:pt idx="12">
                  <c:v>Allred</c:v>
                </c:pt>
                <c:pt idx="13">
                  <c:v>Cruz</c:v>
                </c:pt>
                <c:pt idx="14">
                  <c:v>   </c:v>
                </c:pt>
                <c:pt idx="15">
                  <c:v>Allred</c:v>
                </c:pt>
                <c:pt idx="16">
                  <c:v>Cruz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0.2</c:v>
                </c:pt>
                <c:pt idx="1">
                  <c:v>0.17</c:v>
                </c:pt>
                <c:pt idx="3">
                  <c:v>0.22</c:v>
                </c:pt>
                <c:pt idx="4">
                  <c:v>0.12</c:v>
                </c:pt>
                <c:pt idx="6">
                  <c:v>0.27</c:v>
                </c:pt>
                <c:pt idx="7">
                  <c:v>0.16</c:v>
                </c:pt>
                <c:pt idx="9">
                  <c:v>0.16</c:v>
                </c:pt>
                <c:pt idx="10">
                  <c:v>0.14000000000000001</c:v>
                </c:pt>
                <c:pt idx="12">
                  <c:v>0.21</c:v>
                </c:pt>
                <c:pt idx="13">
                  <c:v>0.19</c:v>
                </c:pt>
                <c:pt idx="15">
                  <c:v>0.21</c:v>
                </c:pt>
                <c:pt idx="1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9-4E9A-B43F-947F8DD41A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Allred</c:v>
                </c:pt>
                <c:pt idx="1">
                  <c:v>Cruz</c:v>
                </c:pt>
                <c:pt idx="2">
                  <c:v>   </c:v>
                </c:pt>
                <c:pt idx="3">
                  <c:v>Allred</c:v>
                </c:pt>
                <c:pt idx="4">
                  <c:v>Cruz</c:v>
                </c:pt>
                <c:pt idx="5">
                  <c:v>   </c:v>
                </c:pt>
                <c:pt idx="6">
                  <c:v>Allred</c:v>
                </c:pt>
                <c:pt idx="7">
                  <c:v>Cruz</c:v>
                </c:pt>
                <c:pt idx="8">
                  <c:v>   </c:v>
                </c:pt>
                <c:pt idx="9">
                  <c:v>Allred</c:v>
                </c:pt>
                <c:pt idx="10">
                  <c:v>Cruz</c:v>
                </c:pt>
                <c:pt idx="11">
                  <c:v>   </c:v>
                </c:pt>
                <c:pt idx="12">
                  <c:v>Allred</c:v>
                </c:pt>
                <c:pt idx="13">
                  <c:v>Cruz</c:v>
                </c:pt>
                <c:pt idx="14">
                  <c:v>   </c:v>
                </c:pt>
                <c:pt idx="15">
                  <c:v>Allred</c:v>
                </c:pt>
                <c:pt idx="16">
                  <c:v>Cruz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0.47000000000000003</c:v>
                </c:pt>
                <c:pt idx="1">
                  <c:v>0.49</c:v>
                </c:pt>
                <c:pt idx="3">
                  <c:v>0.62</c:v>
                </c:pt>
                <c:pt idx="4">
                  <c:v>0.29000000000000004</c:v>
                </c:pt>
                <c:pt idx="6">
                  <c:v>0.64</c:v>
                </c:pt>
                <c:pt idx="7">
                  <c:v>0.28000000000000003</c:v>
                </c:pt>
                <c:pt idx="9">
                  <c:v>0.45999999999999996</c:v>
                </c:pt>
                <c:pt idx="10">
                  <c:v>0.48000000000000004</c:v>
                </c:pt>
                <c:pt idx="12">
                  <c:v>0.47</c:v>
                </c:pt>
                <c:pt idx="13">
                  <c:v>0.48</c:v>
                </c:pt>
                <c:pt idx="15">
                  <c:v>0.48</c:v>
                </c:pt>
                <c:pt idx="16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9-4E9A-B43F-947F8DD4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0.63027348880876244</c:v>
                </c:pt>
                <c:pt idx="1">
                  <c:v>0.68408877846780036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0.20669667099738601</c:v>
                </c:pt>
                <c:pt idx="1">
                  <c:v>0.16909432524134471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0.13045080105805709</c:v>
                </c:pt>
                <c:pt idx="1">
                  <c:v>0.1096776869235674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1.944064508868186E-2</c:v>
                </c:pt>
                <c:pt idx="1">
                  <c:v>3.0451661296677951E-2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1.3138394047112751E-2</c:v>
                </c:pt>
                <c:pt idx="1">
                  <c:v>6.6875480706103481E-3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0C9-4EF9-AC3E-737DE277A1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0C9-4EF9-AC3E-737DE277A1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C0C9-4EF9-AC3E-737DE277A1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C0C9-4EF9-AC3E-737DE277A1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C0C9-4EF9-AC3E-737DE277A12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C0C9-4EF9-AC3E-737DE277A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0.38516668693042788</c:v>
                </c:pt>
                <c:pt idx="1">
                  <c:v>0.3080866381235044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F-4E83-A461-55DE63CD39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0.19713308986244349</c:v>
                </c:pt>
                <c:pt idx="1">
                  <c:v>0.1663223688993393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F-4E83-A461-55DE63CD39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0.12250159908222651</c:v>
                </c:pt>
                <c:pt idx="1">
                  <c:v>9.5326206947536671E-2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F-4E83-A461-55DE63CD39C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9.3967870657158337E-2</c:v>
                </c:pt>
                <c:pt idx="1">
                  <c:v>8.321662829869815E-2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F-4E83-A461-55DE63CD39C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0.17729445593552509</c:v>
                </c:pt>
                <c:pt idx="1">
                  <c:v>0.32177152816325599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6F-4E83-A461-55DE63CD39C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2.3936297532218789E-2</c:v>
                </c:pt>
                <c:pt idx="1">
                  <c:v>2.5276629567665802E-2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6F-4E83-A461-55DE63CD39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0.27994405899430208</c:v>
                </c:pt>
                <c:pt idx="1">
                  <c:v>0.41611489485944858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8-4893-83B4-E37E1684B8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0.14645802686668871</c:v>
                </c:pt>
                <c:pt idx="1">
                  <c:v>0.11493284849593199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8-4893-83B4-E37E1684B8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0.13898253053374371</c:v>
                </c:pt>
                <c:pt idx="1">
                  <c:v>8.1021097232953879E-2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8-4893-83B4-E37E1684B8D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7.364602539197436E-2</c:v>
                </c:pt>
                <c:pt idx="1">
                  <c:v>6.0192588844472393E-2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68-4893-83B4-E37E1684B8D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0.32695190378941458</c:v>
                </c:pt>
                <c:pt idx="1">
                  <c:v>0.30811974323704422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68-4893-83B4-E37E1684B8D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3.4017454423876152E-2</c:v>
                </c:pt>
                <c:pt idx="1">
                  <c:v>1.9618827330148799E-2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68-4893-83B4-E37E1684B8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0.24082782277608891</c:v>
                </c:pt>
                <c:pt idx="1">
                  <c:v>0.20236829645067239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0.1988380909191399</c:v>
                </c:pt>
                <c:pt idx="1">
                  <c:v>0.165090490960284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likely nor unlikely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0.15672854708748779</c:v>
                </c:pt>
                <c:pt idx="1">
                  <c:v>0.103600306347241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unlikely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0.11331348863569821</c:v>
                </c:pt>
                <c:pt idx="1">
                  <c:v>0.13073284918518541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0.27173593971893711</c:v>
                </c:pt>
                <c:pt idx="1">
                  <c:v>0.33405475210498042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This will be first time voting</c:v>
                </c:pt>
              </c:strCache>
            </c:strRef>
          </c:tx>
          <c:spPr>
            <a:solidFill>
              <a:srgbClr val="45454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4.9629520811829532E-3</c:v>
                </c:pt>
                <c:pt idx="1">
                  <c:v>5.874300791819745E-3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1-4E70-9677-35E6DA56CD8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 haven’t typically voted for one party</c:v>
                </c:pt>
              </c:strCache>
            </c:strRef>
          </c:tx>
          <c:spPr>
            <a:solidFill>
              <a:srgbClr val="45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1.359315878146535E-2</c:v>
                </c:pt>
                <c:pt idx="1">
                  <c:v>5.8279004159816628E-2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1-4E70-9677-35E6DA56CD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1424704724409"/>
          <c:y val="0.81130869971055364"/>
          <c:w val="0.76847810039370079"/>
          <c:h val="0.18869130028944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184066413870415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EC-4D21-841D-8E68700BF2FC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EC-4D21-841D-8E68700BF2FC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EC-4D21-841D-8E68700BF2FC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0.40246547316166131</c:v>
                </c:pt>
                <c:pt idx="1">
                  <c:v>0.54248169865375173</c:v>
                </c:pt>
                <c:pt idx="2">
                  <c:v>5.5052828184587559E-2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EC-4D21-841D-8E68700BF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19E-4691-8A7F-B0D4A1AF112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19E-4691-8A7F-B0D4A1AF112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19E-4691-8A7F-B0D4A1AF112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919E-4691-8A7F-B0D4A1AF112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919E-4691-8A7F-B0D4A1AF112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919E-4691-8A7F-B0D4A1AF1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The Democratic Party</c:v>
                </c:pt>
                <c:pt idx="2">
                  <c:v>Kamala Harris (D)</c:v>
                </c:pt>
                <c:pt idx="3">
                  <c:v>Colin Allred (D)</c:v>
                </c:pt>
                <c:pt idx="4">
                  <c:v>Donald Trump (R)</c:v>
                </c:pt>
                <c:pt idx="5">
                  <c:v>Ted Cruz (R)</c:v>
                </c:pt>
                <c:pt idx="6">
                  <c:v>US Supreme Court</c:v>
                </c:pt>
                <c:pt idx="7">
                  <c:v>Greg Abbott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0.30681928019521509</c:v>
                </c:pt>
                <c:pt idx="1">
                  <c:v>0.3037449385716946</c:v>
                </c:pt>
                <c:pt idx="2">
                  <c:v>0.2985040789386012</c:v>
                </c:pt>
                <c:pt idx="3">
                  <c:v>0.28940982364415302</c:v>
                </c:pt>
                <c:pt idx="4">
                  <c:v>0.2810226471084295</c:v>
                </c:pt>
                <c:pt idx="5">
                  <c:v>0.24337338890709889</c:v>
                </c:pt>
                <c:pt idx="6">
                  <c:v>0.23273317996025611</c:v>
                </c:pt>
                <c:pt idx="7">
                  <c:v>0.22440402369459689</c:v>
                </c:pt>
                <c:pt idx="8">
                  <c:v>0.2232585169455239</c:v>
                </c:pt>
                <c:pt idx="9">
                  <c:v>0.1514542562786893</c:v>
                </c:pt>
                <c:pt idx="10">
                  <c:v>0.14375334040556251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F-4FE5-93D7-A2AE5309BC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The Democratic Party</c:v>
                </c:pt>
                <c:pt idx="2">
                  <c:v>Kamala Harris (D)</c:v>
                </c:pt>
                <c:pt idx="3">
                  <c:v>Colin Allred (D)</c:v>
                </c:pt>
                <c:pt idx="4">
                  <c:v>Donald Trump (R)</c:v>
                </c:pt>
                <c:pt idx="5">
                  <c:v>Ted Cruz (R)</c:v>
                </c:pt>
                <c:pt idx="6">
                  <c:v>US Supreme Court</c:v>
                </c:pt>
                <c:pt idx="7">
                  <c:v>Greg Abbott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0.23389517787987391</c:v>
                </c:pt>
                <c:pt idx="1">
                  <c:v>0.26178793493599062</c:v>
                </c:pt>
                <c:pt idx="2">
                  <c:v>0.25434489509302838</c:v>
                </c:pt>
                <c:pt idx="3">
                  <c:v>0.25417401261339101</c:v>
                </c:pt>
                <c:pt idx="4">
                  <c:v>0.17238642478787361</c:v>
                </c:pt>
                <c:pt idx="5">
                  <c:v>0.20046378529795941</c:v>
                </c:pt>
                <c:pt idx="6">
                  <c:v>0.29510673952040117</c:v>
                </c:pt>
                <c:pt idx="7">
                  <c:v>0.19503000486303251</c:v>
                </c:pt>
                <c:pt idx="8">
                  <c:v>0.22826995005145051</c:v>
                </c:pt>
                <c:pt idx="9">
                  <c:v>0.28136265372260322</c:v>
                </c:pt>
                <c:pt idx="10">
                  <c:v>0.18735555611634541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F-4FE5-93D7-A2AE5309BC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The Democratic Party</c:v>
                </c:pt>
                <c:pt idx="2">
                  <c:v>Kamala Harris (D)</c:v>
                </c:pt>
                <c:pt idx="3">
                  <c:v>Colin Allred (D)</c:v>
                </c:pt>
                <c:pt idx="4">
                  <c:v>Donald Trump (R)</c:v>
                </c:pt>
                <c:pt idx="5">
                  <c:v>Ted Cruz (R)</c:v>
                </c:pt>
                <c:pt idx="6">
                  <c:v>US Supreme Court</c:v>
                </c:pt>
                <c:pt idx="7">
                  <c:v>Greg Abbott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4.8626031957072373E-2</c:v>
                </c:pt>
                <c:pt idx="1">
                  <c:v>9.7730951333807534E-2</c:v>
                </c:pt>
                <c:pt idx="2">
                  <c:v>0.1014259634316336</c:v>
                </c:pt>
                <c:pt idx="3">
                  <c:v>0.195943612729648</c:v>
                </c:pt>
                <c:pt idx="4">
                  <c:v>7.0186516950859715E-2</c:v>
                </c:pt>
                <c:pt idx="5">
                  <c:v>9.654442969213009E-2</c:v>
                </c:pt>
                <c:pt idx="6">
                  <c:v>0.1815569765188749</c:v>
                </c:pt>
                <c:pt idx="7">
                  <c:v>9.6582676486082056E-2</c:v>
                </c:pt>
                <c:pt idx="8">
                  <c:v>0.1063558452585706</c:v>
                </c:pt>
                <c:pt idx="9">
                  <c:v>0.30610608520942539</c:v>
                </c:pt>
                <c:pt idx="10">
                  <c:v>0.2153119827383902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F-4FE5-93D7-A2AE5309BCB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The Democratic Party</c:v>
                </c:pt>
                <c:pt idx="2">
                  <c:v>Kamala Harris (D)</c:v>
                </c:pt>
                <c:pt idx="3">
                  <c:v>Colin Allred (D)</c:v>
                </c:pt>
                <c:pt idx="4">
                  <c:v>Donald Trump (R)</c:v>
                </c:pt>
                <c:pt idx="5">
                  <c:v>Ted Cruz (R)</c:v>
                </c:pt>
                <c:pt idx="6">
                  <c:v>US Supreme Court</c:v>
                </c:pt>
                <c:pt idx="7">
                  <c:v>Greg Abbott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0.11602411262789319</c:v>
                </c:pt>
                <c:pt idx="1">
                  <c:v>0.1569696292304841</c:v>
                </c:pt>
                <c:pt idx="2">
                  <c:v>9.6600158810605768E-2</c:v>
                </c:pt>
                <c:pt idx="3">
                  <c:v>0.1004708149880717</c:v>
                </c:pt>
                <c:pt idx="4">
                  <c:v>8.0178928593997695E-2</c:v>
                </c:pt>
                <c:pt idx="5">
                  <c:v>0.10579570273712249</c:v>
                </c:pt>
                <c:pt idx="6">
                  <c:v>0.12677195130584129</c:v>
                </c:pt>
                <c:pt idx="7">
                  <c:v>0.10731899947759679</c:v>
                </c:pt>
                <c:pt idx="8">
                  <c:v>0.1450015981275091</c:v>
                </c:pt>
                <c:pt idx="9">
                  <c:v>0.1077209108137208</c:v>
                </c:pt>
                <c:pt idx="10">
                  <c:v>0.1302654140231968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5F-4FE5-93D7-A2AE5309BCB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The Democratic Party</c:v>
                </c:pt>
                <c:pt idx="2">
                  <c:v>Kamala Harris (D)</c:v>
                </c:pt>
                <c:pt idx="3">
                  <c:v>Colin Allred (D)</c:v>
                </c:pt>
                <c:pt idx="4">
                  <c:v>Donald Trump (R)</c:v>
                </c:pt>
                <c:pt idx="5">
                  <c:v>Ted Cruz (R)</c:v>
                </c:pt>
                <c:pt idx="6">
                  <c:v>US Supreme Court</c:v>
                </c:pt>
                <c:pt idx="7">
                  <c:v>Greg Abbott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0.28306017974369529</c:v>
                </c:pt>
                <c:pt idx="1">
                  <c:v>0.16930373265104251</c:v>
                </c:pt>
                <c:pt idx="2">
                  <c:v>0.24397142208929579</c:v>
                </c:pt>
                <c:pt idx="3">
                  <c:v>0.1351048791795712</c:v>
                </c:pt>
                <c:pt idx="4">
                  <c:v>0.38371404732969661</c:v>
                </c:pt>
                <c:pt idx="5">
                  <c:v>0.33544734989812941</c:v>
                </c:pt>
                <c:pt idx="6">
                  <c:v>0.15825819936833629</c:v>
                </c:pt>
                <c:pt idx="7">
                  <c:v>0.36172239897914188</c:v>
                </c:pt>
                <c:pt idx="8">
                  <c:v>0.29424033429173868</c:v>
                </c:pt>
                <c:pt idx="9">
                  <c:v>0.13894972144069809</c:v>
                </c:pt>
                <c:pt idx="10">
                  <c:v>0.23930232191378961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5F-4FE5-93D7-A2AE5309BCB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The Democratic Party</c:v>
                </c:pt>
                <c:pt idx="2">
                  <c:v>Kamala Harris (D)</c:v>
                </c:pt>
                <c:pt idx="3">
                  <c:v>Colin Allred (D)</c:v>
                </c:pt>
                <c:pt idx="4">
                  <c:v>Donald Trump (R)</c:v>
                </c:pt>
                <c:pt idx="5">
                  <c:v>Ted Cruz (R)</c:v>
                </c:pt>
                <c:pt idx="6">
                  <c:v>US Supreme Court</c:v>
                </c:pt>
                <c:pt idx="7">
                  <c:v>Greg Abbott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1.157521759625027E-2</c:v>
                </c:pt>
                <c:pt idx="1">
                  <c:v>1.0462813276980979E-2</c:v>
                </c:pt>
                <c:pt idx="2">
                  <c:v>5.1534816368356126E-3</c:v>
                </c:pt>
                <c:pt idx="3">
                  <c:v>2.4896856845165259E-2</c:v>
                </c:pt>
                <c:pt idx="4">
                  <c:v>1.251143522914315E-2</c:v>
                </c:pt>
                <c:pt idx="5">
                  <c:v>1.8375343467560291E-2</c:v>
                </c:pt>
                <c:pt idx="6">
                  <c:v>5.57295332629056E-3</c:v>
                </c:pt>
                <c:pt idx="7">
                  <c:v>1.494189649955018E-2</c:v>
                </c:pt>
                <c:pt idx="8">
                  <c:v>2.8737553252075449E-3</c:v>
                </c:pt>
                <c:pt idx="9">
                  <c:v>1.440637253486351E-2</c:v>
                </c:pt>
                <c:pt idx="10">
                  <c:v>8.4011384802715944E-2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5F-4FE5-93D7-A2AE5309BC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The Democratic Party</c:v>
                </c:pt>
                <c:pt idx="2">
                  <c:v>Kamala Harris (D)</c:v>
                </c:pt>
                <c:pt idx="3">
                  <c:v>Colin Allred (D)</c:v>
                </c:pt>
                <c:pt idx="4">
                  <c:v>Donald Trump (R)</c:v>
                </c:pt>
                <c:pt idx="5">
                  <c:v>Ted Cruz (R)</c:v>
                </c:pt>
                <c:pt idx="6">
                  <c:v>US Supreme Court</c:v>
                </c:pt>
                <c:pt idx="7">
                  <c:v>Greg Abbott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0.24384499991042349</c:v>
                </c:pt>
                <c:pt idx="1">
                  <c:v>0.18930673661575839</c:v>
                </c:pt>
                <c:pt idx="2">
                  <c:v>0.1542839733073271</c:v>
                </c:pt>
                <c:pt idx="3">
                  <c:v>0.19506820378858519</c:v>
                </c:pt>
                <c:pt idx="4">
                  <c:v>0.35788823648366691</c:v>
                </c:pt>
                <c:pt idx="5">
                  <c:v>0.33388808859375158</c:v>
                </c:pt>
                <c:pt idx="6">
                  <c:v>0.2252310983632666</c:v>
                </c:pt>
                <c:pt idx="7">
                  <c:v>0.3443742682899158</c:v>
                </c:pt>
                <c:pt idx="8">
                  <c:v>0.2537148699323522</c:v>
                </c:pt>
                <c:pt idx="9">
                  <c:v>9.8351358726252738E-2</c:v>
                </c:pt>
                <c:pt idx="10">
                  <c:v>0.19910362994229919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4-4476-8D59-581EA88E73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The Democratic Party</c:v>
                </c:pt>
                <c:pt idx="2">
                  <c:v>Kamala Harris (D)</c:v>
                </c:pt>
                <c:pt idx="3">
                  <c:v>Colin Allred (D)</c:v>
                </c:pt>
                <c:pt idx="4">
                  <c:v>Donald Trump (R)</c:v>
                </c:pt>
                <c:pt idx="5">
                  <c:v>Ted Cruz (R)</c:v>
                </c:pt>
                <c:pt idx="6">
                  <c:v>US Supreme Court</c:v>
                </c:pt>
                <c:pt idx="7">
                  <c:v>Greg Abbott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0.16528473353926021</c:v>
                </c:pt>
                <c:pt idx="1">
                  <c:v>0.20814750924529821</c:v>
                </c:pt>
                <c:pt idx="2">
                  <c:v>0.19206270321635691</c:v>
                </c:pt>
                <c:pt idx="3">
                  <c:v>0.1796290099666655</c:v>
                </c:pt>
                <c:pt idx="4">
                  <c:v>0.1985371050879049</c:v>
                </c:pt>
                <c:pt idx="5">
                  <c:v>0.19944802944623241</c:v>
                </c:pt>
                <c:pt idx="6">
                  <c:v>0.35539168311961278</c:v>
                </c:pt>
                <c:pt idx="7">
                  <c:v>0.21900338309499881</c:v>
                </c:pt>
                <c:pt idx="8">
                  <c:v>0.28028473684160582</c:v>
                </c:pt>
                <c:pt idx="9">
                  <c:v>0.27575242039275788</c:v>
                </c:pt>
                <c:pt idx="10">
                  <c:v>0.25463498149897562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4-4476-8D59-581EA88E73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The Democratic Party</c:v>
                </c:pt>
                <c:pt idx="2">
                  <c:v>Kamala Harris (D)</c:v>
                </c:pt>
                <c:pt idx="3">
                  <c:v>Colin Allred (D)</c:v>
                </c:pt>
                <c:pt idx="4">
                  <c:v>Donald Trump (R)</c:v>
                </c:pt>
                <c:pt idx="5">
                  <c:v>Ted Cruz (R)</c:v>
                </c:pt>
                <c:pt idx="6">
                  <c:v>US Supreme Court</c:v>
                </c:pt>
                <c:pt idx="7">
                  <c:v>Greg Abbott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3.4208659352509357E-2</c:v>
                </c:pt>
                <c:pt idx="1">
                  <c:v>5.2403182742516138E-2</c:v>
                </c:pt>
                <c:pt idx="2">
                  <c:v>7.2988208539292512E-2</c:v>
                </c:pt>
                <c:pt idx="3">
                  <c:v>0.17378803577740631</c:v>
                </c:pt>
                <c:pt idx="4">
                  <c:v>2.4867687818034862E-2</c:v>
                </c:pt>
                <c:pt idx="5">
                  <c:v>5.1284204045344527E-2</c:v>
                </c:pt>
                <c:pt idx="6">
                  <c:v>0.15554740619373869</c:v>
                </c:pt>
                <c:pt idx="7">
                  <c:v>5.1493811255301523E-2</c:v>
                </c:pt>
                <c:pt idx="8">
                  <c:v>7.8135914369875589E-2</c:v>
                </c:pt>
                <c:pt idx="9">
                  <c:v>0.28935610955910368</c:v>
                </c:pt>
                <c:pt idx="10">
                  <c:v>0.1620868072084897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4-4476-8D59-581EA88E73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The Democratic Party</c:v>
                </c:pt>
                <c:pt idx="2">
                  <c:v>Kamala Harris (D)</c:v>
                </c:pt>
                <c:pt idx="3">
                  <c:v>Colin Allred (D)</c:v>
                </c:pt>
                <c:pt idx="4">
                  <c:v>Donald Trump (R)</c:v>
                </c:pt>
                <c:pt idx="5">
                  <c:v>Ted Cruz (R)</c:v>
                </c:pt>
                <c:pt idx="6">
                  <c:v>US Supreme Court</c:v>
                </c:pt>
                <c:pt idx="7">
                  <c:v>Greg Abbott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0.10865152757622749</c:v>
                </c:pt>
                <c:pt idx="1">
                  <c:v>0.13687871914249561</c:v>
                </c:pt>
                <c:pt idx="2">
                  <c:v>0.1186916448841247</c:v>
                </c:pt>
                <c:pt idx="3">
                  <c:v>0.12553859967576281</c:v>
                </c:pt>
                <c:pt idx="4">
                  <c:v>7.9310024436893861E-2</c:v>
                </c:pt>
                <c:pt idx="5">
                  <c:v>0.1061037110571571</c:v>
                </c:pt>
                <c:pt idx="6">
                  <c:v>0.15562740843564879</c:v>
                </c:pt>
                <c:pt idx="7">
                  <c:v>9.539193454281758E-2</c:v>
                </c:pt>
                <c:pt idx="8">
                  <c:v>0.1521803539690238</c:v>
                </c:pt>
                <c:pt idx="9">
                  <c:v>0.14980067690604951</c:v>
                </c:pt>
                <c:pt idx="10">
                  <c:v>0.14410235186466699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D4-4476-8D59-581EA88E73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The Democratic Party</c:v>
                </c:pt>
                <c:pt idx="2">
                  <c:v>Kamala Harris (D)</c:v>
                </c:pt>
                <c:pt idx="3">
                  <c:v>Colin Allred (D)</c:v>
                </c:pt>
                <c:pt idx="4">
                  <c:v>Donald Trump (R)</c:v>
                </c:pt>
                <c:pt idx="5">
                  <c:v>Ted Cruz (R)</c:v>
                </c:pt>
                <c:pt idx="6">
                  <c:v>US Supreme Court</c:v>
                </c:pt>
                <c:pt idx="7">
                  <c:v>Greg Abbott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0.43539911277361149</c:v>
                </c:pt>
                <c:pt idx="1">
                  <c:v>0.40733245547973551</c:v>
                </c:pt>
                <c:pt idx="2">
                  <c:v>0.4472293522285205</c:v>
                </c:pt>
                <c:pt idx="3">
                  <c:v>0.26874794405826469</c:v>
                </c:pt>
                <c:pt idx="4">
                  <c:v>0.32532677105326219</c:v>
                </c:pt>
                <c:pt idx="5">
                  <c:v>0.29614507182492272</c:v>
                </c:pt>
                <c:pt idx="6">
                  <c:v>0.1027528554343045</c:v>
                </c:pt>
                <c:pt idx="7">
                  <c:v>0.26262563132056121</c:v>
                </c:pt>
                <c:pt idx="8">
                  <c:v>0.22215423827756439</c:v>
                </c:pt>
                <c:pt idx="9">
                  <c:v>0.1747485595830095</c:v>
                </c:pt>
                <c:pt idx="10">
                  <c:v>0.17440511560885119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D4-4476-8D59-581EA88E73F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The Democratic Party</c:v>
                </c:pt>
                <c:pt idx="2">
                  <c:v>Kamala Harris (D)</c:v>
                </c:pt>
                <c:pt idx="3">
                  <c:v>Colin Allred (D)</c:v>
                </c:pt>
                <c:pt idx="4">
                  <c:v>Donald Trump (R)</c:v>
                </c:pt>
                <c:pt idx="5">
                  <c:v>Ted Cruz (R)</c:v>
                </c:pt>
                <c:pt idx="6">
                  <c:v>US Supreme Court</c:v>
                </c:pt>
                <c:pt idx="7">
                  <c:v>Greg Abbott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1.261096684796781E-2</c:v>
                </c:pt>
                <c:pt idx="1">
                  <c:v>5.9313967741961033E-3</c:v>
                </c:pt>
                <c:pt idx="2">
                  <c:v>1.474411782437835E-2</c:v>
                </c:pt>
                <c:pt idx="3">
                  <c:v>5.722820673331494E-2</c:v>
                </c:pt>
                <c:pt idx="4">
                  <c:v>1.407017512023716E-2</c:v>
                </c:pt>
                <c:pt idx="5">
                  <c:v>1.3130895032591379E-2</c:v>
                </c:pt>
                <c:pt idx="6">
                  <c:v>5.4495484534285311E-3</c:v>
                </c:pt>
                <c:pt idx="7">
                  <c:v>2.7110971496404561E-2</c:v>
                </c:pt>
                <c:pt idx="8">
                  <c:v>1.352988660957764E-2</c:v>
                </c:pt>
                <c:pt idx="9">
                  <c:v>1.1990874832826289E-2</c:v>
                </c:pt>
                <c:pt idx="10">
                  <c:v>6.5667113876716865E-2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D4-4476-8D59-581EA88E73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DD8-4B1C-A93B-838105A42A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DD8-4B1C-A93B-838105A42A9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DD8-4B1C-A93B-838105A42A9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DD8-4B1C-A93B-838105A42A9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DD8-4B1C-A93B-838105A42A9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DD8-4B1C-A93B-838105A42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0.26172100774912171</c:v>
                </c:pt>
                <c:pt idx="1">
                  <c:v>0.24386092143964069</c:v>
                </c:pt>
                <c:pt idx="2">
                  <c:v>0.16022611243493959</c:v>
                </c:pt>
                <c:pt idx="3">
                  <c:v>0.16539603426940311</c:v>
                </c:pt>
                <c:pt idx="4">
                  <c:v>0.1572284676752998</c:v>
                </c:pt>
                <c:pt idx="5">
                  <c:v>0.24427159930615649</c:v>
                </c:pt>
                <c:pt idx="6">
                  <c:v>0.24851765444688401</c:v>
                </c:pt>
                <c:pt idx="7">
                  <c:v>0.16135632758471249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9-4AE5-9832-E11F2B2AA9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0.1671726518555641</c:v>
                </c:pt>
                <c:pt idx="1">
                  <c:v>0.22662348590537271</c:v>
                </c:pt>
                <c:pt idx="2">
                  <c:v>0.22093227415125549</c:v>
                </c:pt>
                <c:pt idx="3">
                  <c:v>0.22917128235262479</c:v>
                </c:pt>
                <c:pt idx="4">
                  <c:v>0.22061294090446451</c:v>
                </c:pt>
                <c:pt idx="5">
                  <c:v>0.18543931506300551</c:v>
                </c:pt>
                <c:pt idx="6">
                  <c:v>0.1923869359941878</c:v>
                </c:pt>
                <c:pt idx="7">
                  <c:v>0.1833433105257147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9-4AE5-9832-E11F2B2AA9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0.1023474920349958</c:v>
                </c:pt>
                <c:pt idx="1">
                  <c:v>0.13219761962644819</c:v>
                </c:pt>
                <c:pt idx="2">
                  <c:v>0.24797935133261381</c:v>
                </c:pt>
                <c:pt idx="3">
                  <c:v>0.19123971797205169</c:v>
                </c:pt>
                <c:pt idx="4">
                  <c:v>0.1830277458257257</c:v>
                </c:pt>
                <c:pt idx="5">
                  <c:v>9.2448776717366676E-2</c:v>
                </c:pt>
                <c:pt idx="6">
                  <c:v>0.1180421216365013</c:v>
                </c:pt>
                <c:pt idx="7">
                  <c:v>0.18078561990281489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99-4AE5-9832-E11F2B2AA95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0.11098641207221829</c:v>
                </c:pt>
                <c:pt idx="1">
                  <c:v>0.1125892270745464</c:v>
                </c:pt>
                <c:pt idx="2">
                  <c:v>0.1436352633318759</c:v>
                </c:pt>
                <c:pt idx="3">
                  <c:v>0.21280479140536121</c:v>
                </c:pt>
                <c:pt idx="4">
                  <c:v>0.2460519766756171</c:v>
                </c:pt>
                <c:pt idx="5">
                  <c:v>0.105067388525796</c:v>
                </c:pt>
                <c:pt idx="6">
                  <c:v>9.271278834323253E-2</c:v>
                </c:pt>
                <c:pt idx="7">
                  <c:v>0.13255984929928849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99-4AE5-9832-E11F2B2AA95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0.35299286236430771</c:v>
                </c:pt>
                <c:pt idx="1">
                  <c:v>0.2649927007753885</c:v>
                </c:pt>
                <c:pt idx="2">
                  <c:v>0.21635567184826809</c:v>
                </c:pt>
                <c:pt idx="3">
                  <c:v>0.1699150459011034</c:v>
                </c:pt>
                <c:pt idx="4">
                  <c:v>0.17305946632201749</c:v>
                </c:pt>
                <c:pt idx="5">
                  <c:v>0.37277292038767568</c:v>
                </c:pt>
                <c:pt idx="6">
                  <c:v>0.33120152504847961</c:v>
                </c:pt>
                <c:pt idx="7">
                  <c:v>0.26254387157141579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99-4AE5-9832-E11F2B2AA95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4.7795739237928986E-3</c:v>
                </c:pt>
                <c:pt idx="1">
                  <c:v>1.9736045178603889E-2</c:v>
                </c:pt>
                <c:pt idx="2">
                  <c:v>1.08713269010476E-2</c:v>
                </c:pt>
                <c:pt idx="3">
                  <c:v>3.1473128099456189E-2</c:v>
                </c:pt>
                <c:pt idx="4">
                  <c:v>2.0019402596875811E-2</c:v>
                </c:pt>
                <c:pt idx="5">
                  <c:v>0</c:v>
                </c:pt>
                <c:pt idx="6">
                  <c:v>1.713897453071514E-2</c:v>
                </c:pt>
                <c:pt idx="7">
                  <c:v>7.9411021116053915E-2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99-4AE5-9832-E11F2B2AA9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0.1717776005916688</c:v>
                </c:pt>
                <c:pt idx="1">
                  <c:v>0.17467804369299089</c:v>
                </c:pt>
                <c:pt idx="2">
                  <c:v>0.1562936985054213</c:v>
                </c:pt>
                <c:pt idx="3">
                  <c:v>0.1030229832853418</c:v>
                </c:pt>
                <c:pt idx="4">
                  <c:v>0.1190570646357258</c:v>
                </c:pt>
                <c:pt idx="5">
                  <c:v>0.33177669116518421</c:v>
                </c:pt>
                <c:pt idx="6">
                  <c:v>0.30674920436692138</c:v>
                </c:pt>
                <c:pt idx="7">
                  <c:v>0.1913206333827408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B-4199-A16D-6EAB9CCAC2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0.23043123161292911</c:v>
                </c:pt>
                <c:pt idx="1">
                  <c:v>0.1579805906472474</c:v>
                </c:pt>
                <c:pt idx="2">
                  <c:v>0.27704391628038821</c:v>
                </c:pt>
                <c:pt idx="3">
                  <c:v>0.18922183599123379</c:v>
                </c:pt>
                <c:pt idx="4">
                  <c:v>0.23311547348538811</c:v>
                </c:pt>
                <c:pt idx="5">
                  <c:v>0.22550440578242481</c:v>
                </c:pt>
                <c:pt idx="6">
                  <c:v>0.20495787283723471</c:v>
                </c:pt>
                <c:pt idx="7">
                  <c:v>0.23504100065756139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B-4199-A16D-6EAB9CCAC2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6.0526776143837821E-2</c:v>
                </c:pt>
                <c:pt idx="1">
                  <c:v>0.1127009494177187</c:v>
                </c:pt>
                <c:pt idx="2">
                  <c:v>0.18592284163175471</c:v>
                </c:pt>
                <c:pt idx="3">
                  <c:v>0.1659632723860941</c:v>
                </c:pt>
                <c:pt idx="4">
                  <c:v>0.14145127666759211</c:v>
                </c:pt>
                <c:pt idx="5">
                  <c:v>6.2304919722421241E-2</c:v>
                </c:pt>
                <c:pt idx="6">
                  <c:v>8.5339311071786689E-2</c:v>
                </c:pt>
                <c:pt idx="7">
                  <c:v>0.1855856344686371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B-4199-A16D-6EAB9CCAC2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7.8884201767107864E-2</c:v>
                </c:pt>
                <c:pt idx="1">
                  <c:v>8.7899792496969512E-2</c:v>
                </c:pt>
                <c:pt idx="2">
                  <c:v>0.18531285553581231</c:v>
                </c:pt>
                <c:pt idx="3">
                  <c:v>0.26056124560289418</c:v>
                </c:pt>
                <c:pt idx="4">
                  <c:v>0.25894814619181977</c:v>
                </c:pt>
                <c:pt idx="5">
                  <c:v>9.5914571449431232E-2</c:v>
                </c:pt>
                <c:pt idx="6">
                  <c:v>0.1066258182371591</c:v>
                </c:pt>
                <c:pt idx="7">
                  <c:v>0.15627466407172799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B-4199-A16D-6EAB9CCAC27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0.45176564856364138</c:v>
                </c:pt>
                <c:pt idx="1">
                  <c:v>0.45550768283123161</c:v>
                </c:pt>
                <c:pt idx="2">
                  <c:v>0.1778932470625903</c:v>
                </c:pt>
                <c:pt idx="3">
                  <c:v>0.25615688736698472</c:v>
                </c:pt>
                <c:pt idx="4">
                  <c:v>0.2133829663415481</c:v>
                </c:pt>
                <c:pt idx="5">
                  <c:v>0.2809878245304554</c:v>
                </c:pt>
                <c:pt idx="6">
                  <c:v>0.28309025244078329</c:v>
                </c:pt>
                <c:pt idx="7">
                  <c:v>0.18150089356230059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B-4199-A16D-6EAB9CCAC27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6.6145413208150974E-3</c:v>
                </c:pt>
                <c:pt idx="1">
                  <c:v>1.1232940913842041E-2</c:v>
                </c:pt>
                <c:pt idx="2">
                  <c:v>1.753344098403262E-2</c:v>
                </c:pt>
                <c:pt idx="3">
                  <c:v>2.507377536745083E-2</c:v>
                </c:pt>
                <c:pt idx="4">
                  <c:v>3.4045072677925579E-2</c:v>
                </c:pt>
                <c:pt idx="5">
                  <c:v>3.511587350082666E-3</c:v>
                </c:pt>
                <c:pt idx="6">
                  <c:v>1.3237541046114061E-2</c:v>
                </c:pt>
                <c:pt idx="7">
                  <c:v>5.0277173857031357E-2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DB-4199-A16D-6EAB9CCAC2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3-441F-B4F2-29513C2DCF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3-441F-B4F2-29513C2DCF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A3-441F-B4F2-29513C2DCFAE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0.42139719620441968</c:v>
                </c:pt>
                <c:pt idx="1">
                  <c:v>0.47762342259271479</c:v>
                </c:pt>
                <c:pt idx="2">
                  <c:v>0.10097938120286599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A3-441F-B4F2-29513C2DC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478626856629544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9F-4C27-9FF2-D10E43FF8100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9F-4C27-9FF2-D10E43FF8100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9F-4C27-9FF2-D10E43FF8100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0.60382866753110309</c:v>
                </c:pt>
                <c:pt idx="1">
                  <c:v>0.26502612892638089</c:v>
                </c:pt>
                <c:pt idx="2">
                  <c:v>0.1311452035425163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9F-4C27-9FF2-D10E43FF8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0.19790380562067819</c:v>
                </c:pt>
                <c:pt idx="1">
                  <c:v>0.12564708240245059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0-425D-AFCF-C1D9587CA7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0.25438541349906102</c:v>
                </c:pt>
                <c:pt idx="1">
                  <c:v>0.33826842142511349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0-425D-AFCF-C1D9587CA7B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0.30713275249507471</c:v>
                </c:pt>
                <c:pt idx="1">
                  <c:v>0.32003609759555163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30-425D-AFCF-C1D9587CA7B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0.24057802838518649</c:v>
                </c:pt>
                <c:pt idx="1">
                  <c:v>0.2160483985768841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30-425D-AFCF-C1D9587CA7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Get much better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0.19578248127408249</c:v>
                </c:pt>
                <c:pt idx="1">
                  <c:v>0.1316422064094516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2-494B-8B1E-1354E7A278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Get somewhat better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0.25220021785345242</c:v>
                </c:pt>
                <c:pt idx="1">
                  <c:v>0.15808440842603319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2-494B-8B1E-1354E7A278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Stay about the same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0.23005760622449931</c:v>
                </c:pt>
                <c:pt idx="1">
                  <c:v>0.39022297138091488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B2-494B-8B1E-1354E7A278D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Get somewhat worse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0.16565195797174551</c:v>
                </c:pt>
                <c:pt idx="1">
                  <c:v>0.16447036728507469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B2-494B-8B1E-1354E7A278D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Get much worse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0.1122881782812126</c:v>
                </c:pt>
                <c:pt idx="1">
                  <c:v>0.1004636175466375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B2-494B-8B1E-1354E7A278D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4.4019558395008193E-2</c:v>
                </c:pt>
                <c:pt idx="1">
                  <c:v>5.5116428951887869E-2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B2-494B-8B1E-1354E7A278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0.40154515336642121</c:v>
                </c:pt>
                <c:pt idx="1">
                  <c:v>0.29973102669444263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0.1221376618074677</c:v>
                </c:pt>
                <c:pt idx="1">
                  <c:v>9.6430140247247095E-2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0.1087845928822098</c:v>
                </c:pt>
                <c:pt idx="1">
                  <c:v>0.13585659901643671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0.28152233863141007</c:v>
                </c:pt>
                <c:pt idx="1">
                  <c:v>0.39827647648633752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6.8607618919894545E-2</c:v>
                </c:pt>
                <c:pt idx="1">
                  <c:v>4.8465873740851428E-2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1.7402634392596789E-2</c:v>
                </c:pt>
                <c:pt idx="1">
                  <c:v>2.12398838146843E-2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0.50992635134242248</c:v>
                </c:pt>
                <c:pt idx="1">
                  <c:v>0.47231309890624079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0.30085208925504059</c:v>
                </c:pt>
                <c:pt idx="1">
                  <c:v>0.2897414654216347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0.1666070634525981</c:v>
                </c:pt>
                <c:pt idx="1">
                  <c:v>0.18278871473940619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1.6967124758147791E-2</c:v>
                </c:pt>
                <c:pt idx="1">
                  <c:v>4.0308335316503678E-2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5.6473711917912062E-3</c:v>
                </c:pt>
                <c:pt idx="1">
                  <c:v>1.484838561621471E-2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0.47393234574426168</c:v>
                </c:pt>
                <c:pt idx="1">
                  <c:v>0.47326202169234971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0.33699057042631481</c:v>
                </c:pt>
                <c:pt idx="1">
                  <c:v>0.28980882456561852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0.16744811476744489</c:v>
                </c:pt>
                <c:pt idx="1">
                  <c:v>0.18748614354021709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2.1628969061978941E-2</c:v>
                </c:pt>
                <c:pt idx="1">
                  <c:v>3.3093924381702743E-2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</c:v>
                </c:pt>
                <c:pt idx="1">
                  <c:v>1.6349085820111891E-2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Yes, frequently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0.30289090317131828</c:v>
                </c:pt>
                <c:pt idx="1">
                  <c:v>0.29895561142988403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Yes, occasionally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0.32755309259483117</c:v>
                </c:pt>
                <c:pt idx="1">
                  <c:v>0.33601259043255771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Yes, rarely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0.19540782631145109</c:v>
                </c:pt>
                <c:pt idx="1">
                  <c:v>0.15546553948103001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No, never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0.14102338487026839</c:v>
                </c:pt>
                <c:pt idx="1">
                  <c:v>0.15366423149986599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3.3124793052131542E-2</c:v>
                </c:pt>
                <c:pt idx="1">
                  <c:v>5.590202715666194E-2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will vote early and in-person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0.62658382419708414</c:v>
                </c:pt>
                <c:pt idx="1">
                  <c:v>0.63301350963550174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1-45BA-B58A-B397F59B3D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 will vote by mail-in ballot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0.1166930703251717</c:v>
                </c:pt>
                <c:pt idx="1">
                  <c:v>0.1040830584476018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1-45BA-B58A-B397F59B3D1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 will vote in person on election day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0.22262139234387929</c:v>
                </c:pt>
                <c:pt idx="1">
                  <c:v>0.2223736505613276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71-45BA-B58A-B397F59B3D1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Not 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3.4101713133865251E-2</c:v>
                </c:pt>
                <c:pt idx="1">
                  <c:v>4.0529781355568742E-2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71-45BA-B58A-B397F59B3D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0.35446585766968569</c:v>
                </c:pt>
                <c:pt idx="1">
                  <c:v>0.26190037185713061</c:v>
                </c:pt>
                <c:pt idx="2">
                  <c:v>0.38363377047318409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than once a week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0.17111601818866401</c:v>
                </c:pt>
                <c:pt idx="1">
                  <c:v>0.13313343562695509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E-4093-A6A6-66457D2B7B1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week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0.27020871371869021</c:v>
                </c:pt>
                <c:pt idx="1">
                  <c:v>0.28052716504029779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E-4093-A6A6-66457D2B7B1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Once or twice a month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0.1353984175561892</c:v>
                </c:pt>
                <c:pt idx="1">
                  <c:v>9.0717003635145621E-2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E-4093-A6A6-66457D2B7B1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0.141034880094627</c:v>
                </c:pt>
                <c:pt idx="1">
                  <c:v>0.16388378255742389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E-4093-A6A6-66457D2B7B1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0.14218906964372149</c:v>
                </c:pt>
                <c:pt idx="1">
                  <c:v>0.17302868546240041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3E-4093-A6A6-66457D2B7B1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0.14005290079810859</c:v>
                </c:pt>
                <c:pt idx="1">
                  <c:v>0.1587099276777767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3E-4093-A6A6-66457D2B7B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0.28713251997114858</c:v>
                </c:pt>
                <c:pt idx="1">
                  <c:v>0.2968483938984941</c:v>
                </c:pt>
                <c:pt idx="2">
                  <c:v>0.41601908613035787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Spanish</c:v>
                </c:pt>
                <c:pt idx="1">
                  <c:v>English</c:v>
                </c:pt>
                <c:pt idx="2">
                  <c:v>No preference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4.4323969249123477E-2</c:v>
                </c:pt>
                <c:pt idx="1">
                  <c:v>0.87303096245606793</c:v>
                </c:pt>
                <c:pt idx="2">
                  <c:v>8.2645068294808388E-2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Presidential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0.442500204337819</c:v>
                </c:pt>
                <c:pt idx="1">
                  <c:v>0.33584680699883951</c:v>
                </c:pt>
                <c:pt idx="3">
                  <c:v>0.35512214571150369</c:v>
                </c:pt>
                <c:pt idx="4">
                  <c:v>0.21994494705077769</c:v>
                </c:pt>
                <c:pt idx="6">
                  <c:v>0.33989991429463018</c:v>
                </c:pt>
                <c:pt idx="7">
                  <c:v>0.1962231811268392</c:v>
                </c:pt>
                <c:pt idx="9">
                  <c:v>0.44461647973698831</c:v>
                </c:pt>
                <c:pt idx="10">
                  <c:v>0.34112058023665609</c:v>
                </c:pt>
                <c:pt idx="12">
                  <c:v>0.40376490917155089</c:v>
                </c:pt>
                <c:pt idx="13">
                  <c:v>0.27574577684675111</c:v>
                </c:pt>
                <c:pt idx="15">
                  <c:v>0.34791753625497418</c:v>
                </c:pt>
                <c:pt idx="16">
                  <c:v>0.26902950680603388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9-4E9A-B43F-947F8DD41A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0.1069910745497773</c:v>
                </c:pt>
                <c:pt idx="1">
                  <c:v>7.5968258154839763E-2</c:v>
                </c:pt>
                <c:pt idx="3">
                  <c:v>0.1393064876184941</c:v>
                </c:pt>
                <c:pt idx="4">
                  <c:v>0.14598227478276421</c:v>
                </c:pt>
                <c:pt idx="6">
                  <c:v>0.17017277228747321</c:v>
                </c:pt>
                <c:pt idx="7">
                  <c:v>0.18734246002001009</c:v>
                </c:pt>
                <c:pt idx="9">
                  <c:v>8.8575687648828894E-2</c:v>
                </c:pt>
                <c:pt idx="10">
                  <c:v>5.3896468747800172E-2</c:v>
                </c:pt>
                <c:pt idx="12">
                  <c:v>0.12607934507005161</c:v>
                </c:pt>
                <c:pt idx="13">
                  <c:v>0.1401146461218846</c:v>
                </c:pt>
                <c:pt idx="15">
                  <c:v>0.17494140124107141</c:v>
                </c:pt>
                <c:pt idx="16">
                  <c:v>0.15703582252774839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9-4E9A-B43F-947F8DD41A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0.54949127888759586</c:v>
                </c:pt>
                <c:pt idx="1">
                  <c:v>0.41181506515367922</c:v>
                </c:pt>
                <c:pt idx="3">
                  <c:v>0.49442863332999798</c:v>
                </c:pt>
                <c:pt idx="4">
                  <c:v>0.36592722183354182</c:v>
                </c:pt>
                <c:pt idx="6">
                  <c:v>0.51007268658210347</c:v>
                </c:pt>
                <c:pt idx="7">
                  <c:v>0.38356564114684932</c:v>
                </c:pt>
                <c:pt idx="9">
                  <c:v>0.53319216738581654</c:v>
                </c:pt>
                <c:pt idx="10">
                  <c:v>0.39501704898445622</c:v>
                </c:pt>
                <c:pt idx="12">
                  <c:v>0.52984425424160209</c:v>
                </c:pt>
                <c:pt idx="13">
                  <c:v>0.41586042296863568</c:v>
                </c:pt>
                <c:pt idx="15">
                  <c:v>0.52285893749604573</c:v>
                </c:pt>
                <c:pt idx="16">
                  <c:v>0.42606532933378233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9-4E9A-B43F-947F8DD4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Trump: Favor Trump or Oppose Biden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Donald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0.72757746479439578</c:v>
                </c:pt>
                <c:pt idx="1">
                  <c:v>0.67531483078150623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C-41DF-9C22-03C3228D33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Donald Trump and in opposition to Joe Biden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0.17940328553675239</c:v>
                </c:pt>
                <c:pt idx="1">
                  <c:v>0.16759162410565029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C-41DF-9C22-03C3228D33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Joe Biden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9.3019249668851084E-2</c:v>
                </c:pt>
                <c:pt idx="1">
                  <c:v>0.15709354511284249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CC-41DF-9C22-03C3228D33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Biden: Favor Biden or Oppose Trump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Joe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0.63932485391348759</c:v>
                </c:pt>
                <c:pt idx="1">
                  <c:v>0.55675978490719424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D-4191-870F-38241963B0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Joe Biden and in opposition to Donald Trump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0.23465395378139059</c:v>
                </c:pt>
                <c:pt idx="1">
                  <c:v>0.1915622003621073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7D-4191-870F-38241963B0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Donald Trump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0.12602119230512271</c:v>
                </c:pt>
                <c:pt idx="1">
                  <c:v>0.2516780147306974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7D-4191-870F-38241963B0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0.62981636430638432</c:v>
                </c:pt>
                <c:pt idx="1">
                  <c:v>0.66216831032670653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0.26156128862688799</c:v>
                </c:pt>
                <c:pt idx="1">
                  <c:v>0.1788410720034308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8.1247482939800428E-2</c:v>
                </c:pt>
                <c:pt idx="1">
                  <c:v>0.112255141939861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5.5926927307083912E-3</c:v>
                </c:pt>
                <c:pt idx="1">
                  <c:v>2.6070593702849771E-2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2.178217139621896E-2</c:v>
                </c:pt>
                <c:pt idx="1">
                  <c:v>2.0664882027151981E-2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3276279527559061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0.30617264981052661</c:v>
                </c:pt>
                <c:pt idx="1">
                  <c:v>0.27499082338104008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0.12685151651644161</c:v>
                </c:pt>
                <c:pt idx="1">
                  <c:v>6.6279016347167499E-2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0.30911844336488148</c:v>
                </c:pt>
                <c:pt idx="1">
                  <c:v>0.39903810389808209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6.6263158762807181E-2</c:v>
                </c:pt>
                <c:pt idx="1">
                  <c:v>9.1580306779624795E-2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Definitely Kennedy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7.0012985266254546E-2</c:v>
                </c:pt>
                <c:pt idx="1">
                  <c:v>4.8839931617443412E-2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Probably Kennedy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9.3790208222152421E-2</c:v>
                </c:pt>
                <c:pt idx="1">
                  <c:v>6.2260247827928439E-2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6874999999999998E-3"/>
                  <c:y val="3.52573383152600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1F-49D9-B3D0-8472315C46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1.3983673821621259E-2</c:v>
                </c:pt>
                <c:pt idx="1">
                  <c:v>2.0484001476546849E-2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2-481B-A535-205F4F49441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187499999999887E-2"/>
                  <c:y val="3.52628906520025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1F-49D9-B3D0-8472315C460C}"/>
                </c:ext>
              </c:extLst>
            </c:dLbl>
            <c:dLbl>
              <c:idx val="1"/>
              <c:layout>
                <c:manualLayout>
                  <c:x val="2.6562499999999999E-2"/>
                  <c:y val="3.52573383152600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1F-49D9-B3D0-8472315C46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Sheet1!$B$9:$C$9</c:f>
              <c:numCache>
                <c:formatCode>0%</c:formatCode>
                <c:ptCount val="2"/>
                <c:pt idx="0">
                  <c:v>1.380736423531528E-2</c:v>
                </c:pt>
                <c:pt idx="1">
                  <c:v>3.652756867216643E-2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2-481B-A535-205F4F4944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7FC-4FB6-B4E9-DF6AB6BEC9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7FC-4FB6-B4E9-DF6AB6BEC9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7FC-4FB6-B4E9-DF6AB6BEC98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7FC-4FB6-B4E9-DF6AB6BEC98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7FC-4FB6-B4E9-DF6AB6BEC98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7FC-4FB6-B4E9-DF6AB6BEC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29%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40%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42%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60%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35%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29%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rgbClr val="595959"/>
              </a:solidFill>
              <a:latin typeface="+mj-lt"/>
            </a:rPr>
            <a:t>87%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0832E6-4AD4-44E9-B51D-654A61DA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5A675-90A7-8ABF-8655-8D1564F87E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DD74-8E6E-B846-A7F2-8EE5EE7DE93C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5C44D-4D44-D1EE-9314-71DDAA2B40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4E50-EDFE-06C1-DA9E-5A56B4A19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8A1-29D1-AA45-AB17-F0B22E2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F2F36-198F-3048-96E2-D082D36238B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C792-EE01-FD43-8343-11F4C5A0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39% of Hispanics rent / 59% own / 2% live rent-free  vs 32% NH rent / 65% own / 2% live rent-free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9834D-4B87-497C-AB4C-D7F4242DA2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87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CB4550-65B6-4AD2-89E8-E5332A7B28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3" y="6199553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Dem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AC81E1-25BD-C35D-3496-8EE058412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R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73620F3-1EB3-2647-B3A5-24CBB157C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9B582CC-8971-55FD-C34F-9896636EB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688BBF-C0D8-FCBF-ADB7-293696F9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4713"/>
            <a:ext cx="2216331" cy="10895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D1EF7B4-8F44-4D3B-C17E-26927CC73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8BF62C32-8FDE-98E6-BC02-2326FE33B0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1937" y="6330574"/>
            <a:ext cx="1975822" cy="3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1215F10-710B-5D79-33C1-7E2B97EA20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3" y="6199553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AC495F-0EBF-D9F0-FEE0-10CBB673E189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Dallas – A18+ LV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F89AFA1-5E2C-5E78-9B48-98232EBF9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5 pt Scale: Agree = 4,5, Disagree = 1,2, Neutral = 3 (not reported), No opinion = 0 (Not reported)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Agree and Disagree above will not sum to 100%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02B571-A641-1E08-7BBA-A39A224F6706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Dallas – A18+ LV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60DED1B-C8A2-29E2-0A9F-EC748651E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registered voters 18+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9A0CE-1210-F744-8055-60543B382C8B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Dallas – A18+ RV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A57084E-D5FF-E205-85AB-497D942B1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80113"/>
            <a:ext cx="2216331" cy="9787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339FB-0A83-43D6-D452-026A72962D33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April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DE4D6-2E10-9E2A-4CFA-E77C9D6578D4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Dallas – A18+ LV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7A3CC5-8563-5AD7-502B-60FB64417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D43ACF92-4A29-7927-DCB8-4C73E9A6C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1937" y="6264072"/>
            <a:ext cx="1975822" cy="3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E855E55-B7D9-DC90-11F7-D05FDACEC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3" y="6199553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70A801-DA94-5EE3-F6C1-25BA4B07D6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3" y="6199553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F409D25-84E7-79F4-D1E2-4D850DDA1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9728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55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  <p:sldLayoutId id="2147483749" r:id="rId3"/>
    <p:sldLayoutId id="2147483750" r:id="rId4"/>
    <p:sldLayoutId id="2147483715" r:id="rId5"/>
    <p:sldLayoutId id="2147483724" r:id="rId6"/>
    <p:sldLayoutId id="214748374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22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 dirty="0"/>
              <a:t>Dallas Hispanic Community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F65E93-7663-5A67-4F4E-CE605B700B62}"/>
              </a:ext>
            </a:extLst>
          </p:cNvPr>
          <p:cNvGrpSpPr/>
          <p:nvPr/>
        </p:nvGrpSpPr>
        <p:grpSpPr>
          <a:xfrm>
            <a:off x="2436827" y="1475172"/>
            <a:ext cx="2401408" cy="3907656"/>
            <a:chOff x="79898" y="1454457"/>
            <a:chExt cx="2982897" cy="39076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994D51-9021-7D58-A42A-F94E7AED60AA}"/>
                </a:ext>
              </a:extLst>
            </p:cNvPr>
            <p:cNvSpPr/>
            <p:nvPr/>
          </p:nvSpPr>
          <p:spPr>
            <a:xfrm>
              <a:off x="79898" y="1454457"/>
              <a:ext cx="2982897" cy="39076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23DC547A-A2E3-761A-4E1C-FDC948392868}"/>
                </a:ext>
              </a:extLst>
            </p:cNvPr>
            <p:cNvSpPr txBox="1"/>
            <p:nvPr/>
          </p:nvSpPr>
          <p:spPr>
            <a:xfrm>
              <a:off x="131816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Lower Hispanic Median Household Income</a:t>
              </a:r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D7B1B5B9-3226-8D88-7C37-EDE8706B02DB}"/>
                </a:ext>
              </a:extLst>
            </p:cNvPr>
            <p:cNvSpPr txBox="1"/>
            <p:nvPr/>
          </p:nvSpPr>
          <p:spPr>
            <a:xfrm>
              <a:off x="190193" y="3269202"/>
              <a:ext cx="27851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$68,242K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$98,316K 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359238-E87C-C73F-17B6-7E42DE86E365}"/>
              </a:ext>
            </a:extLst>
          </p:cNvPr>
          <p:cNvGrpSpPr/>
          <p:nvPr/>
        </p:nvGrpSpPr>
        <p:grpSpPr>
          <a:xfrm>
            <a:off x="4882533" y="1475172"/>
            <a:ext cx="2401408" cy="3907656"/>
            <a:chOff x="3096334" y="1454457"/>
            <a:chExt cx="2982897" cy="39076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176AEC-740C-1B25-94E7-D24A2EA238AA}"/>
                </a:ext>
              </a:extLst>
            </p:cNvPr>
            <p:cNvSpPr/>
            <p:nvPr/>
          </p:nvSpPr>
          <p:spPr>
            <a:xfrm>
              <a:off x="3096334" y="1454457"/>
              <a:ext cx="2982897" cy="390765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7B5FB0-A0B9-63B2-E17A-8A3580734459}"/>
                </a:ext>
              </a:extLst>
            </p:cNvPr>
            <p:cNvSpPr txBox="1"/>
            <p:nvPr/>
          </p:nvSpPr>
          <p:spPr>
            <a:xfrm>
              <a:off x="3148252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Larger Hispanic Households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404724-A00F-37CF-1396-0E7F22E9ECF1}"/>
                </a:ext>
              </a:extLst>
            </p:cNvPr>
            <p:cNvSpPr txBox="1"/>
            <p:nvPr/>
          </p:nvSpPr>
          <p:spPr>
            <a:xfrm>
              <a:off x="3096334" y="3269202"/>
              <a:ext cx="298289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4.3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Median Persons per HH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3.1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F3D646-3F31-270D-2241-E5F90B61CB22}"/>
              </a:ext>
            </a:extLst>
          </p:cNvPr>
          <p:cNvGrpSpPr/>
          <p:nvPr/>
        </p:nvGrpSpPr>
        <p:grpSpPr>
          <a:xfrm>
            <a:off x="-8879" y="1475172"/>
            <a:ext cx="2401408" cy="3907656"/>
            <a:chOff x="6112770" y="1454457"/>
            <a:chExt cx="2982897" cy="39076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DDBCC7-FB0F-9058-36B1-640620C259A0}"/>
                </a:ext>
              </a:extLst>
            </p:cNvPr>
            <p:cNvSpPr/>
            <p:nvPr/>
          </p:nvSpPr>
          <p:spPr>
            <a:xfrm>
              <a:off x="6112770" y="1454457"/>
              <a:ext cx="2982897" cy="390765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3C61A037-39E9-6C70-4318-802CE89DF73D}"/>
                </a:ext>
              </a:extLst>
            </p:cNvPr>
            <p:cNvSpPr txBox="1"/>
            <p:nvPr/>
          </p:nvSpPr>
          <p:spPr>
            <a:xfrm>
              <a:off x="6164688" y="2290146"/>
              <a:ext cx="28790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Dallas Hispanics Are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YOUNGER</a:t>
              </a: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DA40E8BD-6396-3248-97C8-04E72FE26CF4}"/>
                </a:ext>
              </a:extLst>
            </p:cNvPr>
            <p:cNvSpPr txBox="1"/>
            <p:nvPr/>
          </p:nvSpPr>
          <p:spPr>
            <a:xfrm>
              <a:off x="6258578" y="3291427"/>
              <a:ext cx="269128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37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Hispanic median age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47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D96F44A-8F57-17F1-8C7A-86ADBBEA5E6B}"/>
              </a:ext>
            </a:extLst>
          </p:cNvPr>
          <p:cNvGrpSpPr/>
          <p:nvPr/>
        </p:nvGrpSpPr>
        <p:grpSpPr>
          <a:xfrm>
            <a:off x="7328239" y="1475172"/>
            <a:ext cx="2401408" cy="3907656"/>
            <a:chOff x="9129205" y="1454457"/>
            <a:chExt cx="2982897" cy="39076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E0DF87-BCBC-CCF7-876A-39E6E699F2D0}"/>
                </a:ext>
              </a:extLst>
            </p:cNvPr>
            <p:cNvSpPr/>
            <p:nvPr/>
          </p:nvSpPr>
          <p:spPr>
            <a:xfrm>
              <a:off x="9129205" y="1454457"/>
              <a:ext cx="2982897" cy="390765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75F1DC37-CC51-4EB7-CFCB-881E7F032F2B}"/>
                </a:ext>
              </a:extLst>
            </p:cNvPr>
            <p:cNvSpPr txBox="1"/>
            <p:nvPr/>
          </p:nvSpPr>
          <p:spPr>
            <a:xfrm>
              <a:off x="9181123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More Likely to Have Children in Household</a:t>
              </a: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DD632A81-4A08-B8FA-6AB2-3576CCA81643}"/>
                </a:ext>
              </a:extLst>
            </p:cNvPr>
            <p:cNvSpPr txBox="1"/>
            <p:nvPr/>
          </p:nvSpPr>
          <p:spPr>
            <a:xfrm>
              <a:off x="9129205" y="3238574"/>
              <a:ext cx="29828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56%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Kids &lt;18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in HH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36%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E210D80-C38A-2691-3277-8EE667742082}"/>
              </a:ext>
            </a:extLst>
          </p:cNvPr>
          <p:cNvGrpSpPr/>
          <p:nvPr/>
        </p:nvGrpSpPr>
        <p:grpSpPr>
          <a:xfrm>
            <a:off x="9773945" y="1475172"/>
            <a:ext cx="2401408" cy="3907656"/>
            <a:chOff x="9129205" y="1454457"/>
            <a:chExt cx="2982897" cy="39076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B20CB8-757F-262A-79CF-A35677EF1CBA}"/>
                </a:ext>
              </a:extLst>
            </p:cNvPr>
            <p:cNvSpPr/>
            <p:nvPr/>
          </p:nvSpPr>
          <p:spPr>
            <a:xfrm>
              <a:off x="9129205" y="1454457"/>
              <a:ext cx="2982897" cy="390765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34D0A864-C9B2-7194-39D3-A46AEAEE1E98}"/>
                </a:ext>
              </a:extLst>
            </p:cNvPr>
            <p:cNvSpPr txBox="1"/>
            <p:nvPr/>
          </p:nvSpPr>
          <p:spPr>
            <a:xfrm>
              <a:off x="9181123" y="2290146"/>
              <a:ext cx="28790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More Likely Renting Their Homes</a:t>
              </a: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80E834A5-87FC-9B91-4621-C7C83CC7012E}"/>
                </a:ext>
              </a:extLst>
            </p:cNvPr>
            <p:cNvSpPr txBox="1"/>
            <p:nvPr/>
          </p:nvSpPr>
          <p:spPr>
            <a:xfrm>
              <a:off x="9129205" y="3238574"/>
              <a:ext cx="29828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39%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Rent where they live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32%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94D844-189B-3816-8385-8C863643431B}"/>
              </a:ext>
            </a:extLst>
          </p:cNvPr>
          <p:cNvSpPr txBox="1"/>
          <p:nvPr/>
        </p:nvSpPr>
        <p:spPr>
          <a:xfrm>
            <a:off x="131815" y="6559550"/>
            <a:ext cx="57074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Source: 2023 Fall MRI-Simmons Market-by-Market, Dallas DMA A18+, weighted to Population (000)</a:t>
            </a:r>
          </a:p>
        </p:txBody>
      </p:sp>
    </p:spTree>
    <p:extLst>
      <p:ext uri="{BB962C8B-B14F-4D97-AF65-F5344CB8AC3E}">
        <p14:creationId xmlns:p14="http://schemas.microsoft.com/office/powerpoint/2010/main" val="29270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063186"/>
              </p:ext>
            </p:extLst>
          </p:nvPr>
        </p:nvGraphicFramePr>
        <p:xfrm>
          <a:off x="2032000" y="2336951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3849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Matchup: Biden vs Trump vs Kennedy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JOE BIDEN LEADS AMONG HISPANICS, HIGHER THAN NON-HISPANICS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- KENNEDY PERFORMS HIGHER AMONG HISPANICS THAN NON-HISPANICS</a:t>
            </a:r>
            <a:br>
              <a:rPr lang="en-US" sz="1800" b="0" dirty="0"/>
            </a:br>
            <a:r>
              <a:rPr lang="en-US" sz="1800" b="0" dirty="0"/>
              <a:t>- 30% OF HISPANICS UP FOR GRABS (29% NOT DEFINITE, 1% UNSURE)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759133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election for President were being held today, and the candidates were Joe Biden (D), Robert F. Kennedy, Jr (I), and Donald Trump (R)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7856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F3EC27-8147-4BC0-C177-A3BBCED76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765542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FC4F5-2BB6-4F4D-E2C0-58D598489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Willingness to Vote for Candidates in General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BBBE-666E-AC96-3139-4515929FF5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E7135-6030-8A96-0ED1-E87599E77961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59011-76BE-3E35-5986-CAFDAE6A8383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3E3BE9-D43D-BD2F-9877-2FFC4D7BCC61}"/>
              </a:ext>
            </a:extLst>
          </p:cNvPr>
          <p:cNvCxnSpPr>
            <a:cxnSpLocks/>
          </p:cNvCxnSpPr>
          <p:nvPr/>
        </p:nvCxnSpPr>
        <p:spPr>
          <a:xfrm flipV="1">
            <a:off x="6095994" y="2479242"/>
            <a:ext cx="0" cy="2970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512017-6A3C-2B64-0459-308335627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995091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55BC4E-4C1E-4F64-A4C6-4E4EDD550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38114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65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House of Representatives Preference</a:t>
            </a:r>
            <a:br>
              <a:rPr lang="en-US" dirty="0"/>
            </a:br>
            <a:r>
              <a:rPr lang="en-US" sz="1800" b="0" dirty="0"/>
              <a:t>- DEMOCRATS FAVORED BY HISPANICS, HIGHER THAN NON-HISPANICS</a:t>
            </a:r>
            <a:br>
              <a:rPr lang="en-US" sz="1800" b="0" dirty="0"/>
            </a:br>
            <a:r>
              <a:rPr lang="en-US" sz="1800" b="0" dirty="0"/>
              <a:t>- 29% OF HISPANICS UP FOR GRABS (26% NOT DEFINITE, 3% UNSURE)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If the election for the United States House of Representatives were held today, which party’s candidate would you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086B17-1177-DEE2-056C-A3D638944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53600"/>
              </p:ext>
            </p:extLst>
          </p:nvPr>
        </p:nvGraphicFramePr>
        <p:xfrm>
          <a:off x="2032000" y="2184916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6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493374"/>
              </p:ext>
            </p:extLst>
          </p:nvPr>
        </p:nvGraphicFramePr>
        <p:xfrm>
          <a:off x="2032000" y="2185416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Matchup: Allred vs Cruz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COLIN ALLRED LEADS AMONG HISPANICS, HIGHER THAN NON-HISPANICS</a:t>
            </a:r>
            <a:br>
              <a:rPr lang="en-US" sz="1800" b="0" dirty="0"/>
            </a:br>
            <a:r>
              <a:rPr lang="en-US" sz="1800" b="0" dirty="0"/>
              <a:t>- 40% OF HISPANICS UP FOR GRABS (36% NOT DEFINITE, 4% UNSURE)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United States Senator from Texas were being held today, and the candidates were Colin Allred (Democrat) &amp; Ted Cruz (Republican),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15717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8A7CEE-9EC2-BA10-1389-7C59A9C924EC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4A468B-325A-8625-DA12-9AD1F830089C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Candidate Support Among Hispanics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CRUZ’S STRONGEST SUPPORT AMONG MEN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ALLRED’S STRONGEST SUPPORT AMONG ADULTS 18-34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369332"/>
          </a:xfrm>
        </p:spPr>
        <p:txBody>
          <a:bodyPr/>
          <a:lstStyle/>
          <a:p>
            <a:r>
              <a:rPr lang="en-US" i="1" dirty="0"/>
              <a:t>If the 2024 election for United States Senator from Texas were being held today, and the candidates were Colin Allred (Democrat) &amp; Ted Cruz (Republican), for whom would you vote?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389930-E078-C892-E7B4-726ADDA8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067291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4D87D0-BC98-AE9C-1F3F-7031ADB8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29646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274512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37% of Hispanics Not Completely Certain About Their Vote for Senator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Senate Vote Certainty</a:t>
            </a:r>
          </a:p>
        </p:txBody>
      </p:sp>
    </p:spTree>
    <p:extLst>
      <p:ext uri="{BB962C8B-B14F-4D97-AF65-F5344CB8AC3E}">
        <p14:creationId xmlns:p14="http://schemas.microsoft.com/office/powerpoint/2010/main" val="40128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Willingness to Vote for Candidates in General Election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8063D6-4EB9-626F-66BF-5B69F8B94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955375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88590F-3679-578E-FE9E-12145B210F78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Senate Willingness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5B32F0-CF54-4392-A695-DC8C10D3F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523147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D31BB7-EE8E-68A0-46FA-D35D43DDA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312647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72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Hispanics More Likely than Non-Hispanics to be Crossover Voters This Election (44% vs 37%)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 the upcoming general election in November, how likely or unlikely are you to vote for a candidate from a political party that you typically have not voted for in the past?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Switching Party Vote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709897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49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Favorability &amp; Job Approval</a:t>
            </a:r>
          </a:p>
        </p:txBody>
      </p:sp>
    </p:spTree>
    <p:extLst>
      <p:ext uri="{BB962C8B-B14F-4D97-AF65-F5344CB8AC3E}">
        <p14:creationId xmlns:p14="http://schemas.microsoft.com/office/powerpoint/2010/main" val="18913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Favorability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200" i="1" dirty="0"/>
              <a:t>For each individual or institution listed below, please indicate if you have a favorable or unfavorable opinion of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AEE42-5BCF-25B2-CBD7-7BC6E81248F5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Favorability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39C9BD-200B-DFD6-A240-0D0AB907A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322181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AF01C7-5840-FD36-3A07-CE8AA12CD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111588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530047-A897-645E-F71A-652AFDA49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212187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D97AEA-7D4D-05EC-B76B-6C3193B3C947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17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6A3514-3042-6246-DE83-9A8973C24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AF5D179-2124-9B11-CA8C-D3E76ACB535A}"/>
              </a:ext>
            </a:extLst>
          </p:cNvPr>
          <p:cNvSpPr txBox="1">
            <a:spLocks/>
          </p:cNvSpPr>
          <p:nvPr/>
        </p:nvSpPr>
        <p:spPr>
          <a:xfrm>
            <a:off x="517090" y="157830"/>
            <a:ext cx="5900782" cy="268090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latin typeface="Franklin Gothic Medium" panose="020B0603020102020204"/>
              </a:rPr>
              <a:t>TU &amp; Media Predict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FFFF"/>
                </a:solidFill>
                <a:latin typeface="Franklin Gothic Medium" panose="020B0603020102020204"/>
              </a:rPr>
              <a:t>2024 Presidential Tracker</a:t>
            </a:r>
          </a:p>
          <a:p>
            <a:pPr>
              <a:spcBef>
                <a:spcPts val="0"/>
              </a:spcBef>
              <a:defRPr/>
            </a:pPr>
            <a:endParaRPr lang="en-US" sz="1600" b="1" dirty="0">
              <a:solidFill>
                <a:srgbClr val="FFFFFF"/>
              </a:solidFill>
              <a:latin typeface="Franklin Gothic Medium" panose="020B0603020102020204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latin typeface="Franklin Gothic Medium" panose="020B0603020102020204"/>
              </a:rPr>
              <a:t>Dallas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latin typeface="Franklin Gothic Medium" panose="020B0603020102020204"/>
              </a:rPr>
              <a:t>April 2024</a:t>
            </a:r>
          </a:p>
        </p:txBody>
      </p:sp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C083FDDF-ABED-FF8A-B1B1-CAE1881DA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54" y="2514902"/>
            <a:ext cx="3160609" cy="4816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97BAB01-474A-38E9-E55C-A50163E13ECE}"/>
              </a:ext>
            </a:extLst>
          </p:cNvPr>
          <p:cNvGrpSpPr/>
          <p:nvPr/>
        </p:nvGrpSpPr>
        <p:grpSpPr>
          <a:xfrm>
            <a:off x="3531585" y="2552616"/>
            <a:ext cx="950968" cy="443944"/>
            <a:chOff x="1540215" y="5932484"/>
            <a:chExt cx="950968" cy="443944"/>
          </a:xfrm>
          <a:noFill/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D6DD41B-8ED6-6B44-54D4-6CB93F219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1" b="26046"/>
            <a:stretch/>
          </p:blipFill>
          <p:spPr>
            <a:xfrm>
              <a:off x="1626516" y="5948009"/>
              <a:ext cx="864667" cy="412896"/>
            </a:xfrm>
            <a:prstGeom prst="rect">
              <a:avLst/>
            </a:prstGeom>
            <a:grpFill/>
          </p:spPr>
        </p:pic>
        <p:cxnSp>
          <p:nvCxnSpPr>
            <p:cNvPr id="11" name="Conector recto 11">
              <a:extLst>
                <a:ext uri="{FF2B5EF4-FFF2-40B4-BE49-F238E27FC236}">
                  <a16:creationId xmlns:a16="http://schemas.microsoft.com/office/drawing/2014/main" id="{E73BDD71-0036-E36A-1186-D23FD761DC9E}"/>
                </a:ext>
              </a:extLst>
            </p:cNvPr>
            <p:cNvCxnSpPr>
              <a:cxnSpLocks/>
            </p:cNvCxnSpPr>
            <p:nvPr/>
          </p:nvCxnSpPr>
          <p:spPr>
            <a:xfrm>
              <a:off x="1540215" y="5932484"/>
              <a:ext cx="0" cy="443944"/>
            </a:xfrm>
            <a:prstGeom prst="line">
              <a:avLst/>
            </a:prstGeom>
            <a:grpFill/>
            <a:ln>
              <a:solidFill>
                <a:srgbClr val="0432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3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Job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200" i="1" dirty="0"/>
              <a:t>Do you approve or disapprove of the way [x] is handling their job?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E2D9E-EA78-EBD6-EEFF-017F81F2E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459746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9EA3F77-0758-3871-F06E-613525469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814830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5DF1EEF-776F-591E-958F-AB107DC09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452538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F65269-9713-B791-9C33-F3E5C62E04B6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49A4F-27F1-5908-B30A-F0AD5E8D676F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Job Approval</a:t>
            </a:r>
          </a:p>
        </p:txBody>
      </p:sp>
    </p:spTree>
    <p:extLst>
      <p:ext uri="{BB962C8B-B14F-4D97-AF65-F5344CB8AC3E}">
        <p14:creationId xmlns:p14="http://schemas.microsoft.com/office/powerpoint/2010/main" val="37407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677108"/>
          </a:xfrm>
        </p:spPr>
        <p:txBody>
          <a:bodyPr/>
          <a:lstStyle/>
          <a:p>
            <a:r>
              <a:rPr lang="en-US" dirty="0"/>
              <a:t>The Issues</a:t>
            </a:r>
          </a:p>
        </p:txBody>
      </p:sp>
    </p:spTree>
    <p:extLst>
      <p:ext uri="{BB962C8B-B14F-4D97-AF65-F5344CB8AC3E}">
        <p14:creationId xmlns:p14="http://schemas.microsoft.com/office/powerpoint/2010/main" val="9614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928008-AFAA-C5A8-2651-08C3A528F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74302"/>
            <a:ext cx="11656423" cy="166199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Cost of Living, Inflation, Economy/Jobs Top Issues</a:t>
            </a:r>
          </a:p>
          <a:p>
            <a:pPr>
              <a:spcBef>
                <a:spcPts val="0"/>
              </a:spcBef>
            </a:pPr>
            <a:r>
              <a:rPr lang="en-US" b="0" dirty="0"/>
              <a:t> for All Voters</a:t>
            </a:r>
            <a:br>
              <a:rPr lang="en-US" dirty="0"/>
            </a:br>
            <a:r>
              <a:rPr lang="en-US" sz="1800" b="0" dirty="0"/>
              <a:t>- AFFORDABLE HOUSING, EDUCATION, GUN CONTROL AMONG SEVERAL ISSUES</a:t>
            </a:r>
            <a:r>
              <a:rPr lang="en-US" sz="1800" dirty="0"/>
              <a:t> </a:t>
            </a:r>
            <a:r>
              <a:rPr lang="en-US" sz="1800" b="0" dirty="0"/>
              <a:t>OF GREATER CONCERN TO HISPANICS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BD8F-9F48-E442-4911-EC4F0485D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200" i="1" dirty="0"/>
              <a:t>Thinking about the issues, how important are the following issues to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3E4CC-AAE1-7711-5A1F-752C4F702844}"/>
              </a:ext>
            </a:extLst>
          </p:cNvPr>
          <p:cNvSpPr txBox="1"/>
          <p:nvPr/>
        </p:nvSpPr>
        <p:spPr>
          <a:xfrm>
            <a:off x="3704556" y="1729646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Issue Importance TopBox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AAEC83-F8EE-1DD8-FB3A-29AEA9C1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64524"/>
              </p:ext>
            </p:extLst>
          </p:nvPr>
        </p:nvGraphicFramePr>
        <p:xfrm>
          <a:off x="609592" y="2171282"/>
          <a:ext cx="10972800" cy="4240530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229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 / drug abuse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3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Strengthening law enforcement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501429"/>
                  </a:ext>
                </a:extLst>
              </a:tr>
              <a:tr h="23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 / military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73992"/>
                  </a:ext>
                </a:extLst>
              </a:tr>
              <a:tr h="3509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Infrastructure, such as roads and public transportation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33274"/>
                  </a:ext>
                </a:extLst>
              </a:tr>
              <a:tr h="23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915450"/>
                  </a:ext>
                </a:extLst>
              </a:tr>
              <a:tr h="23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905228"/>
                  </a:ext>
                </a:extLst>
              </a:tr>
              <a:tr h="23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reform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304608"/>
                  </a:ext>
                </a:extLst>
              </a:tr>
              <a:tr h="23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Israel/Hamas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50008"/>
                  </a:ext>
                </a:extLst>
              </a:tr>
              <a:tr h="23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144406"/>
                  </a:ext>
                </a:extLst>
              </a:tr>
              <a:tr h="23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Race relations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3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23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Culture wars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3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U.S. relationship with China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5096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LGBTQ rights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2359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Russia / Ukraine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6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CE404-F9BC-EACE-F9C0-C719875ED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Top Issues by Hispanic Voter 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83C36-E629-8EE9-2D69-F7E3EF46E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306283"/>
            <a:ext cx="10972800" cy="184666"/>
          </a:xfrm>
        </p:spPr>
        <p:txBody>
          <a:bodyPr/>
          <a:lstStyle/>
          <a:p>
            <a:r>
              <a:rPr lang="en-US" i="1" dirty="0"/>
              <a:t>Thinking about the issues, how important are the following issues to you?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D7986376-3DCE-6114-9AF1-8BFC66A58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200640"/>
              </p:ext>
            </p:extLst>
          </p:nvPr>
        </p:nvGraphicFramePr>
        <p:xfrm>
          <a:off x="457200" y="1654766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73666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Biden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4361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Race relations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33BD4ED-FC56-2926-F987-4CB409000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458439"/>
              </p:ext>
            </p:extLst>
          </p:nvPr>
        </p:nvGraphicFramePr>
        <p:xfrm>
          <a:off x="4278630" y="1654766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Unsure/Not-Definite Voters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898E524-6693-3851-6288-454248F78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507957"/>
              </p:ext>
            </p:extLst>
          </p:nvPr>
        </p:nvGraphicFramePr>
        <p:xfrm>
          <a:off x="8100060" y="1654766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Trump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 / drug abuse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7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83011-686F-66C4-335B-BAEB011A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60% of All Hispanics Said There Was One Specific Issue That Will Determine Who They Vote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45A80-45D1-78FD-D11E-1BB6CBE80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Thinking again about the issues, is there one specific issue that will determine who you will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09B687-2B7A-2DA6-F46B-6B0783A7A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823079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8C8C4B-A3C5-EED5-220A-4EF4A8064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468928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380246-E450-4C72-A0A4-33194819DADF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Determining Issue</a:t>
            </a:r>
          </a:p>
        </p:txBody>
      </p:sp>
    </p:spTree>
    <p:extLst>
      <p:ext uri="{BB962C8B-B14F-4D97-AF65-F5344CB8AC3E}">
        <p14:creationId xmlns:p14="http://schemas.microsoft.com/office/powerpoint/2010/main" val="32781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5CB2E-EB4B-4884-7886-396A283E5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30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Issues That Will Determine Who They Vote For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ABORTION MOST IMPORTANT TO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E604-6A3D-AE07-A933-C8CB79C74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Please indicate which of the following issues will determine who you vote for.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8F92C-C127-A9B5-4E8D-C5243EF87A23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Top 10 Determining Issues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C3640D-BE6A-09E2-02FA-70B254004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363468"/>
              </p:ext>
            </p:extLst>
          </p:nvPr>
        </p:nvGraphicFramePr>
        <p:xfrm>
          <a:off x="3255831" y="2572862"/>
          <a:ext cx="4974041" cy="3445170"/>
        </p:xfrm>
        <a:graphic>
          <a:graphicData uri="http://schemas.openxmlformats.org/drawingml/2006/table">
            <a:tbl>
              <a:tblPr firstRow="1" bandRow="1"/>
              <a:tblGrid>
                <a:gridCol w="2450815">
                  <a:extLst>
                    <a:ext uri="{9D8B030D-6E8A-4147-A177-3AD203B41FA5}">
                      <a16:colId xmlns:a16="http://schemas.microsoft.com/office/drawing/2014/main" val="3406514329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</a:tblGrid>
              <a:tr h="286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280098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04913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801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787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63817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4358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379871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Party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C7BA1C-8C35-94F4-8A5B-18C53ADC8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5547"/>
              </p:ext>
            </p:extLst>
          </p:nvPr>
        </p:nvGraphicFramePr>
        <p:xfrm>
          <a:off x="2127885" y="2015252"/>
          <a:ext cx="7631429" cy="4051053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6928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6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55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Party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3E6396-9AE2-FCC4-83FD-A26D7BED6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673300"/>
              </p:ext>
            </p:extLst>
          </p:nvPr>
        </p:nvGraphicFramePr>
        <p:xfrm>
          <a:off x="2127885" y="2015252"/>
          <a:ext cx="7631429" cy="4051053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6928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6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4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D7720B-760D-B656-21C1-61C8EDAAF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378076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8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78569D-A725-6FDE-FC4F-0168099EC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83145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BF9F55E-340D-ABBF-430B-28A0E13E99AA}"/>
              </a:ext>
            </a:extLst>
          </p:cNvPr>
          <p:cNvSpPr txBox="1">
            <a:spLocks/>
          </p:cNvSpPr>
          <p:nvPr/>
        </p:nvSpPr>
        <p:spPr>
          <a:xfrm>
            <a:off x="377852" y="97193"/>
            <a:ext cx="548640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Objectives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/>
              <a:ea typeface="+mj-ea"/>
              <a:cs typeface="+mj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445DB21-F175-129D-25A0-F83AE0913480}"/>
              </a:ext>
            </a:extLst>
          </p:cNvPr>
          <p:cNvSpPr txBox="1">
            <a:spLocks/>
          </p:cNvSpPr>
          <p:nvPr/>
        </p:nvSpPr>
        <p:spPr>
          <a:xfrm>
            <a:off x="317399" y="1173480"/>
            <a:ext cx="5486400" cy="45110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System Font Regular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Measure current landscape of the 2024 Primary and General Elections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Assess voter sentiment towards current candidates and government bodies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Understand key issues and their degree of importance as motivators to vote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Compare and contrast Hispanic and Non-Hispanic voters</a:t>
            </a:r>
          </a:p>
        </p:txBody>
      </p:sp>
      <p:sp>
        <p:nvSpPr>
          <p:cNvPr id="20" name="Rechteck">
            <a:extLst>
              <a:ext uri="{FF2B5EF4-FFF2-40B4-BE49-F238E27FC236}">
                <a16:creationId xmlns:a16="http://schemas.microsoft.com/office/drawing/2014/main" id="{E80E3284-D72B-721F-D5D5-AF7E60F12EE9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A4A8AB">
              <a:lumMod val="20000"/>
              <a:lumOff val="8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4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B5E0EC-05F8-210B-770C-48DDBACDE3F4}"/>
              </a:ext>
            </a:extLst>
          </p:cNvPr>
          <p:cNvSpPr txBox="1">
            <a:spLocks/>
          </p:cNvSpPr>
          <p:nvPr/>
        </p:nvSpPr>
        <p:spPr>
          <a:xfrm>
            <a:off x="6559500" y="97193"/>
            <a:ext cx="5486400" cy="85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7733" tIns="67733" rIns="67733" bIns="67733" anchor="ctr">
            <a:noAutofit/>
          </a:bodyPr>
          <a:lstStyle>
            <a:lvl1pPr marL="0" marR="0" indent="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41274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  <a:sym typeface="Montserrat Bold"/>
              </a:rPr>
              <a:t>Methodology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32F75D-DF03-297C-C8CF-72DA30480E89}"/>
              </a:ext>
            </a:extLst>
          </p:cNvPr>
          <p:cNvSpPr txBox="1">
            <a:spLocks/>
          </p:cNvSpPr>
          <p:nvPr/>
        </p:nvSpPr>
        <p:spPr>
          <a:xfrm>
            <a:off x="6254701" y="3424417"/>
            <a:ext cx="5486400" cy="333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7733" tIns="67733" rIns="67733" bIns="67733" anchor="t">
            <a:noAutofit/>
          </a:bodyPr>
          <a:lstStyle>
            <a:lvl1pPr marL="238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4762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143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525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06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287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668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9050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43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In field </a:t>
            </a:r>
            <a:r>
              <a:rPr lang="en-US" sz="2000" kern="0" dirty="0">
                <a:latin typeface="Franklin Gothic Book" panose="020B0503020102020204"/>
              </a:rPr>
              <a:t>4/10/2024 – 4/30/2024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Weighted to the registered voter universe by age, gender, education, and political party affiliation. Results from full survey have a margin of error of plus or minus 5.5% for Hispanics and 4.9% for Non-Hispanics.</a:t>
            </a: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This Report:  Hispanic SpanDom/Bilingual vs Non-Hispanic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3CE5F36-07AB-A344-8B42-D66D14D0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79131"/>
              </p:ext>
            </p:extLst>
          </p:nvPr>
        </p:nvGraphicFramePr>
        <p:xfrm>
          <a:off x="7380215" y="1534657"/>
          <a:ext cx="3527571" cy="1584960"/>
        </p:xfrm>
        <a:graphic>
          <a:graphicData uri="http://schemas.openxmlformats.org/drawingml/2006/table">
            <a:tbl>
              <a:tblPr firstRow="1" bandRow="1"/>
              <a:tblGrid>
                <a:gridCol w="3527571">
                  <a:extLst>
                    <a:ext uri="{9D8B030D-6E8A-4147-A177-3AD203B41FA5}">
                      <a16:colId xmlns:a16="http://schemas.microsoft.com/office/drawing/2014/main" val="1782852617"/>
                    </a:ext>
                  </a:extLst>
                </a:gridCol>
              </a:tblGrid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2000" b="0" u="sng" dirty="0">
                          <a:latin typeface="+mn-lt"/>
                        </a:rPr>
                        <a:t>A18+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77889"/>
                  </a:ext>
                </a:extLst>
              </a:tr>
              <a:tr h="528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327 Hispanic</a:t>
                      </a:r>
                    </a:p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(258 SpanDom/Bilingual)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963505"/>
                  </a:ext>
                </a:extLst>
              </a:tr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415 Non-Hispanic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51093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EB83F19-3035-F7A1-5649-E6A8369D2D11}"/>
              </a:ext>
            </a:extLst>
          </p:cNvPr>
          <p:cNvSpPr/>
          <p:nvPr/>
        </p:nvSpPr>
        <p:spPr>
          <a:xfrm>
            <a:off x="6334051" y="796323"/>
            <a:ext cx="561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316984" defTabSz="41274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Online survey of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742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 likely voters ages 18+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94026D3-3E2A-3082-DF98-6C4AD21C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829" y="6440985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7076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7B48AD-CE55-5627-14A1-50AE61F92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55% of Hispanics Rate the Economy in Texas Right Now as Fair or Poor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77BD3-4BA7-BCDB-AFB0-00825B3FF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would you rate the economy in your state right now?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228881-7078-DB63-29E4-97F990A90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983469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B68D79-A543-E11B-B8EF-9B21491187C4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State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11855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B7D35-8CB3-DF35-6849-79212A20D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28% of Hispanic Voters Believe the Economy Will </a:t>
            </a:r>
          </a:p>
          <a:p>
            <a:r>
              <a:rPr lang="en-US" b="0" dirty="0"/>
              <a:t>Get Worse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D4F3C-676B-5E3C-5632-DCBFDA2142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Thinking ahead to a few months from now… Do you believe the economy in your state will get better, get worse, or stay about the same as it is now?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3C66C4EA-5AD9-D74A-2148-3CF4C68D2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031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C13874-70B9-339E-4EE6-32221D8214DD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Future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21924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AFEC0-A8F9-65D5-29EF-D6B41AEC8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86EDBE-1557-73CF-6D01-3CBCD7A7E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416215"/>
              </p:ext>
            </p:extLst>
          </p:nvPr>
        </p:nvGraphicFramePr>
        <p:xfrm>
          <a:off x="609599" y="1228316"/>
          <a:ext cx="10972797" cy="4701170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Economy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29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it is increasingly difficult for middle class families to prosper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 is putting a significant strain on my budget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1310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Corporations and financial firms are buying up single-family homes and apartment buildings and driving up housing prices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81414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concerned about the U.S. federal government’s spending and deficit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personal economic situation has become worse in the last year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price of gas is putting a strain on my finances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expect my personal economic situation to get better in the next few years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496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Someone in my household has taken, or is considering taking, a second job in order to maintain our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have taken, or am considering taking, a second job in order to maintain my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 ownership is still within reach for most people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jobs are getting easier to find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2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Public Health &amp; Healthcare</a:t>
            </a:r>
          </a:p>
        </p:txBody>
      </p:sp>
    </p:spTree>
    <p:extLst>
      <p:ext uri="{BB962C8B-B14F-4D97-AF65-F5344CB8AC3E}">
        <p14:creationId xmlns:p14="http://schemas.microsoft.com/office/powerpoint/2010/main" val="333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9FB89-7E5C-0F7E-474C-A3261E1C8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Public Health &amp; Healthcare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7F6A1C-2568-9647-8FFF-55C97E349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658075"/>
              </p:ext>
            </p:extLst>
          </p:nvPr>
        </p:nvGraphicFramePr>
        <p:xfrm>
          <a:off x="609599" y="1228316"/>
          <a:ext cx="10972802" cy="297205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Drug abuse is a serious public health issue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Mental health issues are a growing problem for people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generally satisfied with my healthcare coverage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prescription drugs is a financial problem for 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my health care and insurance is reasonable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Medicaid and Medicare are working well 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3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EA80E-35CD-7B96-F5B8-06769F034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Abortion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2B26ED5-8B51-C891-77BC-A454FBB0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20066"/>
              </p:ext>
            </p:extLst>
          </p:nvPr>
        </p:nvGraphicFramePr>
        <p:xfrm>
          <a:off x="609600" y="2596471"/>
          <a:ext cx="10972800" cy="3650250"/>
        </p:xfrm>
        <a:graphic>
          <a:graphicData uri="http://schemas.openxmlformats.org/drawingml/2006/table">
            <a:tbl>
              <a:tblPr firstRow="1" bandRow="1"/>
              <a:tblGrid>
                <a:gridCol w="811033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</a:tblGrid>
              <a:tr h="409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Abortion Policy</a:t>
                      </a:r>
                    </a:p>
                    <a:p>
                      <a:pPr algn="l"/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Thinking about abortion policy and laws, which of the following comes closest to your view?</a:t>
                      </a:r>
                    </a:p>
                  </a:txBody>
                  <a:tcPr anchor="b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case of rape, incest or when the mother’s life is in danger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at any time during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until the fetus can survive outside the womb (approximately the 24th week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illegal in all cases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62928"/>
                  </a:ext>
                </a:extLst>
              </a:tr>
              <a:tr h="3211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trimester (approximately the first 13 weeks)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before a fetal heartbeat is detected (at approximately the first 6 weeks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15 weeks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Unsure/I don’t know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9511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332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B3B468-64E2-FFE4-E08C-203AE31C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207870"/>
              </p:ext>
            </p:extLst>
          </p:nvPr>
        </p:nvGraphicFramePr>
        <p:xfrm>
          <a:off x="609599" y="1025869"/>
          <a:ext cx="10972802" cy="142931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would not vote for a political candidate whose views on abortion were at odds with mine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laws should be created by state governments, not by the federal government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3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3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</p:spTree>
    <p:extLst>
      <p:ext uri="{BB962C8B-B14F-4D97-AF65-F5344CB8AC3E}">
        <p14:creationId xmlns:p14="http://schemas.microsoft.com/office/powerpoint/2010/main" val="6825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B712D3E-C8F0-7DCA-CD54-D2EBBD214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87277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believe that stricter gun control laws would reduce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have become too lenient on criminals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second amendment gun rights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departments in the United States are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less safe in my everyday life than I did a year ago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2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6D8A544-711D-00F4-5C68-B614E99F4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288997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Children in my community are generally safe at the schools they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where I live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protecting businesses near where I live and shop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combating crime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Police Department is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local government should significantly reduce the resources and budgets for police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3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38664-4C40-6939-62EB-13E3860E3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r>
              <a:rPr lang="en-US" dirty="0"/>
              <a:t>Only 40% of Hispanics Believe U.S. is Headed in the Right 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6976-9E23-B8EF-7000-6FAE94A68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184666"/>
          </a:xfrm>
        </p:spPr>
        <p:txBody>
          <a:bodyPr/>
          <a:lstStyle/>
          <a:p>
            <a:r>
              <a:rPr lang="en-US" dirty="0"/>
              <a:t>In general, do you believe that the United States is headed in the right direction, or has it gone off on the wrong track?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E89E1E-EF5B-56C8-56DA-A7034ABC2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388018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49D416-32A2-D77C-C5B0-4B85B8BA2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873215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33E58C-329C-A33B-34E3-9642EAF6DDAC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 Right or Wrong Track</a:t>
            </a:r>
          </a:p>
        </p:txBody>
      </p:sp>
    </p:spTree>
    <p:extLst>
      <p:ext uri="{BB962C8B-B14F-4D97-AF65-F5344CB8AC3E}">
        <p14:creationId xmlns:p14="http://schemas.microsoft.com/office/powerpoint/2010/main" val="378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</p:spTree>
    <p:extLst>
      <p:ext uri="{BB962C8B-B14F-4D97-AF65-F5344CB8AC3E}">
        <p14:creationId xmlns:p14="http://schemas.microsoft.com/office/powerpoint/2010/main" val="27865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1CAA97E-A8B6-6BF8-9597-D5CBDA1D8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98101"/>
              </p:ext>
            </p:extLst>
          </p:nvPr>
        </p:nvGraphicFramePr>
        <p:xfrm>
          <a:off x="609599" y="1228316"/>
          <a:ext cx="10972797" cy="4567530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provide a pathway to legal status (including citizenship) for undocumented immigrants who have been in the U.S. and have not committed a serious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migrants who want to enter the United States should be fully vetted first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Securing our southern border is an important step toward stopping the flow of illegal drugs and sex trafficking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situation at the southern border could be largely solved if the U.S. enforced its current immigration laws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United States taxpayers cannot afford to pay for all the costs associated with the undocumented migrants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is not fair that migrants get free housing, food, and healthcare when so many longtime Americans struggle to pay for those things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immigrants crossing the border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reform immigration laws to give higher priority to people with needed skills and education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Texas government’s efforts to secure the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migrants coming to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5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059CC70-4CA7-67B1-8110-FC5569C9C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630457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must take the steps necessary to immediately stop undocumented migrants from entering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law enforcement should be able to detain undocumented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is primarily responsible for the situation at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military should be used to secure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should complete the construction of a wall on the southern border of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rules that I have to live by don’t seem to apply to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feels like migrants are being treated better than most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resettling of all the migrants will, in the long-run, benefit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Republican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arrival of migrants has made the affordable housing problem worse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0D047AF-9524-13B9-346F-A041FE3F3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031103"/>
              </p:ext>
            </p:extLst>
          </p:nvPr>
        </p:nvGraphicFramePr>
        <p:xfrm>
          <a:off x="609599" y="1228316"/>
          <a:ext cx="10972797" cy="4157528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my state and local officials are handling the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have increased crime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Most undocumented migrants who entered the U.S. over the last few years should be deported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Democratic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will take jobs away from poorer and working-class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benefits like healthcare should be provided to undocumented immigrants free of cost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immigrants arriving across the southern border should be transported by the government throughout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the Biden administration has a plan to effectively deal with the undocumented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managing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66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9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</p:spTree>
    <p:extLst>
      <p:ext uri="{BB962C8B-B14F-4D97-AF65-F5344CB8AC3E}">
        <p14:creationId xmlns:p14="http://schemas.microsoft.com/office/powerpoint/2010/main" val="31828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8CECD-181A-612B-7204-CCC5F086C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795E8F-7A7C-EE38-A75E-F5E416E3B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43110"/>
              </p:ext>
            </p:extLst>
          </p:nvPr>
        </p:nvGraphicFramePr>
        <p:xfrm>
          <a:off x="609600" y="1228316"/>
          <a:ext cx="10972802" cy="3382056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Climate Change &amp; Energy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very big threat to the planet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result of human activity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Governments should create policies that encourage oil and gas production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significant restrictions on my use of cars, trucks, and planes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regulation and action on climate change is hurting the economy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a significant increase in my taxes or in my gas and electricity expenses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should eliminate fossil fuels as a source of energy for its electric power grid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39735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FE590-DFE3-3919-DD50-DE198CF86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Government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B8EE8-4119-BB02-4975-03BAAA7EC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821479"/>
              </p:ext>
            </p:extLst>
          </p:nvPr>
        </p:nvGraphicFramePr>
        <p:xfrm>
          <a:off x="609600" y="1228316"/>
          <a:ext cx="10972802" cy="33672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noProof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noProof="0">
                          <a:solidFill>
                            <a:schemeClr val="bg1"/>
                          </a:solidFill>
                          <a:latin typeface="+mn-lt"/>
                        </a:rPr>
                        <a:t>Government</a:t>
                      </a:r>
                      <a:r>
                        <a:rPr lang="en-US" sz="1000" b="0" noProof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noProof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is too big and powerful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Justice Department has become politicized in its prosecutions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FBI has become politicized in its investigations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has become too intrusive in the lives of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voting in the 2020 election was free and fair and the vote-counting was done accurately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want the next president to shrink the size of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Social Security and Medicare benefits, that are similar to those of current retirees, will be available in the future to younger generations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7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 Policy</a:t>
            </a:r>
          </a:p>
        </p:txBody>
      </p:sp>
    </p:spTree>
    <p:extLst>
      <p:ext uri="{BB962C8B-B14F-4D97-AF65-F5344CB8AC3E}">
        <p14:creationId xmlns:p14="http://schemas.microsoft.com/office/powerpoint/2010/main" val="35536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1FFC25-E6B5-D030-9C08-185524DB52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Government Policy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B0612A7-75C2-2A59-C391-7BD948822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325716"/>
              </p:ext>
            </p:extLst>
          </p:nvPr>
        </p:nvGraphicFramePr>
        <p:xfrm>
          <a:off x="609600" y="1146020"/>
          <a:ext cx="10972802" cy="50735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4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Government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government should provide expanded benefits and entitlements to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government should spend less money supporting the war in Ukraine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035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Biden Administration’s efforts to forgive student loans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199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China represents the most serious economic and geo-political threat 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7936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Iran is the primary destabilizing force in the Middle East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spends too much on defense and the military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Student loans should not be forgiven and paid for by taxpayers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383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government should ban social media, like Facebook and TikTok, from being used by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 should increase the amount of military aid it sends to Israel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Growth in spending on entitlements, like Social Security and Medicaid, needs to be reduced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age required to collect full Social Security benefits will need to be raised in order to keep the program from running out of money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dealing with the Israel-Hamas war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0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General Election Polling</a:t>
            </a:r>
          </a:p>
        </p:txBody>
      </p:sp>
    </p:spTree>
    <p:extLst>
      <p:ext uri="{BB962C8B-B14F-4D97-AF65-F5344CB8AC3E}">
        <p14:creationId xmlns:p14="http://schemas.microsoft.com/office/powerpoint/2010/main" val="28343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5947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814D1-896F-7782-44EC-5FFF3F7B8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5D08007-D7CB-100C-FC69-33790AC1E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940099"/>
              </p:ext>
            </p:extLst>
          </p:nvPr>
        </p:nvGraphicFramePr>
        <p:xfrm>
          <a:off x="609599" y="1228316"/>
          <a:ext cx="10972797" cy="2196582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Technology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be used to create a significant amount of misleading and deceptive information, pictures and video that will be hard to identify as fake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should be heavily regulated by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eliminate more jobs than it creates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media, like Facebook and TikTok, does more harm than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559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360380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Education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be allowed to know what is being taught in the public schools that their children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 is no longer worth the cost for most students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59603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parents should have publicly-funded options, beyond traditional public schools, to educate their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5967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have a say in what is taught to their children in public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2758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More emphasis should be placed on trade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schools in my neighborhood are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 system is working well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Public schools where I live are better than they were before the pandemic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government’s Department of Education should be eliminated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Colleges and universities should be allowed to use race in admissions decisions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8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708434"/>
          </a:xfrm>
        </p:spPr>
        <p:txBody>
          <a:bodyPr/>
          <a:lstStyle/>
          <a:p>
            <a:r>
              <a:rPr lang="en-US" dirty="0"/>
              <a:t>Information Sources &amp; Language Preferences</a:t>
            </a:r>
          </a:p>
        </p:txBody>
      </p:sp>
    </p:spTree>
    <p:extLst>
      <p:ext uri="{BB962C8B-B14F-4D97-AF65-F5344CB8AC3E}">
        <p14:creationId xmlns:p14="http://schemas.microsoft.com/office/powerpoint/2010/main" val="29744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3A4574-1C7B-4E4C-3073-905BC2B8A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YouTube, Local TV &amp; National TV Most Heavily Used Political Information Sources by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B831-0074-1C38-4F71-E569F856DA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Which of the following sources are you currently using to follow developing political issues?  Select all that apply.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41547-4174-C39E-DC55-C018408838B1}"/>
              </a:ext>
            </a:extLst>
          </p:cNvPr>
          <p:cNvSpPr txBox="1"/>
          <p:nvPr/>
        </p:nvSpPr>
        <p:spPr>
          <a:xfrm>
            <a:off x="3704556" y="209026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Information Sources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ABE46F-AD67-4FE2-B06C-5D806859A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714342"/>
              </p:ext>
            </p:extLst>
          </p:nvPr>
        </p:nvGraphicFramePr>
        <p:xfrm>
          <a:off x="609592" y="2531883"/>
          <a:ext cx="10972800" cy="3615600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29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6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YouTube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Radio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4337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Television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Online publications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Television (like network programs or cable news)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Podcasts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Facebook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Debates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Instagram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Snapchat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TikTok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Magazines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26592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X, formerly known as Twitter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Religious organization/Church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Newspapers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School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Friends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Community organization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067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Family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None of these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2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49% of Hispanics Need More Information About the Candidates &amp; Their Positions on the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 you think that you know enough now about the candidates and their positions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Informed on Candidates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260482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9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53% of Hispanics Don’t Have All the Party Information They Need to Make Voting Decision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 you think that you know enough now about where the political parties stand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Informed on Parties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020277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4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67% of Hispanics Occasionally, Rarely or Never See Political 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 the last 30 days, have you heard or seen any ads from political candidates or their campaigns in an effort to win your vote?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Political Ad Frequency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659006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9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holding a button&#10;&#10;Description automatically generated">
            <a:extLst>
              <a:ext uri="{FF2B5EF4-FFF2-40B4-BE49-F238E27FC236}">
                <a16:creationId xmlns:a16="http://schemas.microsoft.com/office/drawing/2014/main" id="{3079183B-E8E4-DD18-85C2-9C992966D9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332ACF-3C20-CE3A-ADD4-2196F23C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5316"/>
            <a:ext cx="2216331" cy="23083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Messaging in Spanish is </a:t>
            </a:r>
            <a:r>
              <a:rPr lang="en-US" i="1" dirty="0">
                <a:solidFill>
                  <a:schemeClr val="accent4"/>
                </a:solidFill>
              </a:rPr>
              <a:t>Powerful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accent4"/>
                </a:solidFill>
              </a:rPr>
              <a:t>Connects</a:t>
            </a:r>
          </a:p>
        </p:txBody>
      </p:sp>
      <p:sp>
        <p:nvSpPr>
          <p:cNvPr id="16" name="Content Placeholder 33">
            <a:extLst>
              <a:ext uri="{FF2B5EF4-FFF2-40B4-BE49-F238E27FC236}">
                <a16:creationId xmlns:a16="http://schemas.microsoft.com/office/drawing/2014/main" id="{3A2C4A54-EC8E-F0AD-1DB5-AD298166D65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42408" y="3639300"/>
            <a:ext cx="3401568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4"/>
                </a:solidFill>
              </a:rPr>
              <a:t>77%</a:t>
            </a:r>
          </a:p>
        </p:txBody>
      </p:sp>
      <p:sp>
        <p:nvSpPr>
          <p:cNvPr id="17" name="Content Placeholder 47">
            <a:extLst>
              <a:ext uri="{FF2B5EF4-FFF2-40B4-BE49-F238E27FC236}">
                <a16:creationId xmlns:a16="http://schemas.microsoft.com/office/drawing/2014/main" id="{E978DBE8-8A7F-B9A3-9252-32EDE94B15A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381717" y="3639300"/>
            <a:ext cx="3403099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2"/>
                </a:solidFill>
              </a:rPr>
              <a:t>65%</a:t>
            </a:r>
          </a:p>
        </p:txBody>
      </p:sp>
      <p:sp>
        <p:nvSpPr>
          <p:cNvPr id="18" name="Content Placeholder 50">
            <a:extLst>
              <a:ext uri="{FF2B5EF4-FFF2-40B4-BE49-F238E27FC236}">
                <a16:creationId xmlns:a16="http://schemas.microsoft.com/office/drawing/2014/main" id="{DD4289C4-451A-8676-1B83-B6FF47DFE46E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8322557" y="3639300"/>
            <a:ext cx="3403099" cy="1354217"/>
          </a:xfrm>
        </p:spPr>
        <p:txBody>
          <a:bodyPr/>
          <a:lstStyle/>
          <a:p>
            <a:r>
              <a:rPr lang="en-US" sz="8800" dirty="0"/>
              <a:t>62%</a:t>
            </a:r>
          </a:p>
        </p:txBody>
      </p:sp>
      <p:sp>
        <p:nvSpPr>
          <p:cNvPr id="19" name="Content Placeholder 151">
            <a:extLst>
              <a:ext uri="{FF2B5EF4-FFF2-40B4-BE49-F238E27FC236}">
                <a16:creationId xmlns:a16="http://schemas.microsoft.com/office/drawing/2014/main" id="{F426B427-1C0E-A3E0-31F6-A8B6B09A95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6344" y="5362271"/>
            <a:ext cx="3401568" cy="430887"/>
          </a:xfrm>
        </p:spPr>
        <p:txBody>
          <a:bodyPr/>
          <a:lstStyle/>
          <a:p>
            <a:r>
              <a:rPr lang="en-US" dirty="0"/>
              <a:t>I </a:t>
            </a:r>
            <a:r>
              <a:rPr lang="en-US" b="1" i="1" dirty="0">
                <a:solidFill>
                  <a:schemeClr val="accent4"/>
                </a:solidFill>
              </a:rPr>
              <a:t>appreciate when candidates advertise in Spanish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in trying to win my vote</a:t>
            </a:r>
          </a:p>
        </p:txBody>
      </p:sp>
      <p:sp>
        <p:nvSpPr>
          <p:cNvPr id="20" name="Content Placeholder 153">
            <a:extLst>
              <a:ext uri="{FF2B5EF4-FFF2-40B4-BE49-F238E27FC236}">
                <a16:creationId xmlns:a16="http://schemas.microsoft.com/office/drawing/2014/main" id="{0FC14EAA-0A06-5FA6-2140-9B892188AD5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398257" y="5345836"/>
            <a:ext cx="3403099" cy="646331"/>
          </a:xfrm>
        </p:spPr>
        <p:txBody>
          <a:bodyPr/>
          <a:lstStyle/>
          <a:p>
            <a:r>
              <a:rPr lang="en-US" dirty="0"/>
              <a:t>Political parties and candidates who advertise in Spanish are </a:t>
            </a:r>
            <a:r>
              <a:rPr lang="en-US" b="1" i="1" dirty="0">
                <a:solidFill>
                  <a:schemeClr val="accent2"/>
                </a:solidFill>
              </a:rPr>
              <a:t>showing me they want my vote</a:t>
            </a:r>
          </a:p>
        </p:txBody>
      </p:sp>
      <p:sp>
        <p:nvSpPr>
          <p:cNvPr id="21" name="Content Placeholder 155">
            <a:extLst>
              <a:ext uri="{FF2B5EF4-FFF2-40B4-BE49-F238E27FC236}">
                <a16:creationId xmlns:a16="http://schemas.microsoft.com/office/drawing/2014/main" id="{AAD3A6AF-9549-4590-9F8F-952B47714A8A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331701" y="5345836"/>
            <a:ext cx="3414368" cy="861774"/>
          </a:xfrm>
        </p:spPr>
        <p:txBody>
          <a:bodyPr/>
          <a:lstStyle/>
          <a:p>
            <a:r>
              <a:rPr lang="en-US" dirty="0"/>
              <a:t>When a political party or candidate communicates with me in Spanish, it suggests that </a:t>
            </a:r>
            <a:r>
              <a:rPr lang="en-US" b="1" i="1" dirty="0">
                <a:solidFill>
                  <a:srgbClr val="CC0062"/>
                </a:solidFill>
              </a:rPr>
              <a:t>they are truly interested in Hispanics and our community</a:t>
            </a:r>
          </a:p>
        </p:txBody>
      </p:sp>
      <p:sp>
        <p:nvSpPr>
          <p:cNvPr id="22" name="Content Placeholder 30">
            <a:extLst>
              <a:ext uri="{FF2B5EF4-FFF2-40B4-BE49-F238E27FC236}">
                <a16:creationId xmlns:a16="http://schemas.microsoft.com/office/drawing/2014/main" id="{23B7715C-8FC2-6634-9C8B-A6907041A7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344" y="4961637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3" name="Content Placeholder 46">
            <a:extLst>
              <a:ext uri="{FF2B5EF4-FFF2-40B4-BE49-F238E27FC236}">
                <a16:creationId xmlns:a16="http://schemas.microsoft.com/office/drawing/2014/main" id="{6A7CD8FD-C0CA-27DB-21BB-B328FCB0A5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99022" y="4958770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4" name="Content Placeholder 49">
            <a:extLst>
              <a:ext uri="{FF2B5EF4-FFF2-40B4-BE49-F238E27FC236}">
                <a16:creationId xmlns:a16="http://schemas.microsoft.com/office/drawing/2014/main" id="{6ADE8C38-E687-9C44-452F-84735E91731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31701" y="4955903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</p:spTree>
    <p:extLst>
      <p:ext uri="{BB962C8B-B14F-4D97-AF65-F5344CB8AC3E}">
        <p14:creationId xmlns:p14="http://schemas.microsoft.com/office/powerpoint/2010/main" val="27228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271993"/>
              </p:ext>
            </p:extLst>
          </p:nvPr>
        </p:nvGraphicFramePr>
        <p:xfrm>
          <a:off x="2032000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Matchup: Biden vs Trump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JOE BIDEN LEADS AMONG HISPANICS, HIGHER THAN NON-HISPANICS</a:t>
            </a:r>
            <a:br>
              <a:rPr lang="en-US" sz="1800" b="0" dirty="0"/>
            </a:br>
            <a:r>
              <a:rPr lang="en-US" sz="1800" b="0" dirty="0"/>
              <a:t>- 25% OF HISPANICS UP FOR GRABS (23% NOT DEFINITE, 2% UNSURE)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3123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031325"/>
          </a:xfrm>
        </p:spPr>
        <p:txBody>
          <a:bodyPr/>
          <a:lstStyle/>
          <a:p>
            <a:r>
              <a:rPr lang="en-US" dirty="0"/>
              <a:t>Voting &amp; Campaign Information</a:t>
            </a:r>
          </a:p>
        </p:txBody>
      </p:sp>
    </p:spTree>
    <p:extLst>
      <p:ext uri="{BB962C8B-B14F-4D97-AF65-F5344CB8AC3E}">
        <p14:creationId xmlns:p14="http://schemas.microsoft.com/office/powerpoint/2010/main" val="9420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761ED6-25E7-B5D4-D17B-E8F20B205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30997"/>
          </a:xfrm>
        </p:spPr>
        <p:txBody>
          <a:bodyPr/>
          <a:lstStyle/>
          <a:p>
            <a:r>
              <a:rPr lang="en-US" dirty="0"/>
              <a:t>Voting Method and Timeframe</a:t>
            </a:r>
          </a:p>
          <a:p>
            <a:r>
              <a:rPr lang="en-US" sz="1800" dirty="0"/>
              <a:t>- HISPANICS MORE LIKELY THAN NON-HISPANICS TO VOTE BY MAIL-IN BALLOT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0325-AC3E-6D83-EEB0-8940F794E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do you plan to vote in the General election?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D9B296-D9AC-5C01-C4A7-393C350D2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126237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2999DD-6AC0-DD6B-845E-14067965B031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Voting Method and Timeframe</a:t>
            </a:r>
          </a:p>
        </p:txBody>
      </p:sp>
    </p:spTree>
    <p:extLst>
      <p:ext uri="{BB962C8B-B14F-4D97-AF65-F5344CB8AC3E}">
        <p14:creationId xmlns:p14="http://schemas.microsoft.com/office/powerpoint/2010/main" val="11781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Vota Conmigo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familiar or unfamiliar are you with the “Vota Conmigo”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865353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Vota Conmigo Familiarity</a:t>
            </a:r>
          </a:p>
        </p:txBody>
      </p:sp>
    </p:spTree>
    <p:extLst>
      <p:ext uri="{BB962C8B-B14F-4D97-AF65-F5344CB8AC3E}">
        <p14:creationId xmlns:p14="http://schemas.microsoft.com/office/powerpoint/2010/main" val="26336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AA1770-465F-47DF-41D1-E13FC5322E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1427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310B9D-6F4F-80CA-38B3-DCC4DE485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Religious Service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B6ED-423B-21C0-1192-7FB5BD529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Aside from weddings and funerals, how often would you say that you attend religious services?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1E497B-6BD6-DD17-4C38-F8E930A7D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615849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5DE707-2A8F-4ED8-DA17-CD6B79E3A311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Religious Service Attendance</a:t>
            </a:r>
            <a:endParaRPr kumimoji="0" lang="en-US" sz="1400" b="0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Poder Latino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familiar or unfamiliar are you with the “Poder Latino”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/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Poder Latino Familiarity</a:t>
            </a:r>
          </a:p>
        </p:txBody>
      </p:sp>
    </p:spTree>
    <p:extLst>
      <p:ext uri="{BB962C8B-B14F-4D97-AF65-F5344CB8AC3E}">
        <p14:creationId xmlns:p14="http://schemas.microsoft.com/office/powerpoint/2010/main" val="296789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Political Campaigning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/>
        </p:nvGraphicFramePr>
        <p:xfrm>
          <a:off x="609599" y="1228316"/>
          <a:ext cx="10972797" cy="1429314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[Political 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Campaigning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candidates and their campaigns are making a strong effort to win my vote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appreciate being personally contacted, by phone or by knocking at my door by a political party, candidate or organization that is looking to influence my vote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1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Ballot Language Preference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When voting, I prefer to receive a ballot in...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/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Ballot Language Preference</a:t>
            </a:r>
          </a:p>
        </p:txBody>
      </p:sp>
    </p:spTree>
    <p:extLst>
      <p:ext uri="{BB962C8B-B14F-4D97-AF65-F5344CB8AC3E}">
        <p14:creationId xmlns:p14="http://schemas.microsoft.com/office/powerpoint/2010/main" val="3107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8A7CEE-9EC2-BA10-1389-7C59A9C924EC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4A468B-325A-8625-DA12-9AD1F830089C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Candidate Support Among Hispanics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TRUMP’S STRONGEST SUPPORT AMONG </a:t>
            </a:r>
            <a:r>
              <a:rPr lang="en-US" sz="1800" dirty="0"/>
              <a:t>PARENTS</a:t>
            </a:r>
            <a:endParaRPr lang="en-US" sz="1800" b="0" dirty="0"/>
          </a:p>
          <a:p>
            <a:pPr>
              <a:spcBef>
                <a:spcPts val="0"/>
              </a:spcBef>
            </a:pPr>
            <a:r>
              <a:rPr lang="en-US" sz="1800" b="0" dirty="0"/>
              <a:t>- BIDEN’S STRONGEST SUPPORT AMONG MEN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369332"/>
          </a:xfrm>
        </p:spPr>
        <p:txBody>
          <a:bodyPr/>
          <a:lstStyle/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389930-E078-C892-E7B4-726ADDA8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960696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4D87D0-BC98-AE9C-1F3F-7031ADB8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14456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9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B7BEA-2BC5-176C-ACB9-4FAA18FE3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sz="3600" dirty="0"/>
              <a:t>Trump Voters Are More Enthusiastic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CF9A6A-A93C-F14D-C30B-25F99ED24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57840"/>
              </p:ext>
            </p:extLst>
          </p:nvPr>
        </p:nvGraphicFramePr>
        <p:xfrm>
          <a:off x="6546235" y="2247527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ED67EB-AFCE-1A69-A5BD-77CB26C220F2}"/>
              </a:ext>
            </a:extLst>
          </p:cNvPr>
          <p:cNvCxnSpPr>
            <a:cxnSpLocks/>
          </p:cNvCxnSpPr>
          <p:nvPr/>
        </p:nvCxnSpPr>
        <p:spPr>
          <a:xfrm flipH="1">
            <a:off x="6096000" y="2598684"/>
            <a:ext cx="0" cy="34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B446F0-E770-7D95-20DD-42B5DD08CAD2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You indicated that you probably or definitely intend to vote for [candidate] for President. Is that vote more in favor of [candidate] or more in opposition to [opposition candidate]?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48EC4F-3704-BD27-C1EC-FF6E1102A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380912"/>
              </p:ext>
            </p:extLst>
          </p:nvPr>
        </p:nvGraphicFramePr>
        <p:xfrm>
          <a:off x="307973" y="2247527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55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r>
              <a:rPr lang="en-US" dirty="0"/>
              <a:t>37% of Hispanics Not Completely Certain About Their Vote for President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Presidential Vote Certainty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161056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6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2.xml><?xml version="1.0" encoding="utf-8"?>
<a:theme xmlns:a="http://schemas.openxmlformats.org/drawingml/2006/main" name="1_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5bf9a-424b-4131-a1d7-79f86c228b9f">
      <Terms xmlns="http://schemas.microsoft.com/office/infopath/2007/PartnerControls"/>
    </lcf76f155ced4ddcb4097134ff3c332f>
    <TaxCatchAll xmlns="3f2ceb43-86cd-4ba8-9fbb-a64be3ca07e2" xsi:nil="true"/>
    <l47y xmlns="8145bf9a-424b-4131-a1d7-79f86c228b9f">2024-05-30T22:43:51+00:00</l47y>
    <SharedWithUsers xmlns="3f2ceb43-86cd-4ba8-9fbb-a64be3ca07e2">
      <UserInfo>
        <DisplayName/>
        <AccountId xsi:nil="true"/>
        <AccountType/>
      </UserInfo>
    </SharedWithUsers>
    <MediaLengthInSeconds xmlns="8145bf9a-424b-4131-a1d7-79f86c228b9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B3F1B1D617E4D9F8B5F0D27792E96" ma:contentTypeVersion="18" ma:contentTypeDescription="Create a new document." ma:contentTypeScope="" ma:versionID="ea4d4756f82842eeac417f20aea3e265">
  <xsd:schema xmlns:xsd="http://www.w3.org/2001/XMLSchema" xmlns:xs="http://www.w3.org/2001/XMLSchema" xmlns:p="http://schemas.microsoft.com/office/2006/metadata/properties" xmlns:ns2="3f2ceb43-86cd-4ba8-9fbb-a64be3ca07e2" xmlns:ns3="8145bf9a-424b-4131-a1d7-79f86c228b9f" targetNamespace="http://schemas.microsoft.com/office/2006/metadata/properties" ma:root="true" ma:fieldsID="aad1c151ce04a00f5df59dc06de28c2b" ns2:_="" ns3:_="">
    <xsd:import namespace="3f2ceb43-86cd-4ba8-9fbb-a64be3ca07e2"/>
    <xsd:import namespace="8145bf9a-424b-4131-a1d7-79f86c228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47y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ceb43-86cd-4ba8-9fbb-a64be3ca07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762e3a1-c58f-4393-842f-e65ef449fa50}" ma:internalName="TaxCatchAll" ma:showField="CatchAllData" ma:web="3f2ceb43-86cd-4ba8-9fbb-a64be3ca0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f9a-424b-4131-a1d7-79f86c228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47y" ma:index="14" nillable="true" ma:displayName="Date and Time" ma:default="[today]" ma:format="DateTime" ma:internalName="l47y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a30b028-f052-4e29-b6bd-c7f9d5f6e9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5421AE-D187-44B9-8A73-F46BCB506BA8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1fe72f78-8498-437f-9998-d20aa9b5109b"/>
    <ds:schemaRef ds:uri="026ddb43-dd03-461f-8311-2bb4c5e09c8c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8145bf9a-424b-4131-a1d7-79f86c228b9f"/>
    <ds:schemaRef ds:uri="3f2ceb43-86cd-4ba8-9fbb-a64be3ca07e2"/>
  </ds:schemaRefs>
</ds:datastoreItem>
</file>

<file path=customXml/itemProps2.xml><?xml version="1.0" encoding="utf-8"?>
<ds:datastoreItem xmlns:ds="http://schemas.openxmlformats.org/officeDocument/2006/customXml" ds:itemID="{06068143-AF36-4802-9609-E395956C3E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B01AB5-F6C2-41A1-91E3-9DAB90817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2ceb43-86cd-4ba8-9fbb-a64be3ca07e2"/>
    <ds:schemaRef ds:uri="8145bf9a-424b-4131-a1d7-79f86c228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Master_Sales_Template_2024</Template>
  <TotalTime>4569</TotalTime>
  <Words>5588</Words>
  <Application>Microsoft Office PowerPoint</Application>
  <PresentationFormat>Widescreen</PresentationFormat>
  <Paragraphs>1355</Paragraphs>
  <Slides>68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Messaging in Spanish is Powerful and Connects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levels</dc:title>
  <dc:creator>Kimberly Linan</dc:creator>
  <cp:lastModifiedBy>Kimberly Linan</cp:lastModifiedBy>
  <cp:revision>232</cp:revision>
  <dcterms:created xsi:type="dcterms:W3CDTF">2024-03-19T13:29:17Z</dcterms:created>
  <dcterms:modified xsi:type="dcterms:W3CDTF">2024-06-27T17:01:53Z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0x0101001F8B3F1B1D617E4D9F8B5F0D27792E96</vt:lpwstr>
  </property>
  <property fmtid="{D5CDD505-2E9C-101B-9397-08002B2CF9AE}" pid="4" name="Order">
    <vt:r8>4297700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