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8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9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0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1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2.xml" ContentType="application/vnd.openxmlformats-officedocument.themeOverride+xml"/>
  <Override PartName="/ppt/drawings/drawing3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3.xml" ContentType="application/vnd.openxmlformats-officedocument.themeOverride+xml"/>
  <Override PartName="/ppt/drawings/drawing4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4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5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6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7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8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9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0.xml" ContentType="application/vnd.openxmlformats-officedocument.themeOverride+xml"/>
  <Override PartName="/ppt/drawings/drawing5.xml" ContentType="application/vnd.openxmlformats-officedocument.drawingml.chartshapes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1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22.xml" ContentType="application/vnd.openxmlformats-officedocument.themeOverride+xml"/>
  <Override PartName="/ppt/drawings/drawing6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1"/>
  </p:notesMasterIdLst>
  <p:handoutMasterIdLst>
    <p:handoutMasterId r:id="rId72"/>
  </p:handoutMasterIdLst>
  <p:sldIdLst>
    <p:sldId id="2147480050" r:id="rId5"/>
    <p:sldId id="2147480051" r:id="rId6"/>
    <p:sldId id="2147480064" r:id="rId7"/>
    <p:sldId id="261" r:id="rId8"/>
    <p:sldId id="2147480065" r:id="rId9"/>
    <p:sldId id="2147480127" r:id="rId10"/>
    <p:sldId id="2147480044" r:id="rId11"/>
    <p:sldId id="2147480066" r:id="rId12"/>
    <p:sldId id="2147480067" r:id="rId13"/>
    <p:sldId id="2147480126" r:id="rId14"/>
    <p:sldId id="2147480072" r:id="rId15"/>
    <p:sldId id="2147480128" r:id="rId16"/>
    <p:sldId id="2147480123" r:id="rId17"/>
    <p:sldId id="2147480124" r:id="rId18"/>
    <p:sldId id="2147480112" r:id="rId19"/>
    <p:sldId id="2147480073" r:id="rId20"/>
    <p:sldId id="2147480114" r:id="rId21"/>
    <p:sldId id="2147480069" r:id="rId22"/>
    <p:sldId id="2147480070" r:id="rId23"/>
    <p:sldId id="2147480054" r:id="rId24"/>
    <p:sldId id="2147480074" r:id="rId25"/>
    <p:sldId id="2147480046" r:id="rId26"/>
    <p:sldId id="2147480075" r:id="rId27"/>
    <p:sldId id="2147480076" r:id="rId28"/>
    <p:sldId id="2147480111" r:id="rId29"/>
    <p:sldId id="2147480129" r:id="rId30"/>
    <p:sldId id="2147480130" r:id="rId31"/>
    <p:sldId id="2147480131" r:id="rId32"/>
    <p:sldId id="2147480037" r:id="rId33"/>
    <p:sldId id="2147480079" r:id="rId34"/>
    <p:sldId id="2147480080" r:id="rId35"/>
    <p:sldId id="2147480082" r:id="rId36"/>
    <p:sldId id="2147480055" r:id="rId37"/>
    <p:sldId id="2147480083" r:id="rId38"/>
    <p:sldId id="2147480084" r:id="rId39"/>
    <p:sldId id="2147480057" r:id="rId40"/>
    <p:sldId id="2147480086" r:id="rId41"/>
    <p:sldId id="2147480087" r:id="rId42"/>
    <p:sldId id="2147480056" r:id="rId43"/>
    <p:sldId id="2147480088" r:id="rId44"/>
    <p:sldId id="2147480089" r:id="rId45"/>
    <p:sldId id="2147480090" r:id="rId46"/>
    <p:sldId id="2147480058" r:id="rId47"/>
    <p:sldId id="2147480091" r:id="rId48"/>
    <p:sldId id="2147480059" r:id="rId49"/>
    <p:sldId id="2147480092" r:id="rId50"/>
    <p:sldId id="2147480060" r:id="rId51"/>
    <p:sldId id="2147480093" r:id="rId52"/>
    <p:sldId id="2147480061" r:id="rId53"/>
    <p:sldId id="2147480094" r:id="rId54"/>
    <p:sldId id="2147480062" r:id="rId55"/>
    <p:sldId id="2147480095" r:id="rId56"/>
    <p:sldId id="2147480063" r:id="rId57"/>
    <p:sldId id="2147480096" r:id="rId58"/>
    <p:sldId id="2147480101" r:id="rId59"/>
    <p:sldId id="2147480102" r:id="rId60"/>
    <p:sldId id="2147480103" r:id="rId61"/>
    <p:sldId id="2147480001" r:id="rId62"/>
    <p:sldId id="2147480100" r:id="rId63"/>
    <p:sldId id="2147480105" r:id="rId64"/>
    <p:sldId id="2147480125" r:id="rId65"/>
    <p:sldId id="2147479882" r:id="rId66"/>
    <p:sldId id="2147480132" r:id="rId67"/>
    <p:sldId id="2147480099" r:id="rId68"/>
    <p:sldId id="2147480104" r:id="rId69"/>
    <p:sldId id="2147480097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129B13-E705-7990-20E9-127FB9B76B00}" name="Dallin Reeves" initials="DR" userId="S::dreeves@mpredict.onmicrosoft.com::0b4e6c60-db14-490f-b290-83d84ee8f45f" providerId="AD"/>
  <p188:author id="{2EB407AC-6F85-2304-5814-630286053052}" name="Giselle Marzo" initials="" userId="S::gmarzo@univision.net::14edf958-4a8b-461f-8a8d-2f0fff7bf3b3" providerId="AD"/>
  <p188:author id="{6EDABAC8-A7EB-DF41-BB0E-2F87C343AA4B}" name="Yolanda Martinez" initials="" userId="S::yolanda@mpredict.onmicrosoft.com::b1e19231-dcf1-4cd9-af79-695e51078a0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Lane" initials="RL" lastIdx="14" clrIdx="0">
    <p:extLst>
      <p:ext uri="{19B8F6BF-5375-455C-9EA6-DF929625EA0E}">
        <p15:presenceInfo xmlns:p15="http://schemas.microsoft.com/office/powerpoint/2012/main" userId="e12240c6fe9030a7" providerId="Windows Live"/>
      </p:ext>
    </p:extLst>
  </p:cmAuthor>
  <p:cmAuthor id="2" name="Nathan Patterson" initials="NP" lastIdx="1" clrIdx="1">
    <p:extLst>
      <p:ext uri="{19B8F6BF-5375-455C-9EA6-DF929625EA0E}">
        <p15:presenceInfo xmlns:p15="http://schemas.microsoft.com/office/powerpoint/2012/main" userId="S::npatterson@mpredict.onmicrosoft.com::61f495ff-e841-4f65-b081-71c7fc3aae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E83"/>
    <a:srgbClr val="A4A8AB"/>
    <a:srgbClr val="EDEEEE"/>
    <a:srgbClr val="FF9359"/>
    <a:srgbClr val="E95100"/>
    <a:srgbClr val="EA5100"/>
    <a:srgbClr val="000000"/>
    <a:srgbClr val="BFBFBF"/>
    <a:srgbClr val="F2F2F2"/>
    <a:srgbClr val="DBD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1" autoAdjust="0"/>
    <p:restoredTop sz="94694" autoAdjust="0"/>
  </p:normalViewPr>
  <p:slideViewPr>
    <p:cSldViewPr snapToGrid="0">
      <p:cViewPr varScale="1">
        <p:scale>
          <a:sx n="123" d="100"/>
          <a:sy n="12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commentAuthors" Target="commentAuthors.xml"/><Relationship Id="rId78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6.xml"/><Relationship Id="rId1" Type="http://schemas.microsoft.com/office/2011/relationships/chartStyle" Target="style26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7.xml"/><Relationship Id="rId1" Type="http://schemas.microsoft.com/office/2011/relationships/chartStyle" Target="style27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4.xml"/><Relationship Id="rId1" Type="http://schemas.microsoft.com/office/2011/relationships/chartStyle" Target="style34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6.xml"/><Relationship Id="rId1" Type="http://schemas.microsoft.com/office/2011/relationships/chartStyle" Target="style36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35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9-4587-BA48-C636E25770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9-4587-BA48-C636E25770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9-4587-BA48-C636E25770AE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0.27690491815792301</c:v>
                </c:pt>
                <c:pt idx="1">
                  <c:v>0.63456676119551259</c:v>
                </c:pt>
                <c:pt idx="2">
                  <c:v>8.8528320646566419E-2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89-4587-BA48-C636E2577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919391795308789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0.47817733601525231</c:v>
                </c:pt>
                <c:pt idx="1">
                  <c:v>0.2022851477808256</c:v>
                </c:pt>
                <c:pt idx="2">
                  <c:v>0.1579489912667581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0-7F44-9977-595D1C5573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0.13857071613686331</c:v>
                </c:pt>
                <c:pt idx="1">
                  <c:v>0.1051278579963596</c:v>
                </c:pt>
                <c:pt idx="2">
                  <c:v>0.26624709726849849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0-7F44-9977-595D1C5573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9.6857073711098182E-2</c:v>
                </c:pt>
                <c:pt idx="1">
                  <c:v>7.2147530665553572E-2</c:v>
                </c:pt>
                <c:pt idx="2">
                  <c:v>0.2172787412918154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D0-7F44-9977-595D1C5573A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6.0268962223199649E-2</c:v>
                </c:pt>
                <c:pt idx="1">
                  <c:v>8.4762112735930817E-2</c:v>
                </c:pt>
                <c:pt idx="2">
                  <c:v>0.1149940840071635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D0-7F44-9977-595D1C5573A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0.20432870273316539</c:v>
                </c:pt>
                <c:pt idx="1">
                  <c:v>0.50062525476406561</c:v>
                </c:pt>
                <c:pt idx="2">
                  <c:v>0.20104201645659389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0-7F44-9977-595D1C5573A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2.179720918042112E-2</c:v>
                </c:pt>
                <c:pt idx="1">
                  <c:v>3.5052096057265017E-2</c:v>
                </c:pt>
                <c:pt idx="2">
                  <c:v>4.2489069709170692E-2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D0-7F44-9977-595D1C5573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0.36712502025919042</c:v>
                </c:pt>
                <c:pt idx="1">
                  <c:v>0.35722959553486111</c:v>
                </c:pt>
                <c:pt idx="2">
                  <c:v>8.0436251645094034E-2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B742-AD78-6177A7DD42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9.9435885231085111E-2</c:v>
                </c:pt>
                <c:pt idx="1">
                  <c:v>0.1050619164261038</c:v>
                </c:pt>
                <c:pt idx="2">
                  <c:v>0.24423736355372599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6-B742-AD78-6177A7DD42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3.4213031032205722E-2</c:v>
                </c:pt>
                <c:pt idx="1">
                  <c:v>4.5316941355375361E-2</c:v>
                </c:pt>
                <c:pt idx="2">
                  <c:v>0.20599680860816391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6-B742-AD78-6177A7DD428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5.4800820104401501E-2</c:v>
                </c:pt>
                <c:pt idx="1">
                  <c:v>5.0332573341965441E-2</c:v>
                </c:pt>
                <c:pt idx="2">
                  <c:v>0.1324493859277773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6-B742-AD78-6177A7DD42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0.4427313863294533</c:v>
                </c:pt>
                <c:pt idx="1">
                  <c:v>0.42652815384344411</c:v>
                </c:pt>
                <c:pt idx="2">
                  <c:v>0.30218397601372488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6-B742-AD78-6177A7DD42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1.693857043667176E-3</c:v>
                </c:pt>
                <c:pt idx="1">
                  <c:v>1.5530819498253679E-2</c:v>
                </c:pt>
                <c:pt idx="2">
                  <c:v>3.4696214251516727E-2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26-B742-AD78-6177A7DD42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u="sng" dirty="0">
                <a:solidFill>
                  <a:schemeClr val="tx1"/>
                </a:solidFill>
              </a:rPr>
              <a:t>House of Representatives Vote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Democratic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0.50497639730513355</c:v>
                </c:pt>
                <c:pt idx="1">
                  <c:v>0.36950631285719998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5-4E43-B5E0-B836B84664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Democratic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0.18122716941872349</c:v>
                </c:pt>
                <c:pt idx="1">
                  <c:v>0.1107093772059921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4E43-B5E0-B836B84664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9.6576130850029598E-2</c:v>
                </c:pt>
                <c:pt idx="1">
                  <c:v>0.1115081500968525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5-4E43-B5E0-B836B8466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Republican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0.14188117813831749</c:v>
                </c:pt>
                <c:pt idx="1">
                  <c:v>0.3342708622498809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5-4E43-B5E0-B836B8466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1.4182885320065491E-2</c:v>
                </c:pt>
                <c:pt idx="1">
                  <c:v>1.840052830506796E-2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C5-4E43-B5E0-B836B846646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6.1156238967730273E-2</c:v>
                </c:pt>
                <c:pt idx="1">
                  <c:v>5.560476928500991E-2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C5-4E43-B5E0-B836B84664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Senate</a:t>
            </a:r>
            <a:r>
              <a:rPr lang="en-US" sz="1600" u="sng" baseline="0" dirty="0">
                <a:solidFill>
                  <a:schemeClr val="tx1"/>
                </a:solidFill>
              </a:rPr>
              <a:t>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for Martin Heinrich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0.44971634305115499</c:v>
                </c:pt>
                <c:pt idx="1">
                  <c:v>0.32574932485782232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F-42BE-BCD7-2F2C975C64C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for Martin Heinrich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0.14443200928857369</c:v>
                </c:pt>
                <c:pt idx="1">
                  <c:v>0.12616394128205821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EF-42BE-BCD7-2F2C975C64C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for Nella Domenici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0.13719667694220911</c:v>
                </c:pt>
                <c:pt idx="1">
                  <c:v>0.13367620516837089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EF-42BE-BCD7-2F2C975C64C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for Nella Domenici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0.1025387544154284</c:v>
                </c:pt>
                <c:pt idx="1">
                  <c:v>0.29226037718856729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EF-42BE-BCD7-2F2C975C64C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7.046165206694692E-2</c:v>
                </c:pt>
                <c:pt idx="1">
                  <c:v>2.7609085269088941E-2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EF-42BE-BCD7-2F2C975C64C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9.5654564235686856E-2</c:v>
                </c:pt>
                <c:pt idx="1">
                  <c:v>9.4541066234095486E-2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EF-42BE-BCD7-2F2C975C64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Senate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Heinrich</c:v>
                </c:pt>
                <c:pt idx="1">
                  <c:v>Domenici</c:v>
                </c:pt>
                <c:pt idx="2">
                  <c:v>   </c:v>
                </c:pt>
                <c:pt idx="3">
                  <c:v>Heinrich</c:v>
                </c:pt>
                <c:pt idx="4">
                  <c:v>Domenici</c:v>
                </c:pt>
                <c:pt idx="6">
                  <c:v>Heinrich</c:v>
                </c:pt>
                <c:pt idx="7">
                  <c:v>Domenici</c:v>
                </c:pt>
                <c:pt idx="9">
                  <c:v>Heinrich</c:v>
                </c:pt>
                <c:pt idx="10">
                  <c:v>Domenici</c:v>
                </c:pt>
                <c:pt idx="12">
                  <c:v>Heinrich</c:v>
                </c:pt>
                <c:pt idx="13">
                  <c:v>Domenici</c:v>
                </c:pt>
                <c:pt idx="15">
                  <c:v>Heinrich</c:v>
                </c:pt>
                <c:pt idx="16">
                  <c:v>Domenici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0.49</c:v>
                </c:pt>
                <c:pt idx="1">
                  <c:v>0.1</c:v>
                </c:pt>
                <c:pt idx="3">
                  <c:v>0.38</c:v>
                </c:pt>
                <c:pt idx="4">
                  <c:v>0.1</c:v>
                </c:pt>
                <c:pt idx="6">
                  <c:v>0.17</c:v>
                </c:pt>
                <c:pt idx="7">
                  <c:v>0.18</c:v>
                </c:pt>
                <c:pt idx="9">
                  <c:v>0.56999999999999995</c:v>
                </c:pt>
                <c:pt idx="10">
                  <c:v>7.0000000000000007E-2</c:v>
                </c:pt>
                <c:pt idx="12">
                  <c:v>0.57999999999999996</c:v>
                </c:pt>
                <c:pt idx="13">
                  <c:v>7.0000000000000007E-2</c:v>
                </c:pt>
                <c:pt idx="15">
                  <c:v>0.38</c:v>
                </c:pt>
                <c:pt idx="1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Heinrich</c:v>
                </c:pt>
                <c:pt idx="1">
                  <c:v>Domenici</c:v>
                </c:pt>
                <c:pt idx="2">
                  <c:v>   </c:v>
                </c:pt>
                <c:pt idx="3">
                  <c:v>Heinrich</c:v>
                </c:pt>
                <c:pt idx="4">
                  <c:v>Domenici</c:v>
                </c:pt>
                <c:pt idx="6">
                  <c:v>Heinrich</c:v>
                </c:pt>
                <c:pt idx="7">
                  <c:v>Domenici</c:v>
                </c:pt>
                <c:pt idx="9">
                  <c:v>Heinrich</c:v>
                </c:pt>
                <c:pt idx="10">
                  <c:v>Domenici</c:v>
                </c:pt>
                <c:pt idx="12">
                  <c:v>Heinrich</c:v>
                </c:pt>
                <c:pt idx="13">
                  <c:v>Domenici</c:v>
                </c:pt>
                <c:pt idx="15">
                  <c:v>Heinrich</c:v>
                </c:pt>
                <c:pt idx="16">
                  <c:v>Domenici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0.12</c:v>
                </c:pt>
                <c:pt idx="1">
                  <c:v>0.16</c:v>
                </c:pt>
                <c:pt idx="3">
                  <c:v>0.19</c:v>
                </c:pt>
                <c:pt idx="4">
                  <c:v>0.1</c:v>
                </c:pt>
                <c:pt idx="6">
                  <c:v>0.13</c:v>
                </c:pt>
                <c:pt idx="7">
                  <c:v>0.22</c:v>
                </c:pt>
                <c:pt idx="9">
                  <c:v>0.15</c:v>
                </c:pt>
                <c:pt idx="10">
                  <c:v>0.1</c:v>
                </c:pt>
                <c:pt idx="12">
                  <c:v>0.11</c:v>
                </c:pt>
                <c:pt idx="13">
                  <c:v>0.14000000000000001</c:v>
                </c:pt>
                <c:pt idx="15">
                  <c:v>0.18</c:v>
                </c:pt>
                <c:pt idx="1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Heinrich</c:v>
                </c:pt>
                <c:pt idx="1">
                  <c:v>Domenici</c:v>
                </c:pt>
                <c:pt idx="2">
                  <c:v>   </c:v>
                </c:pt>
                <c:pt idx="3">
                  <c:v>Heinrich</c:v>
                </c:pt>
                <c:pt idx="4">
                  <c:v>Domenici</c:v>
                </c:pt>
                <c:pt idx="6">
                  <c:v>Heinrich</c:v>
                </c:pt>
                <c:pt idx="7">
                  <c:v>Domenici</c:v>
                </c:pt>
                <c:pt idx="9">
                  <c:v>Heinrich</c:v>
                </c:pt>
                <c:pt idx="10">
                  <c:v>Domenici</c:v>
                </c:pt>
                <c:pt idx="12">
                  <c:v>Heinrich</c:v>
                </c:pt>
                <c:pt idx="13">
                  <c:v>Domenici</c:v>
                </c:pt>
                <c:pt idx="15">
                  <c:v>Heinrich</c:v>
                </c:pt>
                <c:pt idx="16">
                  <c:v>Domenici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0.61</c:v>
                </c:pt>
                <c:pt idx="1">
                  <c:v>0.26</c:v>
                </c:pt>
                <c:pt idx="3">
                  <c:v>0.56999999999999995</c:v>
                </c:pt>
                <c:pt idx="4">
                  <c:v>0.2</c:v>
                </c:pt>
                <c:pt idx="6">
                  <c:v>0.3</c:v>
                </c:pt>
                <c:pt idx="7">
                  <c:v>0.4</c:v>
                </c:pt>
                <c:pt idx="9">
                  <c:v>0.72</c:v>
                </c:pt>
                <c:pt idx="10">
                  <c:v>0.17</c:v>
                </c:pt>
                <c:pt idx="12">
                  <c:v>0.69</c:v>
                </c:pt>
                <c:pt idx="13">
                  <c:v>0.21</c:v>
                </c:pt>
                <c:pt idx="15">
                  <c:v>0.56000000000000005</c:v>
                </c:pt>
                <c:pt idx="1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0.54730973598269927</c:v>
                </c:pt>
                <c:pt idx="1">
                  <c:v>0.62297248122388393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0.28569579041444809</c:v>
                </c:pt>
                <c:pt idx="1">
                  <c:v>0.22580598608708541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0.1093094220086951</c:v>
                </c:pt>
                <c:pt idx="1">
                  <c:v>0.115354097128973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3.6248024542012688E-2</c:v>
                </c:pt>
                <c:pt idx="1">
                  <c:v>2.4133091433451732E-2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2.143702705214455E-2</c:v>
                </c:pt>
                <c:pt idx="1">
                  <c:v>1.17343441266087E-2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0C9-4EF9-AC3E-737DE277A1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0C9-4EF9-AC3E-737DE277A1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0C9-4EF9-AC3E-737DE277A1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C0C9-4EF9-AC3E-737DE277A1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C0C9-4EF9-AC3E-737DE277A12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C0C9-4EF9-AC3E-737DE277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Martin Heinrich (D)</c:v>
                </c:pt>
                <c:pt idx="1">
                  <c:v>Nella Dominici (R)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0.54136478675373079</c:v>
                </c:pt>
                <c:pt idx="1">
                  <c:v>0.12907070187483111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F-4E83-A461-55DE63CD39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Martin Heinrich (D)</c:v>
                </c:pt>
                <c:pt idx="1">
                  <c:v>Nella Dominici (R)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0.15918674290118831</c:v>
                </c:pt>
                <c:pt idx="1">
                  <c:v>0.1467151317481685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F-4E83-A461-55DE63CD39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Martin Heinrich (D)</c:v>
                </c:pt>
                <c:pt idx="1">
                  <c:v>Nella Dominici (R)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0.15866138066435381</c:v>
                </c:pt>
                <c:pt idx="1">
                  <c:v>0.21308985374795739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F-4E83-A461-55DE63CD39C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Martin Heinrich (D)</c:v>
                </c:pt>
                <c:pt idx="1">
                  <c:v>Nella Dominici (R)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3.5216591685330818E-2</c:v>
                </c:pt>
                <c:pt idx="1">
                  <c:v>0.15976177404571781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F-4E83-A461-55DE63CD39C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Martin Heinrich (D)</c:v>
                </c:pt>
                <c:pt idx="1">
                  <c:v>Nella Dominici (R)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6.7037974357553085E-2</c:v>
                </c:pt>
                <c:pt idx="1">
                  <c:v>0.31260176483715418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6F-4E83-A461-55DE63CD39C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Martin Heinrich (D)</c:v>
                </c:pt>
                <c:pt idx="1">
                  <c:v>Nella Dominici (R)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3.8532523637843312E-2</c:v>
                </c:pt>
                <c:pt idx="1">
                  <c:v>3.8760773746171012E-2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6F-4E83-A461-55DE63CD39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Martin Heinrich (D)</c:v>
                </c:pt>
                <c:pt idx="1">
                  <c:v>Nella Dominici (R)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0.35469874976715382</c:v>
                </c:pt>
                <c:pt idx="1">
                  <c:v>0.29316202667815938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8-4893-83B4-E37E1684B8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Martin Heinrich (D)</c:v>
                </c:pt>
                <c:pt idx="1">
                  <c:v>Nella Dominici (R)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0.12299472367830259</c:v>
                </c:pt>
                <c:pt idx="1">
                  <c:v>0.17076964139394679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8-4893-83B4-E37E1684B8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Martin Heinrich (D)</c:v>
                </c:pt>
                <c:pt idx="1">
                  <c:v>Nella Dominici (R)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8.2335088014435148E-2</c:v>
                </c:pt>
                <c:pt idx="1">
                  <c:v>0.14068991621852631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8-4893-83B4-E37E1684B8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Martin Heinrich (D)</c:v>
                </c:pt>
                <c:pt idx="1">
                  <c:v>Nella Dominici (R)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0.1047086430456841</c:v>
                </c:pt>
                <c:pt idx="1">
                  <c:v>7.3097664798961709E-2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68-4893-83B4-E37E1684B8D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Martin Heinrich (D)</c:v>
                </c:pt>
                <c:pt idx="1">
                  <c:v>Nella Dominici (R)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0.29740878101738599</c:v>
                </c:pt>
                <c:pt idx="1">
                  <c:v>0.26775454201560828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68-4893-83B4-E37E1684B8D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Martin Heinrich (D)</c:v>
                </c:pt>
                <c:pt idx="1">
                  <c:v>Nella Dominici (R)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3.785401447704162E-2</c:v>
                </c:pt>
                <c:pt idx="1">
                  <c:v>5.4526208894800213E-2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68-4893-83B4-E37E1684B8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0.10485184658912321"/>
          <c:w val="0.85151279527559054"/>
          <c:h val="0.692349534196056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0.25315825664896902</c:v>
                </c:pt>
                <c:pt idx="1">
                  <c:v>0.1227644989755186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0.20840700063233941</c:v>
                </c:pt>
                <c:pt idx="1">
                  <c:v>0.12766338338416741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likely nor unlikely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0.13893611220828561</c:v>
                </c:pt>
                <c:pt idx="1">
                  <c:v>0.15689841672848459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9.7715518242645447E-2</c:v>
                </c:pt>
                <c:pt idx="1">
                  <c:v>0.1227119328330132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0.2502933439009582</c:v>
                </c:pt>
                <c:pt idx="1">
                  <c:v>0.41227873422535227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This will be first time voting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7.5568618600694746E-3</c:v>
                </c:pt>
                <c:pt idx="1">
                  <c:v>8.1267937164346531E-3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E70-9677-35E6DA56CD8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haven’t typically voted for one party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4.3932906506732899E-2</c:v>
                </c:pt>
                <c:pt idx="1">
                  <c:v>4.955624013703222E-2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E70-9677-35E6DA56C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577495871278038"/>
          <c:w val="0.76847810039370079"/>
          <c:h val="0.14225041287219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184066413870415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C-4D21-841D-8E68700BF2FC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EC-4D21-841D-8E68700BF2FC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EC-4D21-841D-8E68700BF2FC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0.42264668174988462</c:v>
                </c:pt>
                <c:pt idx="1">
                  <c:v>0.47849592077649727</c:v>
                </c:pt>
                <c:pt idx="2">
                  <c:v>9.8857397473618089E-2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C-4D21-841D-8E68700BF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9E-4691-8A7F-B0D4A1AF112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19E-4691-8A7F-B0D4A1AF112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19E-4691-8A7F-B0D4A1AF112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919E-4691-8A7F-B0D4A1AF112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919E-4691-8A7F-B0D4A1AF112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919E-4691-8A7F-B0D4A1AF1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Martin Heinrich (D)</c:v>
                </c:pt>
                <c:pt idx="2">
                  <c:v>Michelle Lujan Grisham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Ben Ray Lujan (D)</c:v>
                </c:pt>
                <c:pt idx="6">
                  <c:v>Donald Trump (R)</c:v>
                </c:pt>
                <c:pt idx="7">
                  <c:v>US Supreme Court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Nella Domenici (R)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0.43519607325142229</c:v>
                </c:pt>
                <c:pt idx="1">
                  <c:v>0.39181992280642558</c:v>
                </c:pt>
                <c:pt idx="2">
                  <c:v>0.38370448604730828</c:v>
                </c:pt>
                <c:pt idx="3">
                  <c:v>0.3719112689930385</c:v>
                </c:pt>
                <c:pt idx="4">
                  <c:v>0.35418973688342531</c:v>
                </c:pt>
                <c:pt idx="5">
                  <c:v>0.33540978451168141</c:v>
                </c:pt>
                <c:pt idx="6">
                  <c:v>0.214640890340974</c:v>
                </c:pt>
                <c:pt idx="7">
                  <c:v>0.17779771046183901</c:v>
                </c:pt>
                <c:pt idx="8">
                  <c:v>0.15515213680259729</c:v>
                </c:pt>
                <c:pt idx="9">
                  <c:v>0.13878124269094749</c:v>
                </c:pt>
                <c:pt idx="10">
                  <c:v>7.3108729278513265E-2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F-4FE5-93D7-A2AE5309BC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Martin Heinrich (D)</c:v>
                </c:pt>
                <c:pt idx="2">
                  <c:v>Michelle Lujan Grisham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Ben Ray Lujan (D)</c:v>
                </c:pt>
                <c:pt idx="6">
                  <c:v>Donald Trump (R)</c:v>
                </c:pt>
                <c:pt idx="7">
                  <c:v>US Supreme Court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Nella Domenici (R)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0.2188082326893715</c:v>
                </c:pt>
                <c:pt idx="1">
                  <c:v>0.26000955715018442</c:v>
                </c:pt>
                <c:pt idx="2">
                  <c:v>0.31169120224750058</c:v>
                </c:pt>
                <c:pt idx="3">
                  <c:v>0.29433010427674638</c:v>
                </c:pt>
                <c:pt idx="4">
                  <c:v>0.24935348040673849</c:v>
                </c:pt>
                <c:pt idx="5">
                  <c:v>0.29215089716576548</c:v>
                </c:pt>
                <c:pt idx="6">
                  <c:v>0.1249938511874223</c:v>
                </c:pt>
                <c:pt idx="7">
                  <c:v>0.26922135981326217</c:v>
                </c:pt>
                <c:pt idx="8">
                  <c:v>0.15739556398985849</c:v>
                </c:pt>
                <c:pt idx="9">
                  <c:v>0.25955341966257678</c:v>
                </c:pt>
                <c:pt idx="10">
                  <c:v>0.16102324649969421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F-4FE5-93D7-A2AE5309BC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Martin Heinrich (D)</c:v>
                </c:pt>
                <c:pt idx="2">
                  <c:v>Michelle Lujan Grisham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Ben Ray Lujan (D)</c:v>
                </c:pt>
                <c:pt idx="6">
                  <c:v>Donald Trump (R)</c:v>
                </c:pt>
                <c:pt idx="7">
                  <c:v>US Supreme Court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Nella Domenici (R)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3.8111253088505562E-2</c:v>
                </c:pt>
                <c:pt idx="1">
                  <c:v>0.1830603740596016</c:v>
                </c:pt>
                <c:pt idx="2">
                  <c:v>5.4779619992334667E-2</c:v>
                </c:pt>
                <c:pt idx="3">
                  <c:v>8.1169971189582538E-2</c:v>
                </c:pt>
                <c:pt idx="4">
                  <c:v>0.11644385290474531</c:v>
                </c:pt>
                <c:pt idx="5">
                  <c:v>0.17485899297858851</c:v>
                </c:pt>
                <c:pt idx="6">
                  <c:v>5.3081344977951479E-2</c:v>
                </c:pt>
                <c:pt idx="7">
                  <c:v>0.15417378966435111</c:v>
                </c:pt>
                <c:pt idx="8">
                  <c:v>0.1118258799880381</c:v>
                </c:pt>
                <c:pt idx="9">
                  <c:v>0.24873768458329179</c:v>
                </c:pt>
                <c:pt idx="10">
                  <c:v>0.24881770939003781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F-4FE5-93D7-A2AE5309BC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Martin Heinrich (D)</c:v>
                </c:pt>
                <c:pt idx="2">
                  <c:v>Michelle Lujan Grisham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Ben Ray Lujan (D)</c:v>
                </c:pt>
                <c:pt idx="6">
                  <c:v>Donald Trump (R)</c:v>
                </c:pt>
                <c:pt idx="7">
                  <c:v>US Supreme Court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Nella Domenici (R)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8.6018590066127346E-2</c:v>
                </c:pt>
                <c:pt idx="1">
                  <c:v>6.5434639123778462E-2</c:v>
                </c:pt>
                <c:pt idx="2">
                  <c:v>7.8099877941469331E-2</c:v>
                </c:pt>
                <c:pt idx="3">
                  <c:v>9.0953044971852692E-2</c:v>
                </c:pt>
                <c:pt idx="4">
                  <c:v>6.2475313662344448E-2</c:v>
                </c:pt>
                <c:pt idx="5">
                  <c:v>6.5988890602453248E-2</c:v>
                </c:pt>
                <c:pt idx="6">
                  <c:v>8.105336414979758E-2</c:v>
                </c:pt>
                <c:pt idx="7">
                  <c:v>0.21073557012008359</c:v>
                </c:pt>
                <c:pt idx="8">
                  <c:v>0.16581715464153399</c:v>
                </c:pt>
                <c:pt idx="9">
                  <c:v>0.1026328308797788</c:v>
                </c:pt>
                <c:pt idx="10">
                  <c:v>0.1908832943104887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F-4FE5-93D7-A2AE5309BCB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Martin Heinrich (D)</c:v>
                </c:pt>
                <c:pt idx="2">
                  <c:v>Michelle Lujan Grisham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Ben Ray Lujan (D)</c:v>
                </c:pt>
                <c:pt idx="6">
                  <c:v>Donald Trump (R)</c:v>
                </c:pt>
                <c:pt idx="7">
                  <c:v>US Supreme Court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Nella Domenici (R)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0.2126365576555343</c:v>
                </c:pt>
                <c:pt idx="1">
                  <c:v>6.7369815493342797E-2</c:v>
                </c:pt>
                <c:pt idx="2">
                  <c:v>0.13701706577020489</c:v>
                </c:pt>
                <c:pt idx="3">
                  <c:v>0.14994813137550611</c:v>
                </c:pt>
                <c:pt idx="4">
                  <c:v>0.18195383332359369</c:v>
                </c:pt>
                <c:pt idx="5">
                  <c:v>7.5183327885622431E-2</c:v>
                </c:pt>
                <c:pt idx="6">
                  <c:v>0.50906972941468631</c:v>
                </c:pt>
                <c:pt idx="7">
                  <c:v>0.1624123447550862</c:v>
                </c:pt>
                <c:pt idx="8">
                  <c:v>0.38753671432164433</c:v>
                </c:pt>
                <c:pt idx="9">
                  <c:v>0.21601612854676441</c:v>
                </c:pt>
                <c:pt idx="10">
                  <c:v>0.23954529453283949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5F-4FE5-93D7-A2AE5309BCB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Martin Heinrich (D)</c:v>
                </c:pt>
                <c:pt idx="2">
                  <c:v>Michelle Lujan Grisham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Ben Ray Lujan (D)</c:v>
                </c:pt>
                <c:pt idx="6">
                  <c:v>Donald Trump (R)</c:v>
                </c:pt>
                <c:pt idx="7">
                  <c:v>US Supreme Court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Nella Domenici (R)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9.2292932490390112E-3</c:v>
                </c:pt>
                <c:pt idx="1">
                  <c:v>3.2305691366667243E-2</c:v>
                </c:pt>
                <c:pt idx="2">
                  <c:v>3.4707748001182148E-2</c:v>
                </c:pt>
                <c:pt idx="3">
                  <c:v>1.1687479193273819E-2</c:v>
                </c:pt>
                <c:pt idx="4">
                  <c:v>3.5583782819153038E-2</c:v>
                </c:pt>
                <c:pt idx="5">
                  <c:v>5.6408106855889102E-2</c:v>
                </c:pt>
                <c:pt idx="6">
                  <c:v>1.7160819929168541E-2</c:v>
                </c:pt>
                <c:pt idx="7">
                  <c:v>2.5659225185377939E-2</c:v>
                </c:pt>
                <c:pt idx="8">
                  <c:v>2.2272550256327781E-2</c:v>
                </c:pt>
                <c:pt idx="9">
                  <c:v>3.4278693636640753E-2</c:v>
                </c:pt>
                <c:pt idx="10">
                  <c:v>8.662172598842667E-2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5F-4FE5-93D7-A2AE5309BC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Martin Heinrich (D)</c:v>
                </c:pt>
                <c:pt idx="2">
                  <c:v>Michelle Lujan Grisham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Ben Ray Lujan (D)</c:v>
                </c:pt>
                <c:pt idx="6">
                  <c:v>Donald Trump (R)</c:v>
                </c:pt>
                <c:pt idx="7">
                  <c:v>US Supreme Court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Nella Domenici (R)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0.31302180834378218</c:v>
                </c:pt>
                <c:pt idx="1">
                  <c:v>0.27343844296589642</c:v>
                </c:pt>
                <c:pt idx="2">
                  <c:v>0.25719620772747931</c:v>
                </c:pt>
                <c:pt idx="3">
                  <c:v>0.27027078208052591</c:v>
                </c:pt>
                <c:pt idx="4">
                  <c:v>0.22949812996101851</c:v>
                </c:pt>
                <c:pt idx="5">
                  <c:v>0.22481296600018161</c:v>
                </c:pt>
                <c:pt idx="6">
                  <c:v>0.30361310572471611</c:v>
                </c:pt>
                <c:pt idx="7">
                  <c:v>0.1994160230896212</c:v>
                </c:pt>
                <c:pt idx="8">
                  <c:v>0.1964496505225122</c:v>
                </c:pt>
                <c:pt idx="9">
                  <c:v>7.4608703080425484E-2</c:v>
                </c:pt>
                <c:pt idx="10">
                  <c:v>0.1929892929158781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4-4476-8D59-581EA88E73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Martin Heinrich (D)</c:v>
                </c:pt>
                <c:pt idx="2">
                  <c:v>Michelle Lujan Grisham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Ben Ray Lujan (D)</c:v>
                </c:pt>
                <c:pt idx="6">
                  <c:v>Donald Trump (R)</c:v>
                </c:pt>
                <c:pt idx="7">
                  <c:v>US Supreme Court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Nella Domenici (R)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0.14084014528789029</c:v>
                </c:pt>
                <c:pt idx="1">
                  <c:v>0.18151527082655239</c:v>
                </c:pt>
                <c:pt idx="2">
                  <c:v>0.19069594246924129</c:v>
                </c:pt>
                <c:pt idx="3">
                  <c:v>0.17438876065968961</c:v>
                </c:pt>
                <c:pt idx="4">
                  <c:v>0.19932474232918401</c:v>
                </c:pt>
                <c:pt idx="5">
                  <c:v>0.19613320598991399</c:v>
                </c:pt>
                <c:pt idx="6">
                  <c:v>0.16030024034292259</c:v>
                </c:pt>
                <c:pt idx="7">
                  <c:v>0.30045644438700542</c:v>
                </c:pt>
                <c:pt idx="8">
                  <c:v>0.26060933856801038</c:v>
                </c:pt>
                <c:pt idx="9">
                  <c:v>0.30467153707508532</c:v>
                </c:pt>
                <c:pt idx="10">
                  <c:v>0.22090323334052039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4-4476-8D59-581EA88E73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Martin Heinrich (D)</c:v>
                </c:pt>
                <c:pt idx="2">
                  <c:v>Michelle Lujan Grisham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Ben Ray Lujan (D)</c:v>
                </c:pt>
                <c:pt idx="6">
                  <c:v>Donald Trump (R)</c:v>
                </c:pt>
                <c:pt idx="7">
                  <c:v>US Supreme Court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Nella Domenici (R)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1.426662913602956E-2</c:v>
                </c:pt>
                <c:pt idx="1">
                  <c:v>9.5477450267926922E-2</c:v>
                </c:pt>
                <c:pt idx="2">
                  <c:v>4.2708417027737318E-2</c:v>
                </c:pt>
                <c:pt idx="3">
                  <c:v>3.8807170371931002E-2</c:v>
                </c:pt>
                <c:pt idx="4">
                  <c:v>4.1258750929969883E-2</c:v>
                </c:pt>
                <c:pt idx="5">
                  <c:v>0.12028035148274099</c:v>
                </c:pt>
                <c:pt idx="6">
                  <c:v>3.4021537743117808E-2</c:v>
                </c:pt>
                <c:pt idx="7">
                  <c:v>0.1260362557834408</c:v>
                </c:pt>
                <c:pt idx="8">
                  <c:v>7.5359470075444371E-2</c:v>
                </c:pt>
                <c:pt idx="9">
                  <c:v>0.16883115439584359</c:v>
                </c:pt>
                <c:pt idx="10">
                  <c:v>0.16677596934066499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4-4476-8D59-581EA88E73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Martin Heinrich (D)</c:v>
                </c:pt>
                <c:pt idx="2">
                  <c:v>Michelle Lujan Grisham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Ben Ray Lujan (D)</c:v>
                </c:pt>
                <c:pt idx="6">
                  <c:v>Donald Trump (R)</c:v>
                </c:pt>
                <c:pt idx="7">
                  <c:v>US Supreme Court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Nella Domenici (R)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9.5127418144905426E-2</c:v>
                </c:pt>
                <c:pt idx="1">
                  <c:v>0.13695351498029579</c:v>
                </c:pt>
                <c:pt idx="2">
                  <c:v>8.2231561804669812E-2</c:v>
                </c:pt>
                <c:pt idx="3">
                  <c:v>0.14680170674164211</c:v>
                </c:pt>
                <c:pt idx="4">
                  <c:v>8.8492766332652087E-2</c:v>
                </c:pt>
                <c:pt idx="5">
                  <c:v>0.13966230897096271</c:v>
                </c:pt>
                <c:pt idx="6">
                  <c:v>6.907387303943785E-2</c:v>
                </c:pt>
                <c:pt idx="7">
                  <c:v>0.16249007139786309</c:v>
                </c:pt>
                <c:pt idx="8">
                  <c:v>0.11972089556673431</c:v>
                </c:pt>
                <c:pt idx="9">
                  <c:v>0.17653110900506039</c:v>
                </c:pt>
                <c:pt idx="10">
                  <c:v>9.8694462254068333E-2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D4-4476-8D59-581EA88E73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Martin Heinrich (D)</c:v>
                </c:pt>
                <c:pt idx="2">
                  <c:v>Michelle Lujan Grisham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Ben Ray Lujan (D)</c:v>
                </c:pt>
                <c:pt idx="6">
                  <c:v>Donald Trump (R)</c:v>
                </c:pt>
                <c:pt idx="7">
                  <c:v>US Supreme Court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Nella Domenici (R)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0.42417000615851719</c:v>
                </c:pt>
                <c:pt idx="1">
                  <c:v>0.27721970262517859</c:v>
                </c:pt>
                <c:pt idx="2">
                  <c:v>0.39687991124350208</c:v>
                </c:pt>
                <c:pt idx="3">
                  <c:v>0.35833879377616351</c:v>
                </c:pt>
                <c:pt idx="4">
                  <c:v>0.422579344341875</c:v>
                </c:pt>
                <c:pt idx="5">
                  <c:v>0.27370036937036291</c:v>
                </c:pt>
                <c:pt idx="6">
                  <c:v>0.41516520995215428</c:v>
                </c:pt>
                <c:pt idx="7">
                  <c:v>0.2000236454189743</c:v>
                </c:pt>
                <c:pt idx="8">
                  <c:v>0.33115953346359522</c:v>
                </c:pt>
                <c:pt idx="9">
                  <c:v>0.2409261733201381</c:v>
                </c:pt>
                <c:pt idx="10">
                  <c:v>0.20987185916498291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D4-4476-8D59-581EA88E73F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Martin Heinrich (D)</c:v>
                </c:pt>
                <c:pt idx="2">
                  <c:v>Michelle Lujan Grisham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Ben Ray Lujan (D)</c:v>
                </c:pt>
                <c:pt idx="6">
                  <c:v>Donald Trump (R)</c:v>
                </c:pt>
                <c:pt idx="7">
                  <c:v>US Supreme Court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Nella Domenici (R)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1.25739929288784E-2</c:v>
                </c:pt>
                <c:pt idx="1">
                  <c:v>3.5395618334152529E-2</c:v>
                </c:pt>
                <c:pt idx="2">
                  <c:v>3.0287959727373269E-2</c:v>
                </c:pt>
                <c:pt idx="3">
                  <c:v>1.1392786370050929E-2</c:v>
                </c:pt>
                <c:pt idx="4">
                  <c:v>1.8846266105303509E-2</c:v>
                </c:pt>
                <c:pt idx="5">
                  <c:v>4.5410798185840477E-2</c:v>
                </c:pt>
                <c:pt idx="6">
                  <c:v>1.7826033197654571E-2</c:v>
                </c:pt>
                <c:pt idx="7">
                  <c:v>1.157755992309792E-2</c:v>
                </c:pt>
                <c:pt idx="8">
                  <c:v>1.6701111803706311E-2</c:v>
                </c:pt>
                <c:pt idx="9">
                  <c:v>3.4431323123449868E-2</c:v>
                </c:pt>
                <c:pt idx="10">
                  <c:v>0.1107651829838877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D4-4476-8D59-581EA88E73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DD8-4B1C-A93B-838105A42A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DD8-4B1C-A93B-838105A42A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DD8-4B1C-A93B-838105A42A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DD8-4B1C-A93B-838105A42A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DD8-4B1C-A93B-838105A42A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DD8-4B1C-A93B-838105A4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Michelle Lujan Grisham</c:v>
                </c:pt>
                <c:pt idx="6">
                  <c:v>Martin Heinrich</c:v>
                </c:pt>
                <c:pt idx="7">
                  <c:v>Ben Ray Lujan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0.37003613172235189</c:v>
                </c:pt>
                <c:pt idx="1">
                  <c:v>0.29677083944133992</c:v>
                </c:pt>
                <c:pt idx="2">
                  <c:v>0.1773570627231271</c:v>
                </c:pt>
                <c:pt idx="3">
                  <c:v>0.20521045489328901</c:v>
                </c:pt>
                <c:pt idx="4">
                  <c:v>0.1217195256270554</c:v>
                </c:pt>
                <c:pt idx="5">
                  <c:v>0.39876562324676562</c:v>
                </c:pt>
                <c:pt idx="6">
                  <c:v>0.38311823325412669</c:v>
                </c:pt>
                <c:pt idx="7">
                  <c:v>0.35294376826884621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9-4AE5-9832-E11F2B2AA9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Michelle Lujan Grisham</c:v>
                </c:pt>
                <c:pt idx="6">
                  <c:v>Martin Heinrich</c:v>
                </c:pt>
                <c:pt idx="7">
                  <c:v>Ben Ray Lujan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0.24671274898952861</c:v>
                </c:pt>
                <c:pt idx="1">
                  <c:v>0.29204552641006082</c:v>
                </c:pt>
                <c:pt idx="2">
                  <c:v>0.20481079240140129</c:v>
                </c:pt>
                <c:pt idx="3">
                  <c:v>0.28279393483167892</c:v>
                </c:pt>
                <c:pt idx="4">
                  <c:v>0.22477989971025031</c:v>
                </c:pt>
                <c:pt idx="5">
                  <c:v>0.28022318510108202</c:v>
                </c:pt>
                <c:pt idx="6">
                  <c:v>0.24486326187664381</c:v>
                </c:pt>
                <c:pt idx="7">
                  <c:v>0.29823718028576718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9-4AE5-9832-E11F2B2AA9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Michelle Lujan Grisham</c:v>
                </c:pt>
                <c:pt idx="6">
                  <c:v>Martin Heinrich</c:v>
                </c:pt>
                <c:pt idx="7">
                  <c:v>Ben Ray Lujan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6.6251336413514855E-2</c:v>
                </c:pt>
                <c:pt idx="1">
                  <c:v>8.8453439654455332E-2</c:v>
                </c:pt>
                <c:pt idx="2">
                  <c:v>0.16454370680150771</c:v>
                </c:pt>
                <c:pt idx="3">
                  <c:v>0.16056125958345721</c:v>
                </c:pt>
                <c:pt idx="4">
                  <c:v>0.1671396778924894</c:v>
                </c:pt>
                <c:pt idx="5">
                  <c:v>9.0166885912009082E-2</c:v>
                </c:pt>
                <c:pt idx="6">
                  <c:v>0.17357795173562421</c:v>
                </c:pt>
                <c:pt idx="7">
                  <c:v>0.18958463070968329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9-4AE5-9832-E11F2B2AA95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Michelle Lujan Grisham</c:v>
                </c:pt>
                <c:pt idx="6">
                  <c:v>Martin Heinrich</c:v>
                </c:pt>
                <c:pt idx="7">
                  <c:v>Ben Ray Lujan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9.6344773998194452E-2</c:v>
                </c:pt>
                <c:pt idx="1">
                  <c:v>9.2388529609686215E-2</c:v>
                </c:pt>
                <c:pt idx="2">
                  <c:v>0.22032868812290321</c:v>
                </c:pt>
                <c:pt idx="3">
                  <c:v>0.176837165770445</c:v>
                </c:pt>
                <c:pt idx="4">
                  <c:v>0.19333559788298221</c:v>
                </c:pt>
                <c:pt idx="5">
                  <c:v>6.4418709467581173E-2</c:v>
                </c:pt>
                <c:pt idx="6">
                  <c:v>6.2118637526482078E-2</c:v>
                </c:pt>
                <c:pt idx="7">
                  <c:v>4.7759536823594899E-2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99-4AE5-9832-E11F2B2AA95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Michelle Lujan Grisham</c:v>
                </c:pt>
                <c:pt idx="6">
                  <c:v>Martin Heinrich</c:v>
                </c:pt>
                <c:pt idx="7">
                  <c:v>Ben Ray Lujan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0.207503511144181</c:v>
                </c:pt>
                <c:pt idx="1">
                  <c:v>0.20315750604967289</c:v>
                </c:pt>
                <c:pt idx="2">
                  <c:v>0.2084384652883223</c:v>
                </c:pt>
                <c:pt idx="3">
                  <c:v>0.13582457925091659</c:v>
                </c:pt>
                <c:pt idx="4">
                  <c:v>0.25488569700402047</c:v>
                </c:pt>
                <c:pt idx="5">
                  <c:v>0.153274098540333</c:v>
                </c:pt>
                <c:pt idx="6">
                  <c:v>8.3630630647306622E-2</c:v>
                </c:pt>
                <c:pt idx="7">
                  <c:v>7.6255549229673814E-2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99-4AE5-9832-E11F2B2AA95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Michelle Lujan Grisham</c:v>
                </c:pt>
                <c:pt idx="6">
                  <c:v>Martin Heinrich</c:v>
                </c:pt>
                <c:pt idx="7">
                  <c:v>Ben Ray Lujan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1.3151497732229161E-2</c:v>
                </c:pt>
                <c:pt idx="1">
                  <c:v>2.7184158834785071E-2</c:v>
                </c:pt>
                <c:pt idx="2">
                  <c:v>2.4521284662738341E-2</c:v>
                </c:pt>
                <c:pt idx="3">
                  <c:v>3.8772605670213539E-2</c:v>
                </c:pt>
                <c:pt idx="4">
                  <c:v>3.8139601883202263E-2</c:v>
                </c:pt>
                <c:pt idx="5">
                  <c:v>1.3151497732229161E-2</c:v>
                </c:pt>
                <c:pt idx="6">
                  <c:v>5.269128495981653E-2</c:v>
                </c:pt>
                <c:pt idx="7">
                  <c:v>3.5219334682434829E-2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99-4AE5-9832-E11F2B2AA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Michelle Lujan Grisham</c:v>
                </c:pt>
                <c:pt idx="6">
                  <c:v>Martin Heinrich</c:v>
                </c:pt>
                <c:pt idx="7">
                  <c:v>Ben Ray Lujan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0.26353533415233782</c:v>
                </c:pt>
                <c:pt idx="1">
                  <c:v>0.19503997629610681</c:v>
                </c:pt>
                <c:pt idx="2">
                  <c:v>0.16669452376913291</c:v>
                </c:pt>
                <c:pt idx="3">
                  <c:v>7.9244104487430994E-2</c:v>
                </c:pt>
                <c:pt idx="4">
                  <c:v>6.4594423512326693E-2</c:v>
                </c:pt>
                <c:pt idx="5">
                  <c:v>0.25220284195675807</c:v>
                </c:pt>
                <c:pt idx="6">
                  <c:v>0.25502265081085618</c:v>
                </c:pt>
                <c:pt idx="7">
                  <c:v>0.21765168531412249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B-4199-A16D-6EAB9CCAC2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Michelle Lujan Grisham</c:v>
                </c:pt>
                <c:pt idx="6">
                  <c:v>Martin Heinrich</c:v>
                </c:pt>
                <c:pt idx="7">
                  <c:v>Ben Ray Lujan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0.1692108789363867</c:v>
                </c:pt>
                <c:pt idx="1">
                  <c:v>0.21319902394532381</c:v>
                </c:pt>
                <c:pt idx="2">
                  <c:v>0.23059714268987261</c:v>
                </c:pt>
                <c:pt idx="3">
                  <c:v>0.22152210576822409</c:v>
                </c:pt>
                <c:pt idx="4">
                  <c:v>0.20023901265062449</c:v>
                </c:pt>
                <c:pt idx="5">
                  <c:v>0.1899154078534101</c:v>
                </c:pt>
                <c:pt idx="6">
                  <c:v>0.18534362208479921</c:v>
                </c:pt>
                <c:pt idx="7">
                  <c:v>0.1934103295566246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B-4199-A16D-6EAB9CCAC2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Michelle Lujan Grisham</c:v>
                </c:pt>
                <c:pt idx="6">
                  <c:v>Martin Heinrich</c:v>
                </c:pt>
                <c:pt idx="7">
                  <c:v>Ben Ray Lujan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4.542249521048751E-2</c:v>
                </c:pt>
                <c:pt idx="1">
                  <c:v>8.7200333658778093E-2</c:v>
                </c:pt>
                <c:pt idx="2">
                  <c:v>0.14795610207405319</c:v>
                </c:pt>
                <c:pt idx="3">
                  <c:v>0.12289999243804541</c:v>
                </c:pt>
                <c:pt idx="4">
                  <c:v>0.15798595723890799</c:v>
                </c:pt>
                <c:pt idx="5">
                  <c:v>5.7084590496685572E-2</c:v>
                </c:pt>
                <c:pt idx="6">
                  <c:v>0.1127068379506825</c:v>
                </c:pt>
                <c:pt idx="7">
                  <c:v>0.1012759677809436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B-4199-A16D-6EAB9CCAC2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Michelle Lujan Grisham</c:v>
                </c:pt>
                <c:pt idx="6">
                  <c:v>Martin Heinrich</c:v>
                </c:pt>
                <c:pt idx="7">
                  <c:v>Ben Ray Lujan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8.0680071736516173E-2</c:v>
                </c:pt>
                <c:pt idx="1">
                  <c:v>7.1904674789912901E-2</c:v>
                </c:pt>
                <c:pt idx="2">
                  <c:v>0.19804079290955681</c:v>
                </c:pt>
                <c:pt idx="3">
                  <c:v>0.27498885161746789</c:v>
                </c:pt>
                <c:pt idx="4">
                  <c:v>0.26482656902964391</c:v>
                </c:pt>
                <c:pt idx="5">
                  <c:v>8.5743515276054491E-2</c:v>
                </c:pt>
                <c:pt idx="6">
                  <c:v>0.1465101213947608</c:v>
                </c:pt>
                <c:pt idx="7">
                  <c:v>0.13663333051772489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B-4199-A16D-6EAB9CCAC27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Michelle Lujan Grisham</c:v>
                </c:pt>
                <c:pt idx="6">
                  <c:v>Martin Heinrich</c:v>
                </c:pt>
                <c:pt idx="7">
                  <c:v>Ben Ray Lujan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0.43729988876816711</c:v>
                </c:pt>
                <c:pt idx="1">
                  <c:v>0.41976313721461922</c:v>
                </c:pt>
                <c:pt idx="2">
                  <c:v>0.23526838816003609</c:v>
                </c:pt>
                <c:pt idx="3">
                  <c:v>0.28922850571176412</c:v>
                </c:pt>
                <c:pt idx="4">
                  <c:v>0.29732073511234441</c:v>
                </c:pt>
                <c:pt idx="5">
                  <c:v>0.40004802423430441</c:v>
                </c:pt>
                <c:pt idx="6">
                  <c:v>0.2210372192416559</c:v>
                </c:pt>
                <c:pt idx="7">
                  <c:v>0.25484232431437159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B-4199-A16D-6EAB9CCAC27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Michelle Lujan Grisham</c:v>
                </c:pt>
                <c:pt idx="6">
                  <c:v>Martin Heinrich</c:v>
                </c:pt>
                <c:pt idx="7">
                  <c:v>Ben Ray Lujan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3.8513311961075412E-3</c:v>
                </c:pt>
                <c:pt idx="1">
                  <c:v>1.289285409526195E-2</c:v>
                </c:pt>
                <c:pt idx="2">
                  <c:v>2.1443050397351109E-2</c:v>
                </c:pt>
                <c:pt idx="3">
                  <c:v>1.2116439977070339E-2</c:v>
                </c:pt>
                <c:pt idx="4">
                  <c:v>1.503330245615523E-2</c:v>
                </c:pt>
                <c:pt idx="5">
                  <c:v>1.5005620182790219E-2</c:v>
                </c:pt>
                <c:pt idx="6">
                  <c:v>7.937954851724803E-2</c:v>
                </c:pt>
                <c:pt idx="7">
                  <c:v>9.6186362516215429E-2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DB-4199-A16D-6EAB9CCAC2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3-441F-B4F2-29513C2DCF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3-441F-B4F2-29513C2DCF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3-441F-B4F2-29513C2DCFAE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0.42226451748839527</c:v>
                </c:pt>
                <c:pt idx="1">
                  <c:v>0.46028029801403247</c:v>
                </c:pt>
                <c:pt idx="2">
                  <c:v>0.11745518449757569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A3-441F-B4F2-29513C2D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478626856629544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F-4C27-9FF2-D10E43FF8100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F-4C27-9FF2-D10E43FF8100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9F-4C27-9FF2-D10E43FF8100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0.52713958158222651</c:v>
                </c:pt>
                <c:pt idx="1">
                  <c:v>0.31817473838856231</c:v>
                </c:pt>
                <c:pt idx="2">
                  <c:v>0.15468568002921121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9F-4C27-9FF2-D10E43FF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0.13169626929620029</c:v>
                </c:pt>
                <c:pt idx="1">
                  <c:v>6.1291240456900327E-2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0-425D-AFCF-C1D9587CA7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0.32823677864131839</c:v>
                </c:pt>
                <c:pt idx="1">
                  <c:v>0.28358182429086859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0-425D-AFCF-C1D9587CA7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0.29094824928152618</c:v>
                </c:pt>
                <c:pt idx="1">
                  <c:v>0.26203548600372711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0-425D-AFCF-C1D9587CA7B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0.24911870278095519</c:v>
                </c:pt>
                <c:pt idx="1">
                  <c:v>0.39309144924850692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30-425D-AFCF-C1D9587CA7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Get much better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0.12816860939640959</c:v>
                </c:pt>
                <c:pt idx="1">
                  <c:v>8.2248289946519407E-2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2-494B-8B1E-1354E7A278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Get somewhat better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0.3125257548110566</c:v>
                </c:pt>
                <c:pt idx="1">
                  <c:v>0.1925222864982509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2-494B-8B1E-1354E7A278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Stay about the same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0.30259151395435469</c:v>
                </c:pt>
                <c:pt idx="1">
                  <c:v>0.31997652820405192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2-494B-8B1E-1354E7A278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Get somewhat worse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0.1165636221170272</c:v>
                </c:pt>
                <c:pt idx="1">
                  <c:v>0.1808498946867505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B2-494B-8B1E-1354E7A278D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Get much worse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0.1045524193138139</c:v>
                </c:pt>
                <c:pt idx="1">
                  <c:v>0.16252943462609989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B2-494B-8B1E-1354E7A278D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3.5598080407338403E-2</c:v>
                </c:pt>
                <c:pt idx="1">
                  <c:v>6.1873566038330122E-2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B2-494B-8B1E-1354E7A278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0.4861078316735078</c:v>
                </c:pt>
                <c:pt idx="1">
                  <c:v>0.41180896296505609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0.13505442515550059</c:v>
                </c:pt>
                <c:pt idx="1">
                  <c:v>7.0800363869842411E-2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8.4707034461764918E-2</c:v>
                </c:pt>
                <c:pt idx="1">
                  <c:v>8.077011494097712E-2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0.1850503369351382</c:v>
                </c:pt>
                <c:pt idx="1">
                  <c:v>0.36013171018158607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6.9812967872950438E-2</c:v>
                </c:pt>
                <c:pt idx="1">
                  <c:v>5.2891431808357092E-2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3.9267403901138212E-2</c:v>
                </c:pt>
                <c:pt idx="1">
                  <c:v>2.3597416234184682E-2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0.43758618930780407</c:v>
                </c:pt>
                <c:pt idx="1">
                  <c:v>0.49758725088861622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0.30733380204997762</c:v>
                </c:pt>
                <c:pt idx="1">
                  <c:v>0.2961321321963874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0.20731366174114851</c:v>
                </c:pt>
                <c:pt idx="1">
                  <c:v>0.14793728855084529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3.9103902670012111E-2</c:v>
                </c:pt>
                <c:pt idx="1">
                  <c:v>4.631793700320997E-2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8.6624442310577702E-3</c:v>
                </c:pt>
                <c:pt idx="1">
                  <c:v>1.2025391360944229E-2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0.39314379818278589</c:v>
                </c:pt>
                <c:pt idx="1">
                  <c:v>0.55220546898196476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0.37944664179199789</c:v>
                </c:pt>
                <c:pt idx="1">
                  <c:v>0.27903932197213699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0.18264330405153409</c:v>
                </c:pt>
                <c:pt idx="1">
                  <c:v>0.1146621282366329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3.8990896745895537E-2</c:v>
                </c:pt>
                <c:pt idx="1">
                  <c:v>3.9908330420232882E-2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5.7753592277868127E-3</c:v>
                </c:pt>
                <c:pt idx="1">
                  <c:v>1.41847503890358E-2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frequently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0.27274716549817379</c:v>
                </c:pt>
                <c:pt idx="1">
                  <c:v>0.26070173300870969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occasionally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0.3689502668773505</c:v>
                </c:pt>
                <c:pt idx="1">
                  <c:v>0.31088626729913432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Yes, rarely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0.12672867559002499</c:v>
                </c:pt>
                <c:pt idx="1">
                  <c:v>0.17215211904723429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No, 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0.15384486469791051</c:v>
                </c:pt>
                <c:pt idx="1">
                  <c:v>0.20600043013955269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7.7729027336540302E-2</c:v>
                </c:pt>
                <c:pt idx="1">
                  <c:v>5.0259450505371721E-2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will vote early and in-person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0.53000194384471566</c:v>
                </c:pt>
                <c:pt idx="1">
                  <c:v>0.49473240942359298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1-45BA-B58A-B397F59B3D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 will vote by mail-in ballot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0.1135877695319054</c:v>
                </c:pt>
                <c:pt idx="1">
                  <c:v>0.19135520352588881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1-45BA-B58A-B397F59B3D1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will vote in person on election day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0.33414956807508472</c:v>
                </c:pt>
                <c:pt idx="1">
                  <c:v>0.26965581155564622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71-45BA-B58A-B397F59B3D1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2.2260718548294409E-2</c:v>
                </c:pt>
                <c:pt idx="1">
                  <c:v>4.4256575494875203E-2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71-45BA-B58A-B397F59B3D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0.24723264994447089</c:v>
                </c:pt>
                <c:pt idx="1">
                  <c:v>0.22225482128736571</c:v>
                </c:pt>
                <c:pt idx="2">
                  <c:v>0.53051252876816357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than once a week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0.13417892048069061</c:v>
                </c:pt>
                <c:pt idx="1">
                  <c:v>8.8332186072051289E-2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E-4093-A6A6-66457D2B7B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week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0.1995848920400653</c:v>
                </c:pt>
                <c:pt idx="1">
                  <c:v>0.20378024884991669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E-4093-A6A6-66457D2B7B1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Once or twice a month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0.10889858011588011</c:v>
                </c:pt>
                <c:pt idx="1">
                  <c:v>8.9735250116516244E-2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E-4093-A6A6-66457D2B7B1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0.18907553226796531</c:v>
                </c:pt>
                <c:pt idx="1">
                  <c:v>9.849672960438384E-2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E-4093-A6A6-66457D2B7B1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0.20639711180169459</c:v>
                </c:pt>
                <c:pt idx="1">
                  <c:v>0.21888091037899149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E-4093-A6A6-66457D2B7B1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0.16186496329370409</c:v>
                </c:pt>
                <c:pt idx="1">
                  <c:v>0.30077467497814292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3E-4093-A6A6-66457D2B7B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Spanish</c:v>
                </c:pt>
                <c:pt idx="1">
                  <c:v>English</c:v>
                </c:pt>
                <c:pt idx="2">
                  <c:v>No preference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5.8428105946818958E-2</c:v>
                </c:pt>
                <c:pt idx="1">
                  <c:v>0.83852590021033313</c:v>
                </c:pt>
                <c:pt idx="2">
                  <c:v>0.1030459938428481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Presidential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0.56903462849864517</c:v>
                </c:pt>
                <c:pt idx="1">
                  <c:v>0.15854552629661059</c:v>
                </c:pt>
                <c:pt idx="3">
                  <c:v>0.33304613827779161</c:v>
                </c:pt>
                <c:pt idx="4">
                  <c:v>0.23397144995027491</c:v>
                </c:pt>
                <c:pt idx="6">
                  <c:v>0.23153738926566619</c:v>
                </c:pt>
                <c:pt idx="7">
                  <c:v>0.25181793332472763</c:v>
                </c:pt>
                <c:pt idx="9">
                  <c:v>0.59461725985639524</c:v>
                </c:pt>
                <c:pt idx="10">
                  <c:v>0.1565909697090985</c:v>
                </c:pt>
                <c:pt idx="12">
                  <c:v>0.55659068049111371</c:v>
                </c:pt>
                <c:pt idx="13">
                  <c:v>0.14098520012594351</c:v>
                </c:pt>
                <c:pt idx="15">
                  <c:v>0.44298856468954367</c:v>
                </c:pt>
                <c:pt idx="16">
                  <c:v>0.25858881515014659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0.13574738345496021</c:v>
                </c:pt>
                <c:pt idx="1">
                  <c:v>8.9356320328854516E-2</c:v>
                </c:pt>
                <c:pt idx="3">
                  <c:v>0.13377540106644081</c:v>
                </c:pt>
                <c:pt idx="4">
                  <c:v>7.6125639844557322E-2</c:v>
                </c:pt>
                <c:pt idx="6">
                  <c:v>0.13444896827039021</c:v>
                </c:pt>
                <c:pt idx="7">
                  <c:v>0.17927032564907669</c:v>
                </c:pt>
                <c:pt idx="9">
                  <c:v>0.13531249824431371</c:v>
                </c:pt>
                <c:pt idx="10">
                  <c:v>4.4399885851840508E-2</c:v>
                </c:pt>
                <c:pt idx="12">
                  <c:v>0.1389350740344307</c:v>
                </c:pt>
                <c:pt idx="13">
                  <c:v>8.9340275258716836E-2</c:v>
                </c:pt>
                <c:pt idx="15">
                  <c:v>7.776870261350001E-2</c:v>
                </c:pt>
                <c:pt idx="16">
                  <c:v>0.12197943436630609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0.70478201195360557</c:v>
                </c:pt>
                <c:pt idx="1">
                  <c:v>0.24790184662546511</c:v>
                </c:pt>
                <c:pt idx="3">
                  <c:v>0.46682153934423237</c:v>
                </c:pt>
                <c:pt idx="4">
                  <c:v>0.31009708979483219</c:v>
                </c:pt>
                <c:pt idx="6">
                  <c:v>0.36598635753605641</c:v>
                </c:pt>
                <c:pt idx="7">
                  <c:v>0.43108825897380421</c:v>
                </c:pt>
                <c:pt idx="9">
                  <c:v>0.72992975810070881</c:v>
                </c:pt>
                <c:pt idx="10">
                  <c:v>0.20099085556093901</c:v>
                </c:pt>
                <c:pt idx="12">
                  <c:v>0.69552575452554388</c:v>
                </c:pt>
                <c:pt idx="13">
                  <c:v>0.23032547538466039</c:v>
                </c:pt>
                <c:pt idx="15">
                  <c:v>0.52075726730304372</c:v>
                </c:pt>
                <c:pt idx="16">
                  <c:v>0.38056824951645279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Trump: Favor Trump or Oppose Biden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Donald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0.68837803596861835</c:v>
                </c:pt>
                <c:pt idx="1">
                  <c:v>0.58573220027146022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C-41DF-9C22-03C3228D33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Donald Trump and in opposition to Joe Biden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0.15698757470090929</c:v>
                </c:pt>
                <c:pt idx="1">
                  <c:v>0.27586902127462892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C-41DF-9C22-03C3228D33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Joe Biden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0.15463438933047191</c:v>
                </c:pt>
                <c:pt idx="1">
                  <c:v>0.13839877845391069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C-41DF-9C22-03C3228D33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Biden: Favor Biden or Oppose Trump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Joe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0.73423766866923001</c:v>
                </c:pt>
                <c:pt idx="1">
                  <c:v>0.5571023383837258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D-4191-870F-38241963B0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Joe Biden and in opposition to Donald Trump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0.13482941956025679</c:v>
                </c:pt>
                <c:pt idx="1">
                  <c:v>0.2447462405439936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D-4191-870F-38241963B0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Donald Trump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0.13093291177051361</c:v>
                </c:pt>
                <c:pt idx="1">
                  <c:v>0.19815142107227909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D-4191-870F-38241963B0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0.67133108169522338</c:v>
                </c:pt>
                <c:pt idx="1">
                  <c:v>0.71489979892656708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0.17635442273215449</c:v>
                </c:pt>
                <c:pt idx="1">
                  <c:v>0.1782825709915383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9.9880792135269902E-2</c:v>
                </c:pt>
                <c:pt idx="1">
                  <c:v>6.8544766064561641E-2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2.793791478555261E-2</c:v>
                </c:pt>
                <c:pt idx="1">
                  <c:v>1.478729432319491E-2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2.4495788651799529E-2</c:v>
                </c:pt>
                <c:pt idx="1">
                  <c:v>2.3485569694139639E-2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0.40478664443313639</c:v>
                </c:pt>
                <c:pt idx="1">
                  <c:v>0.34701452461248861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0.1108159131294975</c:v>
                </c:pt>
                <c:pt idx="1">
                  <c:v>5.7119267848098773E-2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0.15477288982172269</c:v>
                </c:pt>
                <c:pt idx="1">
                  <c:v>0.31163827864966298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6.1368449424658918E-2</c:v>
                </c:pt>
                <c:pt idx="1">
                  <c:v>9.2530625185620996E-2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Kennedy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9.8963832787530362E-2</c:v>
                </c:pt>
                <c:pt idx="1">
                  <c:v>5.7129595233990839E-2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Probably Kennedy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9.5089702143204502E-2</c:v>
                </c:pt>
                <c:pt idx="1">
                  <c:v>8.8279175130240153E-2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3.078299112839427E-2</c:v>
                </c:pt>
                <c:pt idx="1">
                  <c:v>1.4224779670234651E-2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2-481B-A535-205F4F49441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Sheet1!$B$9:$C$9</c:f>
              <c:numCache>
                <c:formatCode>0%</c:formatCode>
                <c:ptCount val="2"/>
                <c:pt idx="0">
                  <c:v>4.3419577131855118E-2</c:v>
                </c:pt>
                <c:pt idx="1">
                  <c:v>3.2063753669666149E-2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2-481B-A535-205F4F494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7FC-4FB6-B4E9-DF6AB6BEC9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7FC-4FB6-B4E9-DF6AB6BEC9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7FC-4FB6-B4E9-DF6AB6BEC98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7FC-4FB6-B4E9-DF6AB6BEC98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7FC-4FB6-B4E9-DF6AB6BEC98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7FC-4FB6-B4E9-DF6AB6BEC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28%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42%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42%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53%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25%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rgbClr val="595959"/>
              </a:solidFill>
              <a:latin typeface="+mj-lt"/>
            </a:rPr>
            <a:t>84%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0832E6-4AD4-44E9-B51D-654A61DA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5A675-90A7-8ABF-8655-8D1564F87E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DD74-8E6E-B846-A7F2-8EE5EE7DE93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5C44D-4D44-D1EE-9314-71DDAA2B40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4E50-EDFE-06C1-DA9E-5A56B4A19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8A1-29D1-AA45-AB17-F0B22E2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F2F36-198F-3048-96E2-D082D36238B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C792-EE01-FD43-8343-11F4C5A0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8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36C538B5-E882-1009-97E4-180FBDA558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954" y="6405942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AC495F-0EBF-D9F0-FEE0-10CBB673E189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NM – A18+ LV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Helvetica Light"/>
            </a:endParaRP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</p:spTree>
    <p:extLst>
      <p:ext uri="{BB962C8B-B14F-4D97-AF65-F5344CB8AC3E}">
        <p14:creationId xmlns:p14="http://schemas.microsoft.com/office/powerpoint/2010/main" val="2213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Helvetica Light"/>
            </a:endParaRP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NM – A18+ LV</a:t>
            </a:r>
          </a:p>
          <a:p>
            <a:pPr algn="ctr"/>
            <a:r>
              <a:rPr lang="en-US" sz="1200" dirty="0"/>
              <a:t>DEMOCRATS</a:t>
            </a:r>
          </a:p>
        </p:txBody>
      </p:sp>
    </p:spTree>
    <p:extLst>
      <p:ext uri="{BB962C8B-B14F-4D97-AF65-F5344CB8AC3E}">
        <p14:creationId xmlns:p14="http://schemas.microsoft.com/office/powerpoint/2010/main" val="11920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Helvetica Light"/>
            </a:endParaRP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NM – A18+ LV</a:t>
            </a:r>
          </a:p>
          <a:p>
            <a:pPr algn="ctr"/>
            <a:r>
              <a:rPr lang="en-US" sz="1200" dirty="0"/>
              <a:t>REPUBLICANS</a:t>
            </a:r>
          </a:p>
        </p:txBody>
      </p:sp>
    </p:spTree>
    <p:extLst>
      <p:ext uri="{BB962C8B-B14F-4D97-AF65-F5344CB8AC3E}">
        <p14:creationId xmlns:p14="http://schemas.microsoft.com/office/powerpoint/2010/main" val="34401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5 pt Scale: Agree = 4,5, Disagree = 1,2, Neutral = 3 (not reported), No opinion = 0 (Not reported)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Agree and Disagree above will not sum to 100%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02B571-A641-1E08-7BBA-A39A224F6706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NM – A18+ LV</a:t>
            </a:r>
          </a:p>
        </p:txBody>
      </p:sp>
    </p:spTree>
    <p:extLst>
      <p:ext uri="{BB962C8B-B14F-4D97-AF65-F5344CB8AC3E}">
        <p14:creationId xmlns:p14="http://schemas.microsoft.com/office/powerpoint/2010/main" val="22376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Helvetica Light"/>
            </a:endParaRP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registered voters 18+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9A0CE-1210-F744-8055-60543B382C8B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NM – A18+ RV</a:t>
            </a:r>
          </a:p>
        </p:txBody>
      </p:sp>
    </p:spTree>
    <p:extLst>
      <p:ext uri="{BB962C8B-B14F-4D97-AF65-F5344CB8AC3E}">
        <p14:creationId xmlns:p14="http://schemas.microsoft.com/office/powerpoint/2010/main" val="9801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DB1F588-2831-BB2F-9257-47F442C6B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339FB-0A83-43D6-D452-026A72962D33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Helvetica Light"/>
            </a:endParaRP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DE4D6-2E10-9E2A-4CFA-E77C9D6578D4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NM – A18+ LV</a:t>
            </a:r>
          </a:p>
        </p:txBody>
      </p:sp>
    </p:spTree>
    <p:extLst>
      <p:ext uri="{BB962C8B-B14F-4D97-AF65-F5344CB8AC3E}">
        <p14:creationId xmlns:p14="http://schemas.microsoft.com/office/powerpoint/2010/main" val="37440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080BD-A1E8-FFC5-26A4-7C867D4BF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BAFB074F-A83E-BDE5-5D9B-86AF2E53ED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4851" y="5786275"/>
              <a:ext cx="1943274" cy="193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7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5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51" r:id="rId3"/>
    <p:sldLayoutId id="2147483752" r:id="rId4"/>
    <p:sldLayoutId id="2147483749" r:id="rId5"/>
    <p:sldLayoutId id="2147483750" r:id="rId6"/>
    <p:sldLayoutId id="2147483715" r:id="rId7"/>
    <p:sldLayoutId id="2147483724" r:id="rId8"/>
    <p:sldLayoutId id="214748374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2">
            <a:extLst>
              <a:ext uri="{FF2B5EF4-FFF2-40B4-BE49-F238E27FC236}">
                <a16:creationId xmlns:a16="http://schemas.microsoft.com/office/drawing/2014/main" id="{5A814BA0-8EFE-3FD9-F864-0492B6C79A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6B0ED1-A301-376F-8E5D-66911F878CFD}"/>
              </a:ext>
            </a:extLst>
          </p:cNvPr>
          <p:cNvSpPr txBox="1">
            <a:spLocks/>
          </p:cNvSpPr>
          <p:nvPr/>
        </p:nvSpPr>
        <p:spPr>
          <a:xfrm>
            <a:off x="559506" y="676145"/>
            <a:ext cx="5900782" cy="218892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Entravision &amp; Media Predict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2024 Presidential Tracker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latin typeface="+mj-lt"/>
              </a:rPr>
              <a:t>New Mexico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latin typeface="+mj-lt"/>
              </a:rPr>
              <a:t>April 2024</a:t>
            </a:r>
          </a:p>
        </p:txBody>
      </p:sp>
      <p:grpSp>
        <p:nvGrpSpPr>
          <p:cNvPr id="3" name="Grupo 6">
            <a:extLst>
              <a:ext uri="{FF2B5EF4-FFF2-40B4-BE49-F238E27FC236}">
                <a16:creationId xmlns:a16="http://schemas.microsoft.com/office/drawing/2014/main" id="{883D0C4C-8567-D426-3651-4D5E3BD1F12A}"/>
              </a:ext>
            </a:extLst>
          </p:cNvPr>
          <p:cNvGrpSpPr>
            <a:grpSpLocks noChangeAspect="1"/>
          </p:cNvGrpSpPr>
          <p:nvPr/>
        </p:nvGrpSpPr>
        <p:grpSpPr>
          <a:xfrm>
            <a:off x="516204" y="324150"/>
            <a:ext cx="1974980" cy="443944"/>
            <a:chOff x="567359" y="2623345"/>
            <a:chExt cx="2624278" cy="589896"/>
          </a:xfrm>
        </p:grpSpPr>
        <p:pic>
          <p:nvPicPr>
            <p:cNvPr id="7" name="Imagen 9">
              <a:extLst>
                <a:ext uri="{FF2B5EF4-FFF2-40B4-BE49-F238E27FC236}">
                  <a16:creationId xmlns:a16="http://schemas.microsoft.com/office/drawing/2014/main" id="{91F4AFFC-2F40-BD3F-727B-B448B24D7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2700" y="2643974"/>
              <a:ext cx="1148937" cy="548640"/>
            </a:xfrm>
            <a:prstGeom prst="rect">
              <a:avLst/>
            </a:prstGeom>
          </p:spPr>
        </p:pic>
        <p:pic>
          <p:nvPicPr>
            <p:cNvPr id="8" name="Imagen 10">
              <a:extLst>
                <a:ext uri="{FF2B5EF4-FFF2-40B4-BE49-F238E27FC236}">
                  <a16:creationId xmlns:a16="http://schemas.microsoft.com/office/drawing/2014/main" id="{C8B90D4F-0A94-80EC-F5C8-5343355F5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7359" y="2797655"/>
              <a:ext cx="1245996" cy="241277"/>
            </a:xfrm>
            <a:prstGeom prst="rect">
              <a:avLst/>
            </a:prstGeom>
          </p:spPr>
        </p:pic>
        <p:cxnSp>
          <p:nvCxnSpPr>
            <p:cNvPr id="9" name="Conector recto 11">
              <a:extLst>
                <a:ext uri="{FF2B5EF4-FFF2-40B4-BE49-F238E27FC236}">
                  <a16:creationId xmlns:a16="http://schemas.microsoft.com/office/drawing/2014/main" id="{BCD08118-7D07-3463-2440-1DDDF87D1E3B}"/>
                </a:ext>
              </a:extLst>
            </p:cNvPr>
            <p:cNvCxnSpPr>
              <a:cxnSpLocks/>
            </p:cNvCxnSpPr>
            <p:nvPr/>
          </p:nvCxnSpPr>
          <p:spPr>
            <a:xfrm>
              <a:off x="1928027" y="2623345"/>
              <a:ext cx="0" cy="589896"/>
            </a:xfrm>
            <a:prstGeom prst="line">
              <a:avLst/>
            </a:prstGeom>
            <a:ln>
              <a:solidFill>
                <a:srgbClr val="0432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3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F3EC27-8147-4BC0-C177-A3BBCED760F6}"/>
              </a:ext>
            </a:extLst>
          </p:cNvPr>
          <p:cNvGraphicFramePr/>
          <p:nvPr/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C4F5-2BB6-4F4D-E2C0-58D598489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Willingness to Vote for Candidates in General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BBBE-666E-AC96-3139-4515929FF5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7020" y="1371650"/>
            <a:ext cx="10069513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E7135-6030-8A96-0ED1-E87599E77961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9011-76BE-3E35-5986-CAFDAE6A8383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3E3BE9-D43D-BD2F-9877-2FFC4D7BCC61}"/>
              </a:ext>
            </a:extLst>
          </p:cNvPr>
          <p:cNvCxnSpPr>
            <a:cxnSpLocks/>
          </p:cNvCxnSpPr>
          <p:nvPr/>
        </p:nvCxnSpPr>
        <p:spPr>
          <a:xfrm flipV="1">
            <a:off x="6095994" y="2479242"/>
            <a:ext cx="0" cy="2970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512017-6A3C-2B64-0459-30833562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748768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55BC4E-4C1E-4F64-A4C6-4E4EDD550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684899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50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House of Representatives Preference</a:t>
            </a:r>
            <a:br>
              <a:rPr lang="en-US" b="0" dirty="0"/>
            </a:br>
            <a:r>
              <a:rPr lang="en-US" sz="1800" b="0" dirty="0"/>
              <a:t>- DEMOCRATS FAVORED BY HISPANICS, HIGHER THAN NON-HISPANICS</a:t>
            </a:r>
            <a:br>
              <a:rPr lang="en-US" sz="1800" b="0" dirty="0"/>
            </a:br>
            <a:r>
              <a:rPr lang="en-US" sz="1800" b="0" dirty="0"/>
              <a:t>- 34% OF HISPANICS UP FOR GRABS (28% NOT DEFINITE, 6% UNSURE)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If the election for the United States House of Representatives were held today, which party’s candidate would you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086B17-1177-DEE2-056C-A3D638944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1991258"/>
              </p:ext>
            </p:extLst>
          </p:nvPr>
        </p:nvGraphicFramePr>
        <p:xfrm>
          <a:off x="2032000" y="2184916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6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FF66E-DB4C-DE69-DFF2-2A71EAA042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Matchup: Heinrich vs Domenici</a:t>
            </a:r>
          </a:p>
          <a:p>
            <a:r>
              <a:rPr lang="en-US" sz="1800" dirty="0"/>
              <a:t>- HEINRICH LEADS AMONG HISPANICS, HIGHER THAN NON-HISPANICS</a:t>
            </a:r>
            <a:br>
              <a:rPr lang="en-US" sz="1800" dirty="0"/>
            </a:br>
            <a:r>
              <a:rPr lang="en-US" sz="1800" dirty="0"/>
              <a:t>- 38% OF HISPANICS UP FOR GRABS (28% NOT DEFINITE, 10% UNSURE)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94735-DB06-E277-7002-965920616F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369332"/>
          </a:xfrm>
        </p:spPr>
        <p:txBody>
          <a:bodyPr/>
          <a:lstStyle/>
          <a:p>
            <a:r>
              <a:rPr lang="en-US" dirty="0"/>
              <a:t>If the 2024 election for United States Senator from New Mexico were being held today, and the candidates were Martin Heinrich (Democrat) Nella Domenici (Republican), for whom would you vote?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C71A85-CFC4-8F84-2C42-85763F2AF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832020"/>
              </p:ext>
            </p:extLst>
          </p:nvPr>
        </p:nvGraphicFramePr>
        <p:xfrm>
          <a:off x="2032000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Total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Probably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Candidate Support among Hispanics</a:t>
            </a:r>
          </a:p>
          <a:p>
            <a:r>
              <a:rPr lang="en-US" sz="1800" b="0" dirty="0"/>
              <a:t>- DOMENICI’S STRONGEST SUPPORT AMONG ADULTS 18-34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HEINRICH’S STRONGEST SUPPORT AMONG ADULTS 35+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369332"/>
          </a:xfrm>
        </p:spPr>
        <p:txBody>
          <a:bodyPr/>
          <a:lstStyle/>
          <a:p>
            <a:r>
              <a:rPr lang="en-US" i="1" dirty="0"/>
              <a:t>If the 2024 election for United States Senator from </a:t>
            </a:r>
            <a:r>
              <a:rPr lang="en-US" dirty="0"/>
              <a:t>New Mexico were being held today, and the candidates were Martin Heinrich (Democrat) &amp; Nella Domenici (Republican), for whom would you vote?</a:t>
            </a:r>
            <a:endParaRPr lang="en-US" i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513705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00154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511631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45% of Hispanics Not Completely Certain about Their Vote for Senator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Senate Vote Certainty</a:t>
            </a:r>
          </a:p>
        </p:txBody>
      </p:sp>
    </p:spTree>
    <p:extLst>
      <p:ext uri="{BB962C8B-B14F-4D97-AF65-F5344CB8AC3E}">
        <p14:creationId xmlns:p14="http://schemas.microsoft.com/office/powerpoint/2010/main" val="40128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Willingness to Vote for Candidates in </a:t>
            </a:r>
            <a:r>
              <a:rPr lang="en-US" b="0"/>
              <a:t>General Election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6571" y="1371650"/>
            <a:ext cx="10069513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8063D6-4EB9-626F-66BF-5B69F8B94B51}"/>
              </a:ext>
            </a:extLst>
          </p:cNvPr>
          <p:cNvGraphicFramePr/>
          <p:nvPr/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88590F-3679-578E-FE9E-12145B210F78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Senate Willingness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5B32F0-CF54-4392-A695-DC8C10D3F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706249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D31BB7-EE8E-68A0-46FA-D35D43DDA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219709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72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Hispanics More Likely than Non-Hispanics to be Crossover Voters This Election (46% vs 25%)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1241993" cy="123059"/>
          </a:xfrm>
        </p:spPr>
        <p:txBody>
          <a:bodyPr/>
          <a:lstStyle/>
          <a:p>
            <a:r>
              <a:rPr lang="en-US" dirty="0"/>
              <a:t>In the upcoming general election in November, how likely or unlikely are you to vote for a candidate from a political party that you typically have not voted for in the past?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Switching Party Vote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729509"/>
              </p:ext>
            </p:extLst>
          </p:nvPr>
        </p:nvGraphicFramePr>
        <p:xfrm>
          <a:off x="2032000" y="1922804"/>
          <a:ext cx="8128000" cy="437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0907404-BB7C-AC0B-95CD-6173FC5D139B}"/>
              </a:ext>
            </a:extLst>
          </p:cNvPr>
          <p:cNvGrpSpPr/>
          <p:nvPr/>
        </p:nvGrpSpPr>
        <p:grpSpPr>
          <a:xfrm>
            <a:off x="3127763" y="3481755"/>
            <a:ext cx="3144850" cy="331365"/>
            <a:chOff x="3127763" y="3567215"/>
            <a:chExt cx="2845750" cy="331365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5ACA580D-EC6B-4D75-B19A-0D3C234B8179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E64EF7-0BD8-A6F2-5D6C-20E59022395B}"/>
                </a:ext>
              </a:extLst>
            </p:cNvPr>
            <p:cNvSpPr txBox="1"/>
            <p:nvPr/>
          </p:nvSpPr>
          <p:spPr>
            <a:xfrm>
              <a:off x="4313232" y="3621581"/>
              <a:ext cx="429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46%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B120A3-1E0A-B35E-34C1-B0B1F23CD9B9}"/>
              </a:ext>
            </a:extLst>
          </p:cNvPr>
          <p:cNvGrpSpPr/>
          <p:nvPr/>
        </p:nvGrpSpPr>
        <p:grpSpPr>
          <a:xfrm>
            <a:off x="3127762" y="4973955"/>
            <a:ext cx="1666429" cy="331365"/>
            <a:chOff x="3127763" y="3567215"/>
            <a:chExt cx="2845750" cy="331365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D3DD1A23-9811-EA02-E830-9E39A3654D14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38F2AA-563F-D2A0-2C98-BFD459262EDB}"/>
                </a:ext>
              </a:extLst>
            </p:cNvPr>
            <p:cNvSpPr txBox="1"/>
            <p:nvPr/>
          </p:nvSpPr>
          <p:spPr>
            <a:xfrm>
              <a:off x="4313234" y="3621581"/>
              <a:ext cx="8108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25%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9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32D74-C5AF-B359-ACCD-0E7913E1F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41D9C-492C-A2A0-5A2F-420844615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Favorability &amp; Job Approval</a:t>
            </a:r>
          </a:p>
        </p:txBody>
      </p:sp>
    </p:spTree>
    <p:extLst>
      <p:ext uri="{BB962C8B-B14F-4D97-AF65-F5344CB8AC3E}">
        <p14:creationId xmlns:p14="http://schemas.microsoft.com/office/powerpoint/2010/main" val="27552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Favorability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317866"/>
            <a:ext cx="10069513" cy="184666"/>
          </a:xfrm>
        </p:spPr>
        <p:txBody>
          <a:bodyPr/>
          <a:lstStyle/>
          <a:p>
            <a:r>
              <a:rPr lang="en-US" sz="1200" i="1" dirty="0"/>
              <a:t>For each individual or institution listed below, please indicate if you have a favorable or unfavorable opinion of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AEE42-5BCF-25B2-CBD7-7BC6E81248F5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Favorability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39C9BD-200B-DFD6-A240-0D0AB907A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322181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AF01C7-5840-FD36-3A07-CE8AA12CD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462307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530047-A897-645E-F71A-652AFDA49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0068271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D97AEA-7D4D-05EC-B76B-6C3193B3C947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1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Job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267891"/>
            <a:ext cx="10069513" cy="184666"/>
          </a:xfrm>
        </p:spPr>
        <p:txBody>
          <a:bodyPr/>
          <a:lstStyle/>
          <a:p>
            <a:r>
              <a:rPr lang="en-US" sz="1200" i="1" dirty="0"/>
              <a:t>Do you approve or disapprove of the way [x] is handling their job?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E2D9E-EA78-EBD6-EEFF-017F81F2E85B}"/>
              </a:ext>
            </a:extLst>
          </p:cNvPr>
          <p:cNvGraphicFramePr/>
          <p:nvPr/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9EA3F77-0758-3871-F06E-613525469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114445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DF1EEF-776F-591E-958F-AB107DC09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706183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F65269-9713-B791-9C33-F3E5C62E04B6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49A4F-27F1-5908-B30A-F0AD5E8D676F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Job Approval</a:t>
            </a:r>
          </a:p>
        </p:txBody>
      </p:sp>
    </p:spTree>
    <p:extLst>
      <p:ext uri="{BB962C8B-B14F-4D97-AF65-F5344CB8AC3E}">
        <p14:creationId xmlns:p14="http://schemas.microsoft.com/office/powerpoint/2010/main" val="37407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BF9F55E-340D-ABBF-430B-28A0E13E99AA}"/>
              </a:ext>
            </a:extLst>
          </p:cNvPr>
          <p:cNvSpPr txBox="1">
            <a:spLocks/>
          </p:cNvSpPr>
          <p:nvPr/>
        </p:nvSpPr>
        <p:spPr>
          <a:xfrm>
            <a:off x="377852" y="97193"/>
            <a:ext cx="548640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Objectives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445DB21-F175-129D-25A0-F83AE0913480}"/>
              </a:ext>
            </a:extLst>
          </p:cNvPr>
          <p:cNvSpPr txBox="1">
            <a:spLocks/>
          </p:cNvSpPr>
          <p:nvPr/>
        </p:nvSpPr>
        <p:spPr>
          <a:xfrm>
            <a:off x="317399" y="1173480"/>
            <a:ext cx="5486400" cy="45110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System Font Regular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Measure current landscape of the 2024 Primary and General Elections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Assess voter sentiment towards current candidates and government bodies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Understand key issues and their degree of importance as motivators to vote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Compare and contrast Hispanic and Non-Hispanic voters</a:t>
            </a:r>
          </a:p>
        </p:txBody>
      </p:sp>
      <p:sp>
        <p:nvSpPr>
          <p:cNvPr id="20" name="Rechteck">
            <a:extLst>
              <a:ext uri="{FF2B5EF4-FFF2-40B4-BE49-F238E27FC236}">
                <a16:creationId xmlns:a16="http://schemas.microsoft.com/office/drawing/2014/main" id="{E80E3284-D72B-721F-D5D5-AF7E60F12EE9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A4A8AB">
              <a:lumMod val="20000"/>
              <a:lumOff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4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B5E0EC-05F8-210B-770C-48DDBACDE3F4}"/>
              </a:ext>
            </a:extLst>
          </p:cNvPr>
          <p:cNvSpPr txBox="1">
            <a:spLocks/>
          </p:cNvSpPr>
          <p:nvPr/>
        </p:nvSpPr>
        <p:spPr>
          <a:xfrm>
            <a:off x="6559500" y="97193"/>
            <a:ext cx="5486400" cy="8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7733" tIns="67733" rIns="67733" bIns="67733" anchor="ctr">
            <a:noAutofit/>
          </a:bodyPr>
          <a:lstStyle>
            <a:lvl1pPr marL="0" marR="0" indent="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41274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  <a:sym typeface="Montserrat Bold"/>
              </a:rPr>
              <a:t>Methodology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32F75D-DF03-297C-C8CF-72DA30480E89}"/>
              </a:ext>
            </a:extLst>
          </p:cNvPr>
          <p:cNvSpPr txBox="1">
            <a:spLocks/>
          </p:cNvSpPr>
          <p:nvPr/>
        </p:nvSpPr>
        <p:spPr>
          <a:xfrm>
            <a:off x="6254701" y="3424417"/>
            <a:ext cx="5486400" cy="333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7733" tIns="67733" rIns="67733" bIns="67733" anchor="t">
            <a:noAutofit/>
          </a:bodyPr>
          <a:lstStyle>
            <a:lvl1pPr marL="238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762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143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525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06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287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668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9050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43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In field </a:t>
            </a:r>
            <a:r>
              <a:rPr lang="en-US" sz="2000" kern="0" dirty="0">
                <a:latin typeface="Franklin Gothic Book" panose="020B0503020102020204"/>
              </a:rPr>
              <a:t>4/10/2024 – 4/28/2024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Weighted to the registered voter universe by age, gender, education, and political party affiliation. Results from full survey have a margin of error of plus or minus </a:t>
            </a:r>
            <a:r>
              <a:rPr kumimoji="0" lang="en-US" sz="2000" u="none" strike="noStrike" kern="0" cap="none" normalizeH="0" noProof="0" dirty="0">
                <a:uLnTx/>
                <a:uFillTx/>
                <a:latin typeface="Franklin Gothic Book" panose="020B0503020102020204" pitchFamily="34" charset="0"/>
                <a:sym typeface="Helvetica Light"/>
              </a:rPr>
              <a:t>5</a:t>
            </a:r>
            <a:r>
              <a:rPr lang="en-US" sz="20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.3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% for Hispanics and 4.5% for Non-Hispanics.</a:t>
            </a: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This Report:  Hispanic SpanDom/Bilingual vs Non-Hispanic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3CE5F36-07AB-A344-8B42-D66D14D0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831309"/>
              </p:ext>
            </p:extLst>
          </p:nvPr>
        </p:nvGraphicFramePr>
        <p:xfrm>
          <a:off x="7380215" y="1534657"/>
          <a:ext cx="3527571" cy="1584960"/>
        </p:xfrm>
        <a:graphic>
          <a:graphicData uri="http://schemas.openxmlformats.org/drawingml/2006/table">
            <a:tbl>
              <a:tblPr firstRow="1" bandRow="1"/>
              <a:tblGrid>
                <a:gridCol w="3527571">
                  <a:extLst>
                    <a:ext uri="{9D8B030D-6E8A-4147-A177-3AD203B41FA5}">
                      <a16:colId xmlns:a16="http://schemas.microsoft.com/office/drawing/2014/main" val="1782852617"/>
                    </a:ext>
                  </a:extLst>
                </a:gridCol>
              </a:tblGrid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2000" b="0" u="sng" dirty="0">
                          <a:latin typeface="+mn-lt"/>
                        </a:rPr>
                        <a:t>A18+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77889"/>
                  </a:ext>
                </a:extLst>
              </a:tr>
              <a:tr h="528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354 Hispanic</a:t>
                      </a:r>
                    </a:p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(210 SpanDom/Bilingual)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963505"/>
                  </a:ext>
                </a:extLst>
              </a:tr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487 Non-Hispanic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51093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EB83F19-3035-F7A1-5649-E6A8369D2D11}"/>
              </a:ext>
            </a:extLst>
          </p:cNvPr>
          <p:cNvSpPr/>
          <p:nvPr/>
        </p:nvSpPr>
        <p:spPr>
          <a:xfrm>
            <a:off x="6334051" y="796323"/>
            <a:ext cx="56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316984" defTabSz="41274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Online survey of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841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 likely voters ages 18+</a:t>
            </a:r>
          </a:p>
        </p:txBody>
      </p:sp>
    </p:spTree>
    <p:extLst>
      <p:ext uri="{BB962C8B-B14F-4D97-AF65-F5344CB8AC3E}">
        <p14:creationId xmlns:p14="http://schemas.microsoft.com/office/powerpoint/2010/main" val="32853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677108"/>
          </a:xfrm>
        </p:spPr>
        <p:txBody>
          <a:bodyPr/>
          <a:lstStyle/>
          <a:p>
            <a:r>
              <a:rPr lang="en-US" dirty="0"/>
              <a:t>The Issues</a:t>
            </a:r>
          </a:p>
        </p:txBody>
      </p:sp>
    </p:spTree>
    <p:extLst>
      <p:ext uri="{BB962C8B-B14F-4D97-AF65-F5344CB8AC3E}">
        <p14:creationId xmlns:p14="http://schemas.microsoft.com/office/powerpoint/2010/main" val="9614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28008-AFAA-C5A8-2651-08C3A528F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26026"/>
            <a:ext cx="10972800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Cost of Living, Healthcare, Economy/Jobs, Inflation Top Issues for All Voters</a:t>
            </a:r>
            <a:br>
              <a:rPr lang="en-US" dirty="0"/>
            </a:br>
            <a:r>
              <a:rPr lang="en-US" sz="1800" b="0" dirty="0"/>
              <a:t>- AFFORDABLE HOUSING &amp; GUN CONTROL AMONG SEVERAL ISSUES OF GREATER CONCERN TO HISPANICS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BD8F-9F48-E442-4911-EC4F0485D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07409"/>
            <a:ext cx="10069513" cy="184666"/>
          </a:xfrm>
        </p:spPr>
        <p:txBody>
          <a:bodyPr/>
          <a:lstStyle/>
          <a:p>
            <a:r>
              <a:rPr lang="en-US" sz="1200" i="1" dirty="0"/>
              <a:t>Thinking about the issues, how important are the following issues to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3E4CC-AAE1-7711-5A1F-752C4F702844}"/>
              </a:ext>
            </a:extLst>
          </p:cNvPr>
          <p:cNvSpPr txBox="1"/>
          <p:nvPr/>
        </p:nvSpPr>
        <p:spPr>
          <a:xfrm>
            <a:off x="3704556" y="1679834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Issue Importance TopBox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AAEC83-F8EE-1DD8-FB3A-29AEA9C1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351675"/>
              </p:ext>
            </p:extLst>
          </p:nvPr>
        </p:nvGraphicFramePr>
        <p:xfrm>
          <a:off x="609592" y="2088982"/>
          <a:ext cx="10972800" cy="4240530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231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 dirty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7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37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501429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Infrastructure, such as roads and public transportation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73992"/>
                  </a:ext>
                </a:extLst>
              </a:tr>
              <a:tr h="237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33274"/>
                  </a:ext>
                </a:extLst>
              </a:tr>
              <a:tr h="237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Race relations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15450"/>
                  </a:ext>
                </a:extLst>
              </a:tr>
              <a:tr h="237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905228"/>
                  </a:ext>
                </a:extLst>
              </a:tr>
              <a:tr h="237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Strengthening law enforcement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304608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reform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50008"/>
                  </a:ext>
                </a:extLst>
              </a:tr>
              <a:tr h="237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144406"/>
                  </a:ext>
                </a:extLst>
              </a:tr>
              <a:tr h="237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37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237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Russia / Ukraine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37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Culture wars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37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U.S. relationship with China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2373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LGBTQ rights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6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CE404-F9BC-EACE-F9C0-C719875ED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b="0" dirty="0"/>
              <a:t>Top Issues by Hispanic Voter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83C36-E629-8EE9-2D69-F7E3EF46E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 dirty="0"/>
              <a:t>Thinking about the issues, how important are the following issues to you?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50FE83A-ED0E-3E1F-7EB7-48A651280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37737"/>
              </p:ext>
            </p:extLst>
          </p:nvPr>
        </p:nvGraphicFramePr>
        <p:xfrm>
          <a:off x="457200" y="1924734"/>
          <a:ext cx="3623946" cy="446601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2710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Biden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668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668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668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668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668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4304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668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668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668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668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9B423C31-9461-A949-2D39-797B22BC9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773494"/>
              </p:ext>
            </p:extLst>
          </p:nvPr>
        </p:nvGraphicFramePr>
        <p:xfrm>
          <a:off x="4278630" y="1924734"/>
          <a:ext cx="3623946" cy="44630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2897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Unsure/Not-Definite Voters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664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664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664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664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664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664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664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43156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664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664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1BA5F30-C9E6-945E-8432-64BD9E3E5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51165"/>
              </p:ext>
            </p:extLst>
          </p:nvPr>
        </p:nvGraphicFramePr>
        <p:xfrm>
          <a:off x="8100060" y="1924733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Trump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7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83011-686F-66C4-335B-BAEB011A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r>
              <a:rPr lang="en-US" dirty="0"/>
              <a:t>53% of All Hispanics Said There Was One Specific Issue That Will Determine Who They Vote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45A80-45D1-78FD-D11E-1BB6CBE80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Thinking again about the issues, is there one specific issue that will determine who you will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09B687-2B7A-2DA6-F46B-6B0783A7A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907387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8C8C4B-A3C5-EED5-220A-4EF4A8064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93677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380246-E450-4C72-A0A4-33194819DADF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Determining Issue</a:t>
            </a:r>
          </a:p>
        </p:txBody>
      </p:sp>
    </p:spTree>
    <p:extLst>
      <p:ext uri="{BB962C8B-B14F-4D97-AF65-F5344CB8AC3E}">
        <p14:creationId xmlns:p14="http://schemas.microsoft.com/office/powerpoint/2010/main" val="32781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5CB2E-EB4B-4884-7886-396A283E5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Issues That Will Determine Who They Vote For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ECONOMY/JOBS, ABORTION MOST IMPORTANT TO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E604-6A3D-AE07-A933-C8CB79C74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Please indicate which of the following issues will determine who you vote for.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8F92C-C127-A9B5-4E8D-C5243EF87A23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Top 10 Determining Issues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C3640D-BE6A-09E2-02FA-70B254004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523801"/>
              </p:ext>
            </p:extLst>
          </p:nvPr>
        </p:nvGraphicFramePr>
        <p:xfrm>
          <a:off x="3255831" y="2572862"/>
          <a:ext cx="4974041" cy="3445170"/>
        </p:xfrm>
        <a:graphic>
          <a:graphicData uri="http://schemas.openxmlformats.org/drawingml/2006/table">
            <a:tbl>
              <a:tblPr firstRow="1" bandRow="1"/>
              <a:tblGrid>
                <a:gridCol w="2450815">
                  <a:extLst>
                    <a:ext uri="{9D8B030D-6E8A-4147-A177-3AD203B41FA5}">
                      <a16:colId xmlns:a16="http://schemas.microsoft.com/office/drawing/2014/main" val="3406514329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</a:tblGrid>
              <a:tr h="286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280098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4913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801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787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63817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4358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379871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Race relations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Party Better Able to Handle Top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1293267" cy="369332"/>
          </a:xfrm>
        </p:spPr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FD31CD-AA1F-ED68-4793-9D675FBBE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251882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4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Party Better Able to Handle Top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1079622" cy="369332"/>
          </a:xfrm>
        </p:spPr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FD31CD-AA1F-ED68-4793-9D675FBBE398}"/>
              </a:ext>
            </a:extLst>
          </p:cNvPr>
          <p:cNvGraphicFramePr>
            <a:graphicFrameLocks noGrp="1"/>
          </p:cNvGraphicFramePr>
          <p:nvPr/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8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Candidate Better Able to Handle Top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200" cy="184666"/>
          </a:xfrm>
        </p:spPr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FD31CD-AA1F-ED68-4793-9D675FBBE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67100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0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Candidate Better Able to Handle Top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200" cy="184666"/>
          </a:xfrm>
        </p:spPr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FD31CD-AA1F-ED68-4793-9D675FBBE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37237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8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7076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38664-4C40-6939-62EB-13E3860E3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Only 42% of Hispanics Believe U.S. is Headed in the Right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6976-9E23-B8EF-7000-6FAE94A68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In general, do you believe that the United States is headed in the right direction, or has it gone off on the wrong track?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E89E1E-EF5B-56C8-56DA-A7034ABC2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179208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49D416-32A2-D77C-C5B0-4B85B8BA2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986395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33E58C-329C-A33B-34E3-9642EAF6DDAC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 Right or Wrong Track</a:t>
            </a:r>
          </a:p>
        </p:txBody>
      </p:sp>
    </p:spTree>
    <p:extLst>
      <p:ext uri="{BB962C8B-B14F-4D97-AF65-F5344CB8AC3E}">
        <p14:creationId xmlns:p14="http://schemas.microsoft.com/office/powerpoint/2010/main" val="378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7B48AD-CE55-5627-14A1-50AE61F92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54% of Hispanics Rate the Economy in Their State Right Now as Fair or Poor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77BD3-4BA7-BCDB-AFB0-00825B3FF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would you rate the economy in your state right now?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228881-7078-DB63-29E4-97F990A90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965889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B68D79-A543-E11B-B8EF-9B21491187C4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State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1855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B7D35-8CB3-DF35-6849-79212A20D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22% of Hispanic Voters Believe the Economy Will Get Worse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D4F3C-676B-5E3C-5632-DCBFDA2142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Thinking ahead to a few months from now… Do you believe the economy in your state will get better, get worse, or stay about the same as it is now?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3C66C4EA-5AD9-D74A-2148-3CF4C68D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01586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C13874-70B9-339E-4EE6-32221D8214DD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Future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21924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AFEC0-A8F9-65D5-29EF-D6B41AEC8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Economy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86EDBE-1557-73CF-6D01-3CBCD7A7E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145606"/>
              </p:ext>
            </p:extLst>
          </p:nvPr>
        </p:nvGraphicFramePr>
        <p:xfrm>
          <a:off x="609599" y="1228316"/>
          <a:ext cx="10972797" cy="470117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Economy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29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it is increasingly difficult for middle class families to prosper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concerned about the U.S. federal government’s spending and deficit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1310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 is putting a significant strain on my budget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81414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Corporations and financial firms are buying up single-family homes and apartment buildings and driving up housing prices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price of gas is putting a strain on my finances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expect my personal economic situation to get better in the next few years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personal economic situation has become worse in the last year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4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Someone in my household has taken, or is considering taking, a second job in order to maintain our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have taken, or am considering taking, a second job in order to maintain my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jobs are getting easier to find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 ownership is still within reach for most people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</p:spTree>
    <p:extLst>
      <p:ext uri="{BB962C8B-B14F-4D97-AF65-F5344CB8AC3E}">
        <p14:creationId xmlns:p14="http://schemas.microsoft.com/office/powerpoint/2010/main" val="333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9FB89-7E5C-0F7E-474C-A3261E1C8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7F6A1C-2568-9647-8FFF-55C97E349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293817"/>
              </p:ext>
            </p:extLst>
          </p:nvPr>
        </p:nvGraphicFramePr>
        <p:xfrm>
          <a:off x="609599" y="1228316"/>
          <a:ext cx="10972802" cy="297205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Drug abuse is a serious public health issue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Mental health issues are a growing problem for people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generally satisfied with my healthcare coverage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Medicaid and Medicare are working well 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my health care and insurance is reasonable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prescription drugs is a financial problem for 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3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EA80E-35CD-7B96-F5B8-06769F034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Abortion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2B26ED5-8B51-C891-77BC-A454FBB0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61269"/>
              </p:ext>
            </p:extLst>
          </p:nvPr>
        </p:nvGraphicFramePr>
        <p:xfrm>
          <a:off x="609600" y="2596471"/>
          <a:ext cx="10972800" cy="3650250"/>
        </p:xfrm>
        <a:graphic>
          <a:graphicData uri="http://schemas.openxmlformats.org/drawingml/2006/table">
            <a:tbl>
              <a:tblPr firstRow="1" bandRow="1"/>
              <a:tblGrid>
                <a:gridCol w="811033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</a:tblGrid>
              <a:tr h="409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Abortion Policy</a:t>
                      </a:r>
                    </a:p>
                    <a:p>
                      <a:pPr algn="l"/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Thinking about abortion policy and laws, which of the following comes closest to your view?</a:t>
                      </a:r>
                    </a:p>
                  </a:txBody>
                  <a:tcPr anchor="b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case of rape, incest or when the mother’s life is in danger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illegal in all cases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at any time during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15 weeks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62928"/>
                  </a:ext>
                </a:extLst>
              </a:tr>
              <a:tr h="3211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before a fetal heartbeat is detected (at approximately the first 6 weeks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until the fetus can survive outside the womb (approximately the 24th week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trimester (approximately the first 13 weeks)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9511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Unsure/I don’t know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332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B3B468-64E2-FFE4-E08C-203AE31C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88696"/>
              </p:ext>
            </p:extLst>
          </p:nvPr>
        </p:nvGraphicFramePr>
        <p:xfrm>
          <a:off x="609599" y="1025869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would not vote for a political candidate whose views on abortion were at odds with mine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laws should be created by state governments, not be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3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3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</p:spTree>
    <p:extLst>
      <p:ext uri="{BB962C8B-B14F-4D97-AF65-F5344CB8AC3E}">
        <p14:creationId xmlns:p14="http://schemas.microsoft.com/office/powerpoint/2010/main" val="6825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800"/>
            <a:ext cx="10972800" cy="553998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B712D3E-C8F0-7DCA-CD54-D2EBBD214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362637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departments in the United States are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second amendment gun rights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where I live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Police Department is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6D8A544-711D-00F4-5C68-B614E99F4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2669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have become too lenient on criminals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believe that stricter gun control laws would reduce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Children in my community are generally safe at the schools they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less safe in my everyday life than I did a year ago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combating crime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protecting businesses near where I live and shop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local government should significantly reduce the resources and budgets for police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</p:spTree>
    <p:extLst>
      <p:ext uri="{BB962C8B-B14F-4D97-AF65-F5344CB8AC3E}">
        <p14:creationId xmlns:p14="http://schemas.microsoft.com/office/powerpoint/2010/main" val="2786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General Election Polling</a:t>
            </a:r>
          </a:p>
        </p:txBody>
      </p:sp>
    </p:spTree>
    <p:extLst>
      <p:ext uri="{BB962C8B-B14F-4D97-AF65-F5344CB8AC3E}">
        <p14:creationId xmlns:p14="http://schemas.microsoft.com/office/powerpoint/2010/main" val="28343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1CAA97E-A8B6-6BF8-9597-D5CBDA1D8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76073"/>
              </p:ext>
            </p:extLst>
          </p:nvPr>
        </p:nvGraphicFramePr>
        <p:xfrm>
          <a:off x="609599" y="1228316"/>
          <a:ext cx="10972797" cy="456753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migrants who want to enter the United States should be fully vetted first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provide a pathway to legal status (including citizenship) for undocumented immigrants who have been in the U.S. and have not committed a serious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United States taxpayers cannot afford to pay for all the costs associated with the undocumented migrants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reform immigration laws to give higher priority to people with needed skills and education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Securing our southern border is an important step toward stopping the flow of illegal drugs and sex trafficking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situation at the southern border could be largely solved if the U.S. enforced its current immigration laws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immigrants crossing the border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is not fair that migrants get free housing, food, and healthcare when so many longtime Americans struggle to pay for those things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Democratic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must take the steps necessary to immediately stop undocumented migrants from entering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5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059CC70-4CA7-67B1-8110-FC5569C9C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692636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military should be used to secure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the Biden administration has a plan to effectively deal with the undocumented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resettling of all the migrants will, in the long-run, benefit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arrival of migrants has made the affordable housing problem worse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my state and local officials are handling the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managing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migrants coming to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law enforcement should be able to detain undocumented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should complete the construction of a wall on the southern border of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rules that I have to live by don’t seem to apply to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0D047AF-9524-13B9-346F-A041FE3F3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065967"/>
              </p:ext>
            </p:extLst>
          </p:nvPr>
        </p:nvGraphicFramePr>
        <p:xfrm>
          <a:off x="609599" y="1228316"/>
          <a:ext cx="10972797" cy="3777214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immigrants arriving across the southern border should be transported by the government throughout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Most undocumented migrants who entered the U.S. over the last few years should be deported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feels like migrants are being treated better than most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is primarily responsible for the situation at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Republican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benefits like healthcare should be provided to undocumented immigrants free of cost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will take jobs away from poorer and working-class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have increased crime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9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</p:spTree>
    <p:extLst>
      <p:ext uri="{BB962C8B-B14F-4D97-AF65-F5344CB8AC3E}">
        <p14:creationId xmlns:p14="http://schemas.microsoft.com/office/powerpoint/2010/main" val="3182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8CECD-181A-612B-7204-CCC5F086C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95E8F-7A7C-EE38-A75E-F5E416E3B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494354"/>
              </p:ext>
            </p:extLst>
          </p:nvPr>
        </p:nvGraphicFramePr>
        <p:xfrm>
          <a:off x="609600" y="1228316"/>
          <a:ext cx="10972802" cy="3382056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Climate Change &amp; Energy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very big threat to the planet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result of human activity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should eliminate fossil fuels as a source of energy for its electric power grid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significant restrictions on my use of cars, trucks, and planes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Governments should create policies that encourage oil and gas production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a significant increase in my taxes or in my gas and electricity expenses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regulation and action on climate change is hurting the economy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3973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FE590-DFE3-3919-DD50-DE198CF86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528914"/>
              </p:ext>
            </p:extLst>
          </p:nvPr>
        </p:nvGraphicFramePr>
        <p:xfrm>
          <a:off x="609600" y="1228316"/>
          <a:ext cx="10972802" cy="3382056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>
                          <a:solidFill>
                            <a:schemeClr val="bg1"/>
                          </a:solidFill>
                          <a:latin typeface="+mn-lt"/>
                        </a:rPr>
                        <a:t>Government</a:t>
                      </a:r>
                      <a:r>
                        <a:rPr lang="en-US" sz="1000" b="0" noProof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voting in the 2020 election was free and fair and the vote-counting was done accurately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has become too intrusive in the lives of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is too big and powerful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Social Security and Medicare benefits, that are similar to those of current retirees, will be available in the future to younger generations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Justice Department has become politicized in its prosecutions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want the next president to shrink the size of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FBI has become politicized in its investigations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</p:spTree>
    <p:extLst>
      <p:ext uri="{BB962C8B-B14F-4D97-AF65-F5344CB8AC3E}">
        <p14:creationId xmlns:p14="http://schemas.microsoft.com/office/powerpoint/2010/main" val="35536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1FFC25-E6B5-D030-9C08-185524DB5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0612A7-75C2-2A59-C391-7BD948822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4913"/>
              </p:ext>
            </p:extLst>
          </p:nvPr>
        </p:nvGraphicFramePr>
        <p:xfrm>
          <a:off x="609600" y="1146020"/>
          <a:ext cx="10972802" cy="50735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4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Government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government should provide expanded benefits and entitlements to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China represents the most serious economic and geo-political threat 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035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Biden Administration’s efforts to forgive student loans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199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government should spend less money supporting the war in Ukraine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7936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age required to collect full Social Security benefits will need to be raised in order to keep the program from running out of money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Iran is the primary destabilizing force in the Middle East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government should ban social media, like Facebook and TikTok, from being used by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spends too much on defense and the military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Student loans should not be forgiven and paid for by taxpayers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 should increase the amount of military aid it sends to Israel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dealing with the Israel-Hamas war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Growth in spending on entitlements, like Social Security and Medicaid, needs to be reduced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0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5947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9796"/>
              </p:ext>
            </p:extLst>
          </p:nvPr>
        </p:nvGraphicFramePr>
        <p:xfrm>
          <a:off x="1427956" y="2254726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Biden vs Trump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JOE BIDEN LEADS AMONG HISPANICS, HIGHER THAN NON-HISPANICS</a:t>
            </a:r>
            <a:br>
              <a:rPr lang="en-US" sz="1800" b="0" dirty="0"/>
            </a:br>
            <a:r>
              <a:rPr lang="en-US" sz="1800" b="0" dirty="0"/>
              <a:t>- 26% OF HISPANICS UP FOR GRABS (22% NOT DEFINITE, 4%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7805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3123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814D1-896F-7782-44EC-5FFF3F7B8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5D08007-D7CB-100C-FC69-33790AC1E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042468"/>
              </p:ext>
            </p:extLst>
          </p:nvPr>
        </p:nvGraphicFramePr>
        <p:xfrm>
          <a:off x="609599" y="1228316"/>
          <a:ext cx="10972797" cy="2196582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Technology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be used to create a significant amount of misleading and deceptive information, pictures and video that will be hard to identify as fake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should be heavily regulated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eliminate more jobs than it creates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media, like Facebook and TikTok, does more harm than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559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453274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Education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be allowed to know what is being taught in the public schools that their children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More emphasis should be placed on trade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59603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have a say in what is taught to their children in public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5967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 is no longer worth the cost for most students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2758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parents should have publicly-funded options, beyond traditional public schools, to educate their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schools in my neighborhood are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 system is working well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Public schools where I live are better than they were before the pandemic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Colleges and universities should be allowed to use race in admissions decisions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government’s Department of Education should be eliminated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708434"/>
          </a:xfrm>
        </p:spPr>
        <p:txBody>
          <a:bodyPr/>
          <a:lstStyle/>
          <a:p>
            <a:r>
              <a:rPr lang="en-US" dirty="0"/>
              <a:t>Information Sources &amp; Language Preferences</a:t>
            </a:r>
          </a:p>
        </p:txBody>
      </p:sp>
    </p:spTree>
    <p:extLst>
      <p:ext uri="{BB962C8B-B14F-4D97-AF65-F5344CB8AC3E}">
        <p14:creationId xmlns:p14="http://schemas.microsoft.com/office/powerpoint/2010/main" val="29744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A4574-1C7B-4E4C-3073-905BC2B8A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National &amp; Local TV Most Heavily Used Political Information Sources by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B831-0074-1C38-4F71-E569F856DA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Which of the following sources are you currently using to follow developing political issues?  Select all that apply.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41547-4174-C39E-DC55-C018408838B1}"/>
              </a:ext>
            </a:extLst>
          </p:cNvPr>
          <p:cNvSpPr txBox="1"/>
          <p:nvPr/>
        </p:nvSpPr>
        <p:spPr>
          <a:xfrm>
            <a:off x="3704556" y="209026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Information Sources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ABE46F-AD67-4FE2-B06C-5D806859A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373105"/>
              </p:ext>
            </p:extLst>
          </p:nvPr>
        </p:nvGraphicFramePr>
        <p:xfrm>
          <a:off x="609592" y="2531883"/>
          <a:ext cx="10972800" cy="3582804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29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6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Television (like network programs or cable news)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Online publications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4337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Television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X, formerly known as Twitter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YouTube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Radio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Facebook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Magazines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Newspapers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Snapchat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Friends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Debates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2659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Family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Religious organization/Church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Podcasts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Community organization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TikTok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School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067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Instagram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None of these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56% of Hispanics Need More Information About the Candidates &amp; Their Positions on the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Do you think that you know enough now about the candidates and their positions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Informed on Candidates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056598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61% of Hispanics Don’t Have All the Party Information They Need to Make Voting Decision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Do you think that you know enough now about where the political parties stand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Informed on Parties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00553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4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65% of Hispanics Occasionally, Rarely or Never See Political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In the last 30 days, have you heard or seen any ads from political candidates or their campaigns in an effort to win your vote?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Political Ad Frequency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926848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9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holding a button&#10;&#10;Description automatically generated">
            <a:extLst>
              <a:ext uri="{FF2B5EF4-FFF2-40B4-BE49-F238E27FC236}">
                <a16:creationId xmlns:a16="http://schemas.microsoft.com/office/drawing/2014/main" id="{3079183B-E8E4-DD18-85C2-9C992966D9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332ACF-3C20-CE3A-ADD4-2196F23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316"/>
            <a:ext cx="2216331" cy="23083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Messaging in Spanish is </a:t>
            </a:r>
            <a:r>
              <a:rPr lang="en-US" i="1" dirty="0">
                <a:solidFill>
                  <a:schemeClr val="accent4"/>
                </a:solidFill>
              </a:rPr>
              <a:t>Powerful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accent4"/>
                </a:solidFill>
              </a:rPr>
              <a:t>Connects</a:t>
            </a:r>
          </a:p>
        </p:txBody>
      </p:sp>
      <p:sp>
        <p:nvSpPr>
          <p:cNvPr id="16" name="Content Placeholder 33">
            <a:extLst>
              <a:ext uri="{FF2B5EF4-FFF2-40B4-BE49-F238E27FC236}">
                <a16:creationId xmlns:a16="http://schemas.microsoft.com/office/drawing/2014/main" id="{3A2C4A54-EC8E-F0AD-1DB5-AD298166D65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42408" y="3639300"/>
            <a:ext cx="3401568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4"/>
                </a:solidFill>
              </a:rPr>
              <a:t>78%</a:t>
            </a:r>
          </a:p>
        </p:txBody>
      </p:sp>
      <p:sp>
        <p:nvSpPr>
          <p:cNvPr id="17" name="Content Placeholder 47">
            <a:extLst>
              <a:ext uri="{FF2B5EF4-FFF2-40B4-BE49-F238E27FC236}">
                <a16:creationId xmlns:a16="http://schemas.microsoft.com/office/drawing/2014/main" id="{E978DBE8-8A7F-B9A3-9252-32EDE94B15A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421137" y="3639300"/>
            <a:ext cx="3403099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2"/>
                </a:solidFill>
              </a:rPr>
              <a:t>65%</a:t>
            </a:r>
          </a:p>
        </p:txBody>
      </p:sp>
      <p:sp>
        <p:nvSpPr>
          <p:cNvPr id="18" name="Content Placeholder 50">
            <a:extLst>
              <a:ext uri="{FF2B5EF4-FFF2-40B4-BE49-F238E27FC236}">
                <a16:creationId xmlns:a16="http://schemas.microsoft.com/office/drawing/2014/main" id="{DD4289C4-451A-8676-1B83-B6FF47DFE46E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8322557" y="3639300"/>
            <a:ext cx="3403099" cy="1354217"/>
          </a:xfrm>
        </p:spPr>
        <p:txBody>
          <a:bodyPr/>
          <a:lstStyle/>
          <a:p>
            <a:r>
              <a:rPr lang="en-US" sz="8800" dirty="0"/>
              <a:t>64%</a:t>
            </a:r>
          </a:p>
        </p:txBody>
      </p:sp>
      <p:sp>
        <p:nvSpPr>
          <p:cNvPr id="19" name="Content Placeholder 151">
            <a:extLst>
              <a:ext uri="{FF2B5EF4-FFF2-40B4-BE49-F238E27FC236}">
                <a16:creationId xmlns:a16="http://schemas.microsoft.com/office/drawing/2014/main" id="{F426B427-1C0E-A3E0-31F6-A8B6B09A95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6344" y="5345836"/>
            <a:ext cx="3401568" cy="430887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b="1" i="1" dirty="0">
                <a:solidFill>
                  <a:schemeClr val="accent4"/>
                </a:solidFill>
              </a:rPr>
              <a:t>appreciate when candidates advertise in Spanish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in trying to win my vote</a:t>
            </a:r>
          </a:p>
        </p:txBody>
      </p:sp>
      <p:sp>
        <p:nvSpPr>
          <p:cNvPr id="20" name="Content Placeholder 153">
            <a:extLst>
              <a:ext uri="{FF2B5EF4-FFF2-40B4-BE49-F238E27FC236}">
                <a16:creationId xmlns:a16="http://schemas.microsoft.com/office/drawing/2014/main" id="{0FC14EAA-0A06-5FA6-2140-9B892188AD5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422740" y="5345836"/>
            <a:ext cx="3403099" cy="646331"/>
          </a:xfrm>
        </p:spPr>
        <p:txBody>
          <a:bodyPr/>
          <a:lstStyle/>
          <a:p>
            <a:r>
              <a:rPr lang="en-US" dirty="0"/>
              <a:t>Political parties and candidates who advertise in Spanish are </a:t>
            </a:r>
            <a:r>
              <a:rPr lang="en-US" b="1" i="1" dirty="0">
                <a:solidFill>
                  <a:schemeClr val="accent2"/>
                </a:solidFill>
              </a:rPr>
              <a:t>showing me they want my vote</a:t>
            </a:r>
          </a:p>
        </p:txBody>
      </p:sp>
      <p:sp>
        <p:nvSpPr>
          <p:cNvPr id="21" name="Content Placeholder 155">
            <a:extLst>
              <a:ext uri="{FF2B5EF4-FFF2-40B4-BE49-F238E27FC236}">
                <a16:creationId xmlns:a16="http://schemas.microsoft.com/office/drawing/2014/main" id="{AAD3A6AF-9549-4590-9F8F-952B47714A8A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331701" y="5345836"/>
            <a:ext cx="3414368" cy="861774"/>
          </a:xfrm>
        </p:spPr>
        <p:txBody>
          <a:bodyPr/>
          <a:lstStyle/>
          <a:p>
            <a:r>
              <a:rPr lang="en-US" dirty="0"/>
              <a:t>When a political party or candidate communicates with me in Spanish, it suggests that </a:t>
            </a:r>
            <a:r>
              <a:rPr lang="en-US" b="1" i="1" dirty="0">
                <a:solidFill>
                  <a:srgbClr val="CC0062"/>
                </a:solidFill>
              </a:rPr>
              <a:t>they are truly interested in Hispanics and our community</a:t>
            </a:r>
          </a:p>
        </p:txBody>
      </p:sp>
      <p:sp>
        <p:nvSpPr>
          <p:cNvPr id="22" name="Content Placeholder 30">
            <a:extLst>
              <a:ext uri="{FF2B5EF4-FFF2-40B4-BE49-F238E27FC236}">
                <a16:creationId xmlns:a16="http://schemas.microsoft.com/office/drawing/2014/main" id="{23B7715C-8FC2-6634-9C8B-A6907041A7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44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3" name="Content Placeholder 46">
            <a:extLst>
              <a:ext uri="{FF2B5EF4-FFF2-40B4-BE49-F238E27FC236}">
                <a16:creationId xmlns:a16="http://schemas.microsoft.com/office/drawing/2014/main" id="{6A7CD8FD-C0CA-27DB-21BB-B328FCB0A5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22740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4" name="Content Placeholder 49">
            <a:extLst>
              <a:ext uri="{FF2B5EF4-FFF2-40B4-BE49-F238E27FC236}">
                <a16:creationId xmlns:a16="http://schemas.microsoft.com/office/drawing/2014/main" id="{6ADE8C38-E687-9C44-452F-84735E91731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31701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</p:spTree>
    <p:extLst>
      <p:ext uri="{BB962C8B-B14F-4D97-AF65-F5344CB8AC3E}">
        <p14:creationId xmlns:p14="http://schemas.microsoft.com/office/powerpoint/2010/main" val="2722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031325"/>
          </a:xfrm>
        </p:spPr>
        <p:txBody>
          <a:bodyPr/>
          <a:lstStyle/>
          <a:p>
            <a:r>
              <a:rPr lang="en-US" dirty="0"/>
              <a:t>Voting &amp; Campaign Information</a:t>
            </a:r>
          </a:p>
        </p:txBody>
      </p:sp>
    </p:spTree>
    <p:extLst>
      <p:ext uri="{BB962C8B-B14F-4D97-AF65-F5344CB8AC3E}">
        <p14:creationId xmlns:p14="http://schemas.microsoft.com/office/powerpoint/2010/main" val="9420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Candidate Support among Hispanics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TRUMP’S STRONGEST SUPPORT AMONG ADULTS 18-34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BIDEN’S STRONGEST SUPPORT AMONG ADULTS 35+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387413" cy="369332"/>
          </a:xfrm>
        </p:spPr>
        <p:txBody>
          <a:bodyPr/>
          <a:lstStyle/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38344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232160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3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61ED6-25E7-B5D4-D17B-E8F20B205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69551"/>
          </a:xfrm>
        </p:spPr>
        <p:txBody>
          <a:bodyPr/>
          <a:lstStyle/>
          <a:p>
            <a:r>
              <a:rPr lang="en-US" dirty="0"/>
              <a:t>Voting Method and Timeframe</a:t>
            </a:r>
          </a:p>
          <a:p>
            <a:r>
              <a:rPr lang="en-US" sz="2000" dirty="0"/>
              <a:t>- HISPANICS MORE LIKELY THAN NON-HISPANICS TO VOTE EARLY AND IN PERSON OR IN PERSON ON ELECTION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0325-AC3E-6D83-EEB0-8940F794E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do you plan to vote in the General election?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D9B296-D9AC-5C01-C4A7-393C350D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807645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2999DD-6AC0-DD6B-845E-14067965B031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Voting Method and Timeframe</a:t>
            </a:r>
          </a:p>
        </p:txBody>
      </p:sp>
    </p:spTree>
    <p:extLst>
      <p:ext uri="{BB962C8B-B14F-4D97-AF65-F5344CB8AC3E}">
        <p14:creationId xmlns:p14="http://schemas.microsoft.com/office/powerpoint/2010/main" val="11781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Poder Latino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familiar or unfamiliar are you with the “Poder Latino”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87043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Poder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Latino Familiarity</a:t>
            </a:r>
          </a:p>
        </p:txBody>
      </p:sp>
    </p:spTree>
    <p:extLst>
      <p:ext uri="{BB962C8B-B14F-4D97-AF65-F5344CB8AC3E}">
        <p14:creationId xmlns:p14="http://schemas.microsoft.com/office/powerpoint/2010/main" val="24025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908DCF-D992-C0E8-FA9C-31AEF935F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85157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10B9D-6F4F-80CA-38B3-DCC4DE485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Religious Service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B6ED-423B-21C0-1192-7FB5BD529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Aside from weddings and funerals, how often would you say that you attend religious services?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1E497B-6BD6-DD17-4C38-F8E930A7D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85269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5DE707-2A8F-4ED8-DA17-CD6B79E3A311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Religious Service Attendance</a:t>
            </a:r>
            <a:endParaRPr kumimoji="0" lang="en-US" sz="1400" b="0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Political Campaigning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00438"/>
              </p:ext>
            </p:extLst>
          </p:nvPr>
        </p:nvGraphicFramePr>
        <p:xfrm>
          <a:off x="609599" y="1228316"/>
          <a:ext cx="10972797" cy="1429314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[Political 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Campaigning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candidates and their campaigns are making a strong effort to win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appreciate being personally contacted, by phone or by knocking at my door by a political party, candidate or organization that is looking to influence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Ballot Language Preference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When voting, I prefer to receive a ballot in...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597501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Ballot Language Preference</a:t>
            </a:r>
          </a:p>
        </p:txBody>
      </p:sp>
    </p:spTree>
    <p:extLst>
      <p:ext uri="{BB962C8B-B14F-4D97-AF65-F5344CB8AC3E}">
        <p14:creationId xmlns:p14="http://schemas.microsoft.com/office/powerpoint/2010/main" val="21905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B7BEA-2BC5-176C-ACB9-4FAA18FE3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sz="3600" b="0" dirty="0"/>
              <a:t>Hispanic Biden </a:t>
            </a:r>
            <a:r>
              <a:rPr lang="en-US" dirty="0"/>
              <a:t>V</a:t>
            </a:r>
            <a:r>
              <a:rPr lang="en-US" sz="3600" b="0" dirty="0"/>
              <a:t>oters Are More Enthusiastic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CF9A6A-A93C-F14D-C30B-25F99ED24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820729"/>
              </p:ext>
            </p:extLst>
          </p:nvPr>
        </p:nvGraphicFramePr>
        <p:xfrm>
          <a:off x="6546235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ED67EB-AFCE-1A69-A5BD-77CB26C220F2}"/>
              </a:ext>
            </a:extLst>
          </p:cNvPr>
          <p:cNvCxnSpPr>
            <a:cxnSpLocks/>
          </p:cNvCxnSpPr>
          <p:nvPr/>
        </p:nvCxnSpPr>
        <p:spPr>
          <a:xfrm flipH="1">
            <a:off x="6096000" y="2598684"/>
            <a:ext cx="0" cy="34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B446F0-E770-7D95-20DD-42B5DD08CAD2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152400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You indicated that you probably or definitely intend to vote for [candidate] for President. Is that vote more in favor of [candidate] or more in opposition to [opposition candidate]?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48EC4F-3704-BD27-C1EC-FF6E1102A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201183"/>
              </p:ext>
            </p:extLst>
          </p:nvPr>
        </p:nvGraphicFramePr>
        <p:xfrm>
          <a:off x="307973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55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33% of Hispanics Not Completely Certain about Their Vote for President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Presidential Vote Certainty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160185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6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355213"/>
              </p:ext>
            </p:extLst>
          </p:nvPr>
        </p:nvGraphicFramePr>
        <p:xfrm>
          <a:off x="1427956" y="2355239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Biden vs Trump vs Kennedy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BIDEN LEADS AMONG HISPANICS, HIGHER THAN NON-HISPANICS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KENNEDY PERFORMS HIGHER AMONG HISPANICS THAN NON-HISPANICS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- 31% OF HISPANICS UP FOR GRABS (27% NOT DEFINITE, 4% UNSURE)</a:t>
            </a:r>
            <a:endParaRPr lang="en-US" sz="180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834676"/>
            <a:ext cx="109728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election for President were being held today, and the candidates were Joe Biden (D), Robert F. Kennedy, Jr (I), and Donald Trump (R)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856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B3F1B1D617E4D9F8B5F0D27792E96" ma:contentTypeVersion="18" ma:contentTypeDescription="Create a new document." ma:contentTypeScope="" ma:versionID="ea4d4756f82842eeac417f20aea3e265">
  <xsd:schema xmlns:xsd="http://www.w3.org/2001/XMLSchema" xmlns:xs="http://www.w3.org/2001/XMLSchema" xmlns:p="http://schemas.microsoft.com/office/2006/metadata/properties" xmlns:ns2="3f2ceb43-86cd-4ba8-9fbb-a64be3ca07e2" xmlns:ns3="8145bf9a-424b-4131-a1d7-79f86c228b9f" targetNamespace="http://schemas.microsoft.com/office/2006/metadata/properties" ma:root="true" ma:fieldsID="aad1c151ce04a00f5df59dc06de28c2b" ns2:_="" ns3:_="">
    <xsd:import namespace="3f2ceb43-86cd-4ba8-9fbb-a64be3ca07e2"/>
    <xsd:import namespace="8145bf9a-424b-4131-a1d7-79f86c228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47y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ceb43-86cd-4ba8-9fbb-a64be3ca07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762e3a1-c58f-4393-842f-e65ef449fa50}" ma:internalName="TaxCatchAll" ma:showField="CatchAllData" ma:web="3f2ceb43-86cd-4ba8-9fbb-a64be3ca0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f9a-424b-4131-a1d7-79f86c228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47y" ma:index="14" nillable="true" ma:displayName="Date and Time" ma:default="[today]" ma:format="DateTime" ma:internalName="l47y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a30b028-f052-4e29-b6bd-c7f9d5f6e9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5bf9a-424b-4131-a1d7-79f86c228b9f">
      <Terms xmlns="http://schemas.microsoft.com/office/infopath/2007/PartnerControls"/>
    </lcf76f155ced4ddcb4097134ff3c332f>
    <TaxCatchAll xmlns="3f2ceb43-86cd-4ba8-9fbb-a64be3ca07e2" xsi:nil="true"/>
    <l47y xmlns="8145bf9a-424b-4131-a1d7-79f86c228b9f">2024-06-07T19:11:54+00:00</l47y>
    <SharedWithUsers xmlns="3f2ceb43-86cd-4ba8-9fbb-a64be3ca07e2">
      <UserInfo>
        <DisplayName/>
        <AccountId xsi:nil="true"/>
        <AccountType/>
      </UserInfo>
    </SharedWithUsers>
    <MediaLengthInSeconds xmlns="8145bf9a-424b-4131-a1d7-79f86c228b9f" xsi:nil="true"/>
  </documentManagement>
</p:properties>
</file>

<file path=customXml/itemProps1.xml><?xml version="1.0" encoding="utf-8"?>
<ds:datastoreItem xmlns:ds="http://schemas.openxmlformats.org/officeDocument/2006/customXml" ds:itemID="{06068143-AF36-4802-9609-E395956C3E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90B498-0A09-44FF-BDAD-8AC71A712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2ceb43-86cd-4ba8-9fbb-a64be3ca07e2"/>
    <ds:schemaRef ds:uri="8145bf9a-424b-4131-a1d7-79f86c228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5421AE-D187-44B9-8A73-F46BCB506BA8}">
  <ds:schemaRefs>
    <ds:schemaRef ds:uri="http://schemas.openxmlformats.org/package/2006/metadata/core-properties"/>
    <ds:schemaRef ds:uri="http://schemas.microsoft.com/office/2006/metadata/properties"/>
    <ds:schemaRef ds:uri="026ddb43-dd03-461f-8311-2bb4c5e09c8c"/>
    <ds:schemaRef ds:uri="1fe72f78-8498-437f-9998-d20aa9b5109b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8145bf9a-424b-4131-a1d7-79f86c228b9f"/>
    <ds:schemaRef ds:uri="3f2ceb43-86cd-4ba8-9fbb-a64be3ca07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Master_Sales_Template_2024</Template>
  <TotalTime>5384</TotalTime>
  <Words>5474</Words>
  <Application>Microsoft Office PowerPoint</Application>
  <PresentationFormat>Widescreen</PresentationFormat>
  <Paragraphs>1325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Messaging in Spanish is Powerful and Connects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levels</dc:title>
  <dc:creator>Kimberly Linan</dc:creator>
  <cp:lastModifiedBy>Kathy Whitlock</cp:lastModifiedBy>
  <cp:revision>278</cp:revision>
  <dcterms:created xsi:type="dcterms:W3CDTF">2024-03-19T13:29:17Z</dcterms:created>
  <dcterms:modified xsi:type="dcterms:W3CDTF">2024-06-10T17:06:53Z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0x0101001F8B3F1B1D617E4D9F8B5F0D27792E96</vt:lpwstr>
  </property>
  <property fmtid="{D5CDD505-2E9C-101B-9397-08002B2CF9AE}" pid="4" name="Order">
    <vt:r8>4307300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