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5.xml" ContentType="application/vnd.openxmlformats-officedocument.drawingml.chartshape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6.xml" ContentType="application/vnd.openxmlformats-officedocument.drawingml.chartshape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7.xml" ContentType="application/vnd.openxmlformats-officedocument.drawingml.chartshape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8.xml" ContentType="application/vnd.openxmlformats-officedocument.drawingml.chartshape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9.xml" ContentType="application/vnd.openxmlformats-officedocument.drawingml.chartshapes+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73"/>
  </p:notesMasterIdLst>
  <p:sldIdLst>
    <p:sldId id="2147472968" r:id="rId6"/>
    <p:sldId id="2147472966" r:id="rId7"/>
    <p:sldId id="2147472967" r:id="rId8"/>
    <p:sldId id="2147472916" r:id="rId9"/>
    <p:sldId id="2147472960" r:id="rId10"/>
    <p:sldId id="2147472978" r:id="rId11"/>
    <p:sldId id="2147472961" r:id="rId12"/>
    <p:sldId id="2147472962" r:id="rId13"/>
    <p:sldId id="2147472964" r:id="rId14"/>
    <p:sldId id="2147472965" r:id="rId15"/>
    <p:sldId id="2147472936" r:id="rId16"/>
    <p:sldId id="2147472982" r:id="rId17"/>
    <p:sldId id="2147472983" r:id="rId18"/>
    <p:sldId id="2147472981" r:id="rId19"/>
    <p:sldId id="2147472938" r:id="rId20"/>
    <p:sldId id="2147472939" r:id="rId21"/>
    <p:sldId id="2147472990" r:id="rId22"/>
    <p:sldId id="2147472946" r:id="rId23"/>
    <p:sldId id="2147472957" r:id="rId24"/>
    <p:sldId id="2147472949" r:id="rId25"/>
    <p:sldId id="2147472950" r:id="rId26"/>
    <p:sldId id="2147472951" r:id="rId27"/>
    <p:sldId id="2147472972" r:id="rId28"/>
    <p:sldId id="2147472973" r:id="rId29"/>
    <p:sldId id="2147472974" r:id="rId30"/>
    <p:sldId id="2147472827" r:id="rId31"/>
    <p:sldId id="2147472893" r:id="rId32"/>
    <p:sldId id="2147472934" r:id="rId33"/>
    <p:sldId id="2147472935" r:id="rId34"/>
    <p:sldId id="2147472975" r:id="rId35"/>
    <p:sldId id="2147472842" r:id="rId36"/>
    <p:sldId id="2147472987" r:id="rId37"/>
    <p:sldId id="2147472986" r:id="rId38"/>
    <p:sldId id="2147472988" r:id="rId39"/>
    <p:sldId id="2147472828" r:id="rId40"/>
    <p:sldId id="2147472843" r:id="rId41"/>
    <p:sldId id="2147472844" r:id="rId42"/>
    <p:sldId id="2147472845" r:id="rId43"/>
    <p:sldId id="2147472829" r:id="rId44"/>
    <p:sldId id="2147472846" r:id="rId45"/>
    <p:sldId id="2147472907" r:id="rId46"/>
    <p:sldId id="2147472996" r:id="rId47"/>
    <p:sldId id="2147472864" r:id="rId48"/>
    <p:sldId id="2147472849" r:id="rId49"/>
    <p:sldId id="2147472863" r:id="rId50"/>
    <p:sldId id="2147472865" r:id="rId51"/>
    <p:sldId id="2147472851" r:id="rId52"/>
    <p:sldId id="2147472989" r:id="rId53"/>
    <p:sldId id="2147472866" r:id="rId54"/>
    <p:sldId id="2147472852" r:id="rId55"/>
    <p:sldId id="2147472885" r:id="rId56"/>
    <p:sldId id="2147472867" r:id="rId57"/>
    <p:sldId id="2147472853" r:id="rId58"/>
    <p:sldId id="2147472868" r:id="rId59"/>
    <p:sldId id="2147472854" r:id="rId60"/>
    <p:sldId id="2147472869" r:id="rId61"/>
    <p:sldId id="2147472855" r:id="rId62"/>
    <p:sldId id="2147472870" r:id="rId63"/>
    <p:sldId id="2147472856" r:id="rId64"/>
    <p:sldId id="2147472871" r:id="rId65"/>
    <p:sldId id="2147472857" r:id="rId66"/>
    <p:sldId id="2147472872" r:id="rId67"/>
    <p:sldId id="2147472859" r:id="rId68"/>
    <p:sldId id="2147472860" r:id="rId69"/>
    <p:sldId id="2147472985" r:id="rId70"/>
    <p:sldId id="2147472873" r:id="rId71"/>
    <p:sldId id="2147472862"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 Lane" initials="RL" lastIdx="33" clrIdx="0">
    <p:extLst>
      <p:ext uri="{19B8F6BF-5375-455C-9EA6-DF929625EA0E}">
        <p15:presenceInfo xmlns:p15="http://schemas.microsoft.com/office/powerpoint/2012/main" userId="e12240c6fe9030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CDD"/>
    <a:srgbClr val="595959"/>
    <a:srgbClr val="5B5B5B"/>
    <a:srgbClr val="797E84"/>
    <a:srgbClr val="A5A8AA"/>
    <a:srgbClr val="FF9358"/>
    <a:srgbClr val="EA5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5" autoAdjust="0"/>
    <p:restoredTop sz="92949" autoAdjust="0"/>
  </p:normalViewPr>
  <p:slideViewPr>
    <p:cSldViewPr snapToGrid="0">
      <p:cViewPr varScale="1">
        <p:scale>
          <a:sx n="106" d="100"/>
          <a:sy n="106" d="100"/>
        </p:scale>
        <p:origin x="61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1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7.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8.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9.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8484282537629716E-2"/>
          <c:w val="0.55269860273978322"/>
          <c:h val="0.82051750864775486"/>
        </c:manualLayout>
      </c:layout>
      <c:doughnutChart>
        <c:varyColors val="1"/>
        <c:ser>
          <c:idx val="0"/>
          <c:order val="0"/>
          <c:tx>
            <c:strRef>
              <c:f>Sheet1!$C$1</c:f>
              <c:strCache>
                <c:ptCount val="1"/>
                <c:pt idx="0">
                  <c:v>Non-Hispanic</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EF95-484E-B00D-F06F6EE7B6FC}"/>
              </c:ext>
            </c:extLst>
          </c:dPt>
          <c:dPt>
            <c:idx val="1"/>
            <c:bubble3D val="0"/>
            <c:spPr>
              <a:solidFill>
                <a:srgbClr val="595959"/>
              </a:solidFill>
              <a:ln w="19050">
                <a:solidFill>
                  <a:schemeClr val="lt1"/>
                </a:solidFill>
              </a:ln>
              <a:effectLst/>
            </c:spPr>
            <c:extLst>
              <c:ext xmlns:c16="http://schemas.microsoft.com/office/drawing/2014/chart" uri="{C3380CC4-5D6E-409C-BE32-E72D297353CC}">
                <c16:uniqueId val="{00000003-EF95-484E-B00D-F06F6EE7B6FC}"/>
              </c:ext>
            </c:extLst>
          </c:dPt>
          <c:dPt>
            <c:idx val="2"/>
            <c:bubble3D val="0"/>
            <c:spPr>
              <a:solidFill>
                <a:srgbClr val="DBDCDD"/>
              </a:solidFill>
              <a:ln w="19050">
                <a:solidFill>
                  <a:schemeClr val="lt1"/>
                </a:solidFill>
              </a:ln>
              <a:effectLst/>
            </c:spPr>
            <c:extLst>
              <c:ext xmlns:c16="http://schemas.microsoft.com/office/drawing/2014/chart" uri="{C3380CC4-5D6E-409C-BE32-E72D297353CC}">
                <c16:uniqueId val="{00000005-EF95-484E-B00D-F06F6EE7B6FC}"/>
              </c:ext>
            </c:extLst>
          </c:dPt>
          <c:cat>
            <c:strRef>
              <c:f>Sheet1!$A$2:$A$4</c:f>
              <c:strCache>
                <c:ptCount val="3"/>
                <c:pt idx="0">
                  <c:v>Right direction</c:v>
                </c:pt>
                <c:pt idx="1">
                  <c:v>Wrong track</c:v>
                </c:pt>
                <c:pt idx="2">
                  <c:v>Unsure/I don't know</c:v>
                </c:pt>
              </c:strCache>
            </c:strRef>
          </c:cat>
          <c:val>
            <c:numRef>
              <c:f>Sheet1!$C$2:$C$4</c:f>
              <c:numCache>
                <c:formatCode>0%</c:formatCode>
                <c:ptCount val="3"/>
                <c:pt idx="0">
                  <c:v>0.27835846338268028</c:v>
                </c:pt>
                <c:pt idx="1">
                  <c:v>0.62296387912303741</c:v>
                </c:pt>
                <c:pt idx="2">
                  <c:v>9.8677657494280632E-2</c:v>
                </c:pt>
              </c:numCache>
            </c:numRef>
          </c:val>
          <c:extLst>
            <c:ext xmlns:c16="http://schemas.microsoft.com/office/drawing/2014/chart" uri="{C3380CC4-5D6E-409C-BE32-E72D297353CC}">
              <c16:uniqueId val="{00000006-EF95-484E-B00D-F06F6EE7B6F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7154745589073338"/>
          <c:y val="0.21253574967753844"/>
          <c:w val="0.26919391795308789"/>
          <c:h val="0.431196375483692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84066413870415"/>
          <c:y val="8.8484282537629716E-2"/>
          <c:w val="0.55269860273978322"/>
          <c:h val="0.82051750864775486"/>
        </c:manualLayout>
      </c:layout>
      <c:doughnutChart>
        <c:varyColors val="1"/>
        <c:ser>
          <c:idx val="0"/>
          <c:order val="0"/>
          <c:tx>
            <c:strRef>
              <c:f>Sheet1!$B$1</c:f>
              <c:strCache>
                <c:ptCount val="1"/>
                <c:pt idx="0">
                  <c:v>Hispanic - No EO</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EDE1-48CB-A118-DBA9E1E8E3E1}"/>
              </c:ext>
            </c:extLst>
          </c:dPt>
          <c:dPt>
            <c:idx val="1"/>
            <c:bubble3D val="0"/>
            <c:spPr>
              <a:solidFill>
                <a:srgbClr val="595959"/>
              </a:solidFill>
              <a:ln w="19050">
                <a:solidFill>
                  <a:schemeClr val="lt1"/>
                </a:solidFill>
              </a:ln>
              <a:effectLst/>
            </c:spPr>
            <c:extLst>
              <c:ext xmlns:c16="http://schemas.microsoft.com/office/drawing/2014/chart" uri="{C3380CC4-5D6E-409C-BE32-E72D297353CC}">
                <c16:uniqueId val="{00000003-EDE1-48CB-A118-DBA9E1E8E3E1}"/>
              </c:ext>
            </c:extLst>
          </c:dPt>
          <c:dPt>
            <c:idx val="2"/>
            <c:bubble3D val="0"/>
            <c:spPr>
              <a:solidFill>
                <a:srgbClr val="DBDCDD"/>
              </a:solidFill>
              <a:ln w="19050">
                <a:solidFill>
                  <a:schemeClr val="lt1"/>
                </a:solidFill>
              </a:ln>
              <a:effectLst/>
            </c:spPr>
            <c:extLst>
              <c:ext xmlns:c16="http://schemas.microsoft.com/office/drawing/2014/chart" uri="{C3380CC4-5D6E-409C-BE32-E72D297353CC}">
                <c16:uniqueId val="{00000005-EDE1-48CB-A118-DBA9E1E8E3E1}"/>
              </c:ext>
            </c:extLst>
          </c:dPt>
          <c:cat>
            <c:strRef>
              <c:f>Sheet1!$A$2:$A$4</c:f>
              <c:strCache>
                <c:ptCount val="3"/>
                <c:pt idx="0">
                  <c:v>Heard of and familiar</c:v>
                </c:pt>
                <c:pt idx="1">
                  <c:v>Heard of, but unfamiliar</c:v>
                </c:pt>
                <c:pt idx="2">
                  <c:v>Have not heard of</c:v>
                </c:pt>
              </c:strCache>
            </c:strRef>
          </c:cat>
          <c:val>
            <c:numRef>
              <c:f>Sheet1!$B$2:$B$4</c:f>
              <c:numCache>
                <c:formatCode>0%</c:formatCode>
                <c:ptCount val="3"/>
                <c:pt idx="0">
                  <c:v>0.18254195128741851</c:v>
                </c:pt>
                <c:pt idx="1">
                  <c:v>0.35593083129328662</c:v>
                </c:pt>
                <c:pt idx="2">
                  <c:v>0.46152721741929598</c:v>
                </c:pt>
              </c:numCache>
            </c:numRef>
          </c:val>
          <c:extLst>
            <c:ext xmlns:c16="http://schemas.microsoft.com/office/drawing/2014/chart" uri="{C3380CC4-5D6E-409C-BE32-E72D297353CC}">
              <c16:uniqueId val="{00000006-EDE1-48CB-A118-DBA9E1E8E3E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9970472440941"/>
          <c:y val="3.55603478448571E-2"/>
          <c:w val="0.85151279527559054"/>
          <c:h val="0.84665650002176385"/>
        </c:manualLayout>
      </c:layout>
      <c:barChart>
        <c:barDir val="bar"/>
        <c:grouping val="stacked"/>
        <c:varyColors val="0"/>
        <c:ser>
          <c:idx val="0"/>
          <c:order val="0"/>
          <c:tx>
            <c:strRef>
              <c:f>Sheet1!$A$2</c:f>
              <c:strCache>
                <c:ptCount val="1"/>
                <c:pt idx="0">
                  <c:v>Very interested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0.17632176334871991</c:v>
                </c:pt>
                <c:pt idx="1">
                  <c:v>9.5284740878404731E-2</c:v>
                </c:pt>
              </c:numCache>
            </c:numRef>
          </c:val>
          <c:extLst>
            <c:ext xmlns:c16="http://schemas.microsoft.com/office/drawing/2014/chart" uri="{C3380CC4-5D6E-409C-BE32-E72D297353CC}">
              <c16:uniqueId val="{00000000-8CFB-480D-9639-B631DFFB25B4}"/>
            </c:ext>
          </c:extLst>
        </c:ser>
        <c:ser>
          <c:idx val="1"/>
          <c:order val="1"/>
          <c:tx>
            <c:strRef>
              <c:f>Sheet1!$A$3</c:f>
              <c:strCache>
                <c:ptCount val="1"/>
                <c:pt idx="0">
                  <c:v>Somewhat interested</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0.2292101504498528</c:v>
                </c:pt>
                <c:pt idx="1">
                  <c:v>0.2062518596692676</c:v>
                </c:pt>
              </c:numCache>
            </c:numRef>
          </c:val>
          <c:extLst>
            <c:ext xmlns:c16="http://schemas.microsoft.com/office/drawing/2014/chart" uri="{C3380CC4-5D6E-409C-BE32-E72D297353CC}">
              <c16:uniqueId val="{00000001-8CFB-480D-9639-B631DFFB25B4}"/>
            </c:ext>
          </c:extLst>
        </c:ser>
        <c:ser>
          <c:idx val="2"/>
          <c:order val="2"/>
          <c:tx>
            <c:strRef>
              <c:f>Sheet1!$A$4</c:f>
              <c:strCache>
                <c:ptCount val="1"/>
                <c:pt idx="0">
                  <c:v>Neutral</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0.28456566357169871</c:v>
                </c:pt>
                <c:pt idx="1">
                  <c:v>0.2497319586512538</c:v>
                </c:pt>
              </c:numCache>
            </c:numRef>
          </c:val>
          <c:extLst>
            <c:ext xmlns:c16="http://schemas.microsoft.com/office/drawing/2014/chart" uri="{C3380CC4-5D6E-409C-BE32-E72D297353CC}">
              <c16:uniqueId val="{00000002-8CFB-480D-9639-B631DFFB25B4}"/>
            </c:ext>
          </c:extLst>
        </c:ser>
        <c:ser>
          <c:idx val="3"/>
          <c:order val="3"/>
          <c:tx>
            <c:strRef>
              <c:f>Sheet1!$A$5</c:f>
              <c:strCache>
                <c:ptCount val="1"/>
                <c:pt idx="0">
                  <c:v>Somewhat disinterested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Sheet1!$B$5:$C$5</c:f>
              <c:numCache>
                <c:formatCode>0%</c:formatCode>
                <c:ptCount val="2"/>
                <c:pt idx="0">
                  <c:v>6.2914590666973524E-2</c:v>
                </c:pt>
                <c:pt idx="1">
                  <c:v>6.3543949671597738E-2</c:v>
                </c:pt>
              </c:numCache>
            </c:numRef>
          </c:val>
          <c:extLst>
            <c:ext xmlns:c16="http://schemas.microsoft.com/office/drawing/2014/chart" uri="{C3380CC4-5D6E-409C-BE32-E72D297353CC}">
              <c16:uniqueId val="{00000003-8CFB-480D-9639-B631DFFB25B4}"/>
            </c:ext>
          </c:extLst>
        </c:ser>
        <c:ser>
          <c:idx val="4"/>
          <c:order val="4"/>
          <c:tx>
            <c:strRef>
              <c:f>Sheet1!$A$6</c:f>
              <c:strCache>
                <c:ptCount val="1"/>
                <c:pt idx="0">
                  <c:v>Very disinterested</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Sheet1!$B$6:$C$6</c:f>
              <c:numCache>
                <c:formatCode>0%</c:formatCode>
                <c:ptCount val="2"/>
                <c:pt idx="0">
                  <c:v>9.1209496303233967E-2</c:v>
                </c:pt>
                <c:pt idx="1">
                  <c:v>0.1671570921070597</c:v>
                </c:pt>
              </c:numCache>
            </c:numRef>
          </c:val>
          <c:extLst>
            <c:ext xmlns:c16="http://schemas.microsoft.com/office/drawing/2014/chart" uri="{C3380CC4-5D6E-409C-BE32-E72D297353CC}">
              <c16:uniqueId val="{00000004-8CFB-480D-9639-B631DFFB25B4}"/>
            </c:ext>
          </c:extLst>
        </c:ser>
        <c:ser>
          <c:idx val="5"/>
          <c:order val="5"/>
          <c:tx>
            <c:strRef>
              <c:f>Sheet1!$A$7</c:f>
              <c:strCache>
                <c:ptCount val="1"/>
                <c:pt idx="0">
                  <c:v>Unsure/No opinion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Sheet1!$B$7:$C$7</c:f>
              <c:numCache>
                <c:formatCode>0%</c:formatCode>
                <c:ptCount val="2"/>
                <c:pt idx="0">
                  <c:v>0.1557783356595224</c:v>
                </c:pt>
                <c:pt idx="1">
                  <c:v>0.21803039902241519</c:v>
                </c:pt>
              </c:numCache>
            </c:numRef>
          </c:val>
          <c:extLst>
            <c:ext xmlns:c16="http://schemas.microsoft.com/office/drawing/2014/chart" uri="{C3380CC4-5D6E-409C-BE32-E72D297353CC}">
              <c16:uniqueId val="{00000005-8CFB-480D-9639-B631DFFB25B4}"/>
            </c:ext>
          </c:extLst>
        </c:ser>
        <c:dLbls>
          <c:dLblPos val="ctr"/>
          <c:showLegendKey val="0"/>
          <c:showVal val="1"/>
          <c:showCatName val="0"/>
          <c:showSerName val="0"/>
          <c:showPercent val="0"/>
          <c:showBubbleSize val="0"/>
        </c:dLbls>
        <c:gapWidth val="150"/>
        <c:overlap val="100"/>
        <c:axId val="1458224192"/>
        <c:axId val="1444936416"/>
      </c:barChart>
      <c:catAx>
        <c:axId val="1458224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36416"/>
        <c:crosses val="autoZero"/>
        <c:auto val="1"/>
        <c:lblAlgn val="ctr"/>
        <c:lblOffset val="100"/>
        <c:noMultiLvlLbl val="0"/>
      </c:catAx>
      <c:valAx>
        <c:axId val="1444936416"/>
        <c:scaling>
          <c:orientation val="minMax"/>
          <c:max val="1"/>
        </c:scaling>
        <c:delete val="1"/>
        <c:axPos val="t"/>
        <c:numFmt formatCode="0%" sourceLinked="1"/>
        <c:majorTickMark val="none"/>
        <c:minorTickMark val="none"/>
        <c:tickLblPos val="nextTo"/>
        <c:crossAx val="1458224192"/>
        <c:crosses val="autoZero"/>
        <c:crossBetween val="between"/>
      </c:valAx>
      <c:spPr>
        <a:noFill/>
        <a:ln>
          <a:noFill/>
        </a:ln>
        <a:effectLst/>
      </c:spPr>
    </c:plotArea>
    <c:legend>
      <c:legendPos val="b"/>
      <c:layout>
        <c:manualLayout>
          <c:xMode val="edge"/>
          <c:yMode val="edge"/>
          <c:x val="0.1869767470472441"/>
          <c:y val="0.8630328420303458"/>
          <c:w val="0.62135888287401575"/>
          <c:h val="0.120803363494719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9970472440941"/>
          <c:y val="3.55603478448571E-2"/>
          <c:w val="0.83181816663596952"/>
          <c:h val="0.78200132212202378"/>
        </c:manualLayout>
      </c:layout>
      <c:barChart>
        <c:barDir val="bar"/>
        <c:grouping val="stacked"/>
        <c:varyColors val="0"/>
        <c:ser>
          <c:idx val="0"/>
          <c:order val="0"/>
          <c:tx>
            <c:strRef>
              <c:f>Sheet1!$A$2</c:f>
              <c:strCache>
                <c:ptCount val="1"/>
                <c:pt idx="0">
                  <c:v>5 - Completely certain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0.59164769360081471</c:v>
                </c:pt>
                <c:pt idx="1">
                  <c:v>0.60790038860250972</c:v>
                </c:pt>
              </c:numCache>
            </c:numRef>
          </c:val>
          <c:extLst>
            <c:ext xmlns:c16="http://schemas.microsoft.com/office/drawing/2014/chart" uri="{C3380CC4-5D6E-409C-BE32-E72D297353CC}">
              <c16:uniqueId val="{00000000-3658-47FB-9416-62AE7C044BDB}"/>
            </c:ext>
          </c:extLst>
        </c:ser>
        <c:ser>
          <c:idx val="1"/>
          <c:order val="1"/>
          <c:tx>
            <c:strRef>
              <c:f>Sheet1!$A$3</c:f>
              <c:strCache>
                <c:ptCount val="1"/>
                <c:pt idx="0">
                  <c:v>4</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0.26097174053633088</c:v>
                </c:pt>
                <c:pt idx="1">
                  <c:v>0.27598629989940188</c:v>
                </c:pt>
              </c:numCache>
            </c:numRef>
          </c:val>
          <c:extLst>
            <c:ext xmlns:c16="http://schemas.microsoft.com/office/drawing/2014/chart" uri="{C3380CC4-5D6E-409C-BE32-E72D297353CC}">
              <c16:uniqueId val="{00000001-3658-47FB-9416-62AE7C044BDB}"/>
            </c:ext>
          </c:extLst>
        </c:ser>
        <c:ser>
          <c:idx val="2"/>
          <c:order val="2"/>
          <c:tx>
            <c:strRef>
              <c:f>Sheet1!$A$4</c:f>
              <c:strCache>
                <c:ptCount val="1"/>
                <c:pt idx="0">
                  <c:v>3</c:v>
                </c:pt>
              </c:strCache>
            </c:strRef>
          </c:tx>
          <c:spPr>
            <a:solidFill>
              <a:schemeClr val="accent1">
                <a:lumMod val="20000"/>
                <a:lumOff val="8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3658-47FB-9416-62AE7C044BDB}"/>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3658-47FB-9416-62AE7C044BD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0.12981995438822741</c:v>
                </c:pt>
                <c:pt idx="1">
                  <c:v>7.9381710594606761E-2</c:v>
                </c:pt>
              </c:numCache>
            </c:numRef>
          </c:val>
          <c:extLst>
            <c:ext xmlns:c16="http://schemas.microsoft.com/office/drawing/2014/chart" uri="{C3380CC4-5D6E-409C-BE32-E72D297353CC}">
              <c16:uniqueId val="{00000004-3658-47FB-9416-62AE7C044BDB}"/>
            </c:ext>
          </c:extLst>
        </c:ser>
        <c:ser>
          <c:idx val="3"/>
          <c:order val="3"/>
          <c:tx>
            <c:strRef>
              <c:f>Sheet1!$A$5</c:f>
              <c:strCache>
                <c:ptCount val="1"/>
                <c:pt idx="0">
                  <c:v>2</c:v>
                </c:pt>
              </c:strCache>
            </c:strRef>
          </c:tx>
          <c:spPr>
            <a:solidFill>
              <a:schemeClr val="accent1"/>
            </a:solidFill>
            <a:ln>
              <a:noFill/>
            </a:ln>
            <a:effectLst/>
          </c:spPr>
          <c:invertIfNegative val="0"/>
          <c:dLbls>
            <c:dLbl>
              <c:idx val="0"/>
              <c:layout>
                <c:manualLayout>
                  <c:x val="4.5449036480426615E-3"/>
                  <c:y val="-9.69776758907205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B1-47A9-B44D-5ED4066F2C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Sheet1!$B$5:$C$5</c:f>
              <c:numCache>
                <c:formatCode>0%</c:formatCode>
                <c:ptCount val="2"/>
                <c:pt idx="0">
                  <c:v>1.756061147462698E-2</c:v>
                </c:pt>
                <c:pt idx="1">
                  <c:v>2.2348455027911739E-2</c:v>
                </c:pt>
              </c:numCache>
            </c:numRef>
          </c:val>
          <c:extLst>
            <c:ext xmlns:c16="http://schemas.microsoft.com/office/drawing/2014/chart" uri="{C3380CC4-5D6E-409C-BE32-E72D297353CC}">
              <c16:uniqueId val="{00000005-3658-47FB-9416-62AE7C044BDB}"/>
            </c:ext>
          </c:extLst>
        </c:ser>
        <c:ser>
          <c:idx val="4"/>
          <c:order val="4"/>
          <c:tx>
            <c:strRef>
              <c:f>Sheet1!$A$6</c:f>
              <c:strCache>
                <c:ptCount val="1"/>
                <c:pt idx="0">
                  <c:v>1 - Not certain at all</c:v>
                </c:pt>
              </c:strCache>
            </c:strRef>
          </c:tx>
          <c:spPr>
            <a:solidFill>
              <a:schemeClr val="accent1">
                <a:lumMod val="75000"/>
              </a:schemeClr>
            </a:solidFill>
            <a:ln>
              <a:noFill/>
            </a:ln>
            <a:effectLst/>
          </c:spPr>
          <c:invertIfNegative val="0"/>
          <c:dLbls>
            <c:dLbl>
              <c:idx val="0"/>
              <c:layout>
                <c:manualLayout>
                  <c:x val="8.3703764850262801E-3"/>
                  <c:y val="-3.5560093296912614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3.2783904981214397E-2"/>
                      <c:h val="5.3566814889934741E-2"/>
                    </c:manualLayout>
                  </c15:layout>
                </c:ext>
                <c:ext xmlns:c16="http://schemas.microsoft.com/office/drawing/2014/chart" uri="{C3380CC4-5D6E-409C-BE32-E72D297353CC}">
                  <c16:uniqueId val="{00000002-2AB1-47A9-B44D-5ED4066F2CAA}"/>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2AB1-47A9-B44D-5ED4066F2C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Sheet1!$B$6:$C$6</c:f>
              <c:numCache>
                <c:formatCode>0%</c:formatCode>
                <c:ptCount val="2"/>
                <c:pt idx="0">
                  <c:v>0</c:v>
                </c:pt>
                <c:pt idx="1">
                  <c:v>1.4383145875569639E-2</c:v>
                </c:pt>
              </c:numCache>
            </c:numRef>
          </c:val>
          <c:extLst>
            <c:ext xmlns:c16="http://schemas.microsoft.com/office/drawing/2014/chart" uri="{C3380CC4-5D6E-409C-BE32-E72D297353CC}">
              <c16:uniqueId val="{00000006-3658-47FB-9416-62AE7C044BDB}"/>
            </c:ext>
          </c:extLst>
        </c:ser>
        <c:dLbls>
          <c:dLblPos val="ctr"/>
          <c:showLegendKey val="0"/>
          <c:showVal val="1"/>
          <c:showCatName val="0"/>
          <c:showSerName val="0"/>
          <c:showPercent val="0"/>
          <c:showBubbleSize val="0"/>
        </c:dLbls>
        <c:gapWidth val="150"/>
        <c:overlap val="100"/>
        <c:axId val="1458224192"/>
        <c:axId val="1444936416"/>
      </c:barChart>
      <c:catAx>
        <c:axId val="1458224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36416"/>
        <c:crosses val="autoZero"/>
        <c:auto val="1"/>
        <c:lblAlgn val="ctr"/>
        <c:lblOffset val="100"/>
        <c:noMultiLvlLbl val="0"/>
      </c:catAx>
      <c:valAx>
        <c:axId val="1444936416"/>
        <c:scaling>
          <c:orientation val="minMax"/>
          <c:max val="1"/>
        </c:scaling>
        <c:delete val="1"/>
        <c:axPos val="t"/>
        <c:numFmt formatCode="0%" sourceLinked="1"/>
        <c:majorTickMark val="none"/>
        <c:minorTickMark val="none"/>
        <c:tickLblPos val="nextTo"/>
        <c:crossAx val="145822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Sheet1!$B$2:$G$2</c:f>
              <c:numCache>
                <c:formatCode>General</c:formatCode>
                <c:ptCount val="6"/>
              </c:numCache>
            </c:numRef>
          </c:val>
          <c:extLst>
            <c:ext xmlns:c16="http://schemas.microsoft.com/office/drawing/2014/chart" uri="{C3380CC4-5D6E-409C-BE32-E72D297353CC}">
              <c16:uniqueId val="{00000000-BDA7-4D97-A920-5289214015FA}"/>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Sheet1!$B$3:$G$3</c:f>
              <c:numCache>
                <c:formatCode>General</c:formatCode>
                <c:ptCount val="6"/>
              </c:numCache>
            </c:numRef>
          </c:val>
          <c:extLst>
            <c:ext xmlns:c16="http://schemas.microsoft.com/office/drawing/2014/chart" uri="{C3380CC4-5D6E-409C-BE32-E72D297353CC}">
              <c16:uniqueId val="{00000001-BDA7-4D97-A920-5289214015FA}"/>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Sheet1!$B$4:$G$4</c:f>
              <c:numCache>
                <c:formatCode>General</c:formatCode>
                <c:ptCount val="6"/>
              </c:numCache>
            </c:numRef>
          </c:val>
          <c:extLst>
            <c:ext xmlns:c16="http://schemas.microsoft.com/office/drawing/2014/chart" uri="{C3380CC4-5D6E-409C-BE32-E72D297353CC}">
              <c16:uniqueId val="{00000002-BDA7-4D97-A920-5289214015FA}"/>
            </c:ext>
          </c:extLst>
        </c:ser>
        <c:ser>
          <c:idx val="3"/>
          <c:order val="3"/>
          <c:tx>
            <c:strRef>
              <c:f>Sheet1!$A$5</c:f>
              <c:strCache>
                <c:ptCount val="1"/>
                <c:pt idx="0">
                  <c:v>Somewhat unwilling</c:v>
                </c:pt>
              </c:strCache>
            </c:strRef>
          </c:tx>
          <c:spPr>
            <a:solidFill>
              <a:schemeClr val="accent1"/>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Sheet1!$B$5:$G$5</c:f>
              <c:numCache>
                <c:formatCode>General</c:formatCode>
                <c:ptCount val="6"/>
              </c:numCache>
            </c:numRef>
          </c:val>
          <c:extLst>
            <c:ext xmlns:c16="http://schemas.microsoft.com/office/drawing/2014/chart" uri="{C3380CC4-5D6E-409C-BE32-E72D297353CC}">
              <c16:uniqueId val="{00000003-BDA7-4D97-A920-5289214015FA}"/>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Sheet1!$B$6:$G$6</c:f>
              <c:numCache>
                <c:formatCode>General</c:formatCode>
                <c:ptCount val="6"/>
              </c:numCache>
            </c:numRef>
          </c:val>
          <c:extLst>
            <c:ext xmlns:c16="http://schemas.microsoft.com/office/drawing/2014/chart" uri="{C3380CC4-5D6E-409C-BE32-E72D297353CC}">
              <c16:uniqueId val="{00000004-BDA7-4D97-A920-5289214015FA}"/>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Sheet1!$B$7:$G$7</c:f>
              <c:numCache>
                <c:formatCode>General</c:formatCode>
                <c:ptCount val="6"/>
              </c:numCache>
            </c:numRef>
          </c:val>
          <c:extLst>
            <c:ext xmlns:c16="http://schemas.microsoft.com/office/drawing/2014/chart" uri="{C3380CC4-5D6E-409C-BE32-E72D297353CC}">
              <c16:uniqueId val="{00000005-BDA7-4D97-A920-5289214015FA}"/>
            </c:ext>
          </c:extLst>
        </c:ser>
        <c:dLbls>
          <c:showLegendKey val="0"/>
          <c:showVal val="0"/>
          <c:showCatName val="0"/>
          <c:showSerName val="0"/>
          <c:showPercent val="0"/>
          <c:showBubbleSize val="0"/>
        </c:dLbls>
        <c:gapWidth val="150"/>
        <c:overlap val="100"/>
        <c:axId val="2143362480"/>
        <c:axId val="1123663616"/>
      </c:barChart>
      <c:catAx>
        <c:axId val="2143362480"/>
        <c:scaling>
          <c:orientation val="minMax"/>
        </c:scaling>
        <c:delete val="1"/>
        <c:axPos val="l"/>
        <c:numFmt formatCode="General" sourceLinked="1"/>
        <c:majorTickMark val="none"/>
        <c:minorTickMark val="none"/>
        <c:tickLblPos val="nextTo"/>
        <c:crossAx val="1123663616"/>
        <c:crosses val="autoZero"/>
        <c:auto val="1"/>
        <c:lblAlgn val="ctr"/>
        <c:lblOffset val="100"/>
        <c:noMultiLvlLbl val="0"/>
      </c:catAx>
      <c:valAx>
        <c:axId val="1123663616"/>
        <c:scaling>
          <c:orientation val="minMax"/>
          <c:max val="1"/>
        </c:scaling>
        <c:delete val="1"/>
        <c:axPos val="b"/>
        <c:numFmt formatCode="General" sourceLinked="1"/>
        <c:majorTickMark val="none"/>
        <c:minorTickMark val="none"/>
        <c:tickLblPos val="nextTo"/>
        <c:crossAx val="21433624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Donald Trump</c:v>
                </c:pt>
                <c:pt idx="1">
                  <c:v>Vivek Ramaswamy</c:v>
                </c:pt>
                <c:pt idx="2">
                  <c:v>Nikki Haley</c:v>
                </c:pt>
                <c:pt idx="3">
                  <c:v>Ron DeSantis</c:v>
                </c:pt>
                <c:pt idx="4">
                  <c:v>Asa Hutchinson</c:v>
                </c:pt>
                <c:pt idx="5">
                  <c:v>Chris Christie</c:v>
                </c:pt>
              </c:strCache>
            </c:strRef>
          </c:cat>
          <c:val>
            <c:numRef>
              <c:f>Sheet1!$B$2:$G$2</c:f>
              <c:numCache>
                <c:formatCode>0%</c:formatCode>
                <c:ptCount val="6"/>
                <c:pt idx="0">
                  <c:v>0.60186384691403172</c:v>
                </c:pt>
                <c:pt idx="1">
                  <c:v>0.1835226784720759</c:v>
                </c:pt>
                <c:pt idx="2">
                  <c:v>0.13252010413536189</c:v>
                </c:pt>
                <c:pt idx="3">
                  <c:v>9.4610412184405787E-2</c:v>
                </c:pt>
                <c:pt idx="4">
                  <c:v>5.7412574279102922E-2</c:v>
                </c:pt>
                <c:pt idx="5">
                  <c:v>5.1781159915748887E-2</c:v>
                </c:pt>
              </c:numCache>
            </c:numRef>
          </c:val>
          <c:extLst>
            <c:ext xmlns:c16="http://schemas.microsoft.com/office/drawing/2014/chart" uri="{C3380CC4-5D6E-409C-BE32-E72D297353CC}">
              <c16:uniqueId val="{00000000-4221-4505-AAD1-9922FA0771A6}"/>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Donald Trump</c:v>
                </c:pt>
                <c:pt idx="1">
                  <c:v>Vivek Ramaswamy</c:v>
                </c:pt>
                <c:pt idx="2">
                  <c:v>Nikki Haley</c:v>
                </c:pt>
                <c:pt idx="3">
                  <c:v>Ron DeSantis</c:v>
                </c:pt>
                <c:pt idx="4">
                  <c:v>Asa Hutchinson</c:v>
                </c:pt>
                <c:pt idx="5">
                  <c:v>Chris Christie</c:v>
                </c:pt>
              </c:strCache>
            </c:strRef>
          </c:cat>
          <c:val>
            <c:numRef>
              <c:f>Sheet1!$B$3:$G$3</c:f>
              <c:numCache>
                <c:formatCode>0%</c:formatCode>
                <c:ptCount val="6"/>
                <c:pt idx="0">
                  <c:v>0.14902183931787541</c:v>
                </c:pt>
                <c:pt idx="1">
                  <c:v>0.14814633825374579</c:v>
                </c:pt>
                <c:pt idx="2">
                  <c:v>0.12676517451119271</c:v>
                </c:pt>
                <c:pt idx="3">
                  <c:v>0.26990915562750029</c:v>
                </c:pt>
                <c:pt idx="4">
                  <c:v>8.5229220501210748E-2</c:v>
                </c:pt>
                <c:pt idx="5">
                  <c:v>0.142388717657988</c:v>
                </c:pt>
              </c:numCache>
            </c:numRef>
          </c:val>
          <c:extLst>
            <c:ext xmlns:c16="http://schemas.microsoft.com/office/drawing/2014/chart" uri="{C3380CC4-5D6E-409C-BE32-E72D297353CC}">
              <c16:uniqueId val="{00000001-4221-4505-AAD1-9922FA0771A6}"/>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Donald Trump</c:v>
                </c:pt>
                <c:pt idx="1">
                  <c:v>Vivek Ramaswamy</c:v>
                </c:pt>
                <c:pt idx="2">
                  <c:v>Nikki Haley</c:v>
                </c:pt>
                <c:pt idx="3">
                  <c:v>Ron DeSantis</c:v>
                </c:pt>
                <c:pt idx="4">
                  <c:v>Asa Hutchinson</c:v>
                </c:pt>
                <c:pt idx="5">
                  <c:v>Chris Christie</c:v>
                </c:pt>
              </c:strCache>
            </c:strRef>
          </c:cat>
          <c:val>
            <c:numRef>
              <c:f>Sheet1!$B$4:$G$4</c:f>
              <c:numCache>
                <c:formatCode>0%</c:formatCode>
                <c:ptCount val="6"/>
                <c:pt idx="0">
                  <c:v>6.8836830969531609E-2</c:v>
                </c:pt>
                <c:pt idx="1">
                  <c:v>0.30425511434197972</c:v>
                </c:pt>
                <c:pt idx="2">
                  <c:v>0.29049537687026478</c:v>
                </c:pt>
                <c:pt idx="3">
                  <c:v>0.27557490470934831</c:v>
                </c:pt>
                <c:pt idx="4">
                  <c:v>0.33738604017921592</c:v>
                </c:pt>
                <c:pt idx="5">
                  <c:v>0.24462923578972259</c:v>
                </c:pt>
              </c:numCache>
            </c:numRef>
          </c:val>
          <c:extLst>
            <c:ext xmlns:c16="http://schemas.microsoft.com/office/drawing/2014/chart" uri="{C3380CC4-5D6E-409C-BE32-E72D297353CC}">
              <c16:uniqueId val="{00000002-4221-4505-AAD1-9922FA0771A6}"/>
            </c:ext>
          </c:extLst>
        </c:ser>
        <c:ser>
          <c:idx val="3"/>
          <c:order val="3"/>
          <c:tx>
            <c:strRef>
              <c:f>Sheet1!$A$5</c:f>
              <c:strCache>
                <c:ptCount val="1"/>
                <c:pt idx="0">
                  <c:v>Somewhat unwilling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Donald Trump</c:v>
                </c:pt>
                <c:pt idx="1">
                  <c:v>Vivek Ramaswamy</c:v>
                </c:pt>
                <c:pt idx="2">
                  <c:v>Nikki Haley</c:v>
                </c:pt>
                <c:pt idx="3">
                  <c:v>Ron DeSantis</c:v>
                </c:pt>
                <c:pt idx="4">
                  <c:v>Asa Hutchinson</c:v>
                </c:pt>
                <c:pt idx="5">
                  <c:v>Chris Christie</c:v>
                </c:pt>
              </c:strCache>
            </c:strRef>
          </c:cat>
          <c:val>
            <c:numRef>
              <c:f>Sheet1!$B$5:$G$5</c:f>
              <c:numCache>
                <c:formatCode>0%</c:formatCode>
                <c:ptCount val="6"/>
                <c:pt idx="0">
                  <c:v>2.2163944082867419E-2</c:v>
                </c:pt>
                <c:pt idx="1">
                  <c:v>0.1032768204472599</c:v>
                </c:pt>
                <c:pt idx="2">
                  <c:v>0.20348846430130349</c:v>
                </c:pt>
                <c:pt idx="3">
                  <c:v>0.10423027157584221</c:v>
                </c:pt>
                <c:pt idx="4">
                  <c:v>0.15070098124338141</c:v>
                </c:pt>
                <c:pt idx="5">
                  <c:v>0.20339272577561571</c:v>
                </c:pt>
              </c:numCache>
            </c:numRef>
          </c:val>
          <c:extLst>
            <c:ext xmlns:c16="http://schemas.microsoft.com/office/drawing/2014/chart" uri="{C3380CC4-5D6E-409C-BE32-E72D297353CC}">
              <c16:uniqueId val="{00000003-4221-4505-AAD1-9922FA0771A6}"/>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Donald Trump</c:v>
                </c:pt>
                <c:pt idx="1">
                  <c:v>Vivek Ramaswamy</c:v>
                </c:pt>
                <c:pt idx="2">
                  <c:v>Nikki Haley</c:v>
                </c:pt>
                <c:pt idx="3">
                  <c:v>Ron DeSantis</c:v>
                </c:pt>
                <c:pt idx="4">
                  <c:v>Asa Hutchinson</c:v>
                </c:pt>
                <c:pt idx="5">
                  <c:v>Chris Christie</c:v>
                </c:pt>
              </c:strCache>
            </c:strRef>
          </c:cat>
          <c:val>
            <c:numRef>
              <c:f>Sheet1!$B$6:$G$6</c:f>
              <c:numCache>
                <c:formatCode>0%</c:formatCode>
                <c:ptCount val="6"/>
                <c:pt idx="0">
                  <c:v>0.1248844554506562</c:v>
                </c:pt>
                <c:pt idx="1">
                  <c:v>0.17820670478906309</c:v>
                </c:pt>
                <c:pt idx="2">
                  <c:v>0.16057361047533081</c:v>
                </c:pt>
                <c:pt idx="3">
                  <c:v>0.22142053303555981</c:v>
                </c:pt>
                <c:pt idx="4">
                  <c:v>0.197371752190138</c:v>
                </c:pt>
                <c:pt idx="5">
                  <c:v>0.25829105679134617</c:v>
                </c:pt>
              </c:numCache>
            </c:numRef>
          </c:val>
          <c:extLst>
            <c:ext xmlns:c16="http://schemas.microsoft.com/office/drawing/2014/chart" uri="{C3380CC4-5D6E-409C-BE32-E72D297353CC}">
              <c16:uniqueId val="{00000004-4221-4505-AAD1-9922FA0771A6}"/>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Donald Trump</c:v>
                </c:pt>
                <c:pt idx="1">
                  <c:v>Vivek Ramaswamy</c:v>
                </c:pt>
                <c:pt idx="2">
                  <c:v>Nikki Haley</c:v>
                </c:pt>
                <c:pt idx="3">
                  <c:v>Ron DeSantis</c:v>
                </c:pt>
                <c:pt idx="4">
                  <c:v>Asa Hutchinson</c:v>
                </c:pt>
                <c:pt idx="5">
                  <c:v>Chris Christie</c:v>
                </c:pt>
              </c:strCache>
            </c:strRef>
          </c:cat>
          <c:val>
            <c:numRef>
              <c:f>Sheet1!$B$7:$G$7</c:f>
              <c:numCache>
                <c:formatCode>0%</c:formatCode>
                <c:ptCount val="6"/>
                <c:pt idx="0">
                  <c:v>3.3229083265037609E-2</c:v>
                </c:pt>
                <c:pt idx="1">
                  <c:v>8.2592343695875564E-2</c:v>
                </c:pt>
                <c:pt idx="2">
                  <c:v>8.6157269706546552E-2</c:v>
                </c:pt>
                <c:pt idx="3">
                  <c:v>3.425472286734365E-2</c:v>
                </c:pt>
                <c:pt idx="4">
                  <c:v>0.1718994316069512</c:v>
                </c:pt>
                <c:pt idx="5">
                  <c:v>9.9517104069578727E-2</c:v>
                </c:pt>
              </c:numCache>
            </c:numRef>
          </c:val>
          <c:extLst>
            <c:ext xmlns:c16="http://schemas.microsoft.com/office/drawing/2014/chart" uri="{C3380CC4-5D6E-409C-BE32-E72D297353CC}">
              <c16:uniqueId val="{00000005-4221-4505-AAD1-9922FA0771A6}"/>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Non-Hispanic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Donald Trump</c:v>
                </c:pt>
                <c:pt idx="1">
                  <c:v>Vivek Ramaswamy</c:v>
                </c:pt>
                <c:pt idx="2">
                  <c:v>Nikki Haley</c:v>
                </c:pt>
                <c:pt idx="3">
                  <c:v>Ron DeSantis</c:v>
                </c:pt>
                <c:pt idx="4">
                  <c:v>Asa Hutchinson</c:v>
                </c:pt>
                <c:pt idx="5">
                  <c:v>Chris Christie</c:v>
                </c:pt>
              </c:strCache>
            </c:strRef>
          </c:cat>
          <c:val>
            <c:numRef>
              <c:f>Sheet1!$B$2:$G$2</c:f>
              <c:numCache>
                <c:formatCode>0%</c:formatCode>
                <c:ptCount val="6"/>
                <c:pt idx="0">
                  <c:v>0.56016925836464126</c:v>
                </c:pt>
                <c:pt idx="1">
                  <c:v>0.1239348490058569</c:v>
                </c:pt>
                <c:pt idx="2">
                  <c:v>0.1693965270150318</c:v>
                </c:pt>
                <c:pt idx="3">
                  <c:v>0.17707691886887231</c:v>
                </c:pt>
                <c:pt idx="4">
                  <c:v>2.4035154728311262E-2</c:v>
                </c:pt>
                <c:pt idx="5">
                  <c:v>4.3919121646161061E-2</c:v>
                </c:pt>
              </c:numCache>
            </c:numRef>
          </c:val>
          <c:extLst>
            <c:ext xmlns:c16="http://schemas.microsoft.com/office/drawing/2014/chart" uri="{C3380CC4-5D6E-409C-BE32-E72D297353CC}">
              <c16:uniqueId val="{00000000-217D-4D55-A539-8B18224D8B09}"/>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Donald Trump</c:v>
                </c:pt>
                <c:pt idx="1">
                  <c:v>Vivek Ramaswamy</c:v>
                </c:pt>
                <c:pt idx="2">
                  <c:v>Nikki Haley</c:v>
                </c:pt>
                <c:pt idx="3">
                  <c:v>Ron DeSantis</c:v>
                </c:pt>
                <c:pt idx="4">
                  <c:v>Asa Hutchinson</c:v>
                </c:pt>
                <c:pt idx="5">
                  <c:v>Chris Christie</c:v>
                </c:pt>
              </c:strCache>
            </c:strRef>
          </c:cat>
          <c:val>
            <c:numRef>
              <c:f>Sheet1!$B$3:$G$3</c:f>
              <c:numCache>
                <c:formatCode>0%</c:formatCode>
                <c:ptCount val="6"/>
                <c:pt idx="0">
                  <c:v>0.13200890158879061</c:v>
                </c:pt>
                <c:pt idx="1">
                  <c:v>0.17468419488613951</c:v>
                </c:pt>
                <c:pt idx="2">
                  <c:v>0.25600429211397258</c:v>
                </c:pt>
                <c:pt idx="3">
                  <c:v>0.34558969253565269</c:v>
                </c:pt>
                <c:pt idx="4">
                  <c:v>0.12236188772111441</c:v>
                </c:pt>
                <c:pt idx="5">
                  <c:v>0.19938601527455921</c:v>
                </c:pt>
              </c:numCache>
            </c:numRef>
          </c:val>
          <c:extLst>
            <c:ext xmlns:c16="http://schemas.microsoft.com/office/drawing/2014/chart" uri="{C3380CC4-5D6E-409C-BE32-E72D297353CC}">
              <c16:uniqueId val="{00000001-217D-4D55-A539-8B18224D8B09}"/>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Donald Trump</c:v>
                </c:pt>
                <c:pt idx="1">
                  <c:v>Vivek Ramaswamy</c:v>
                </c:pt>
                <c:pt idx="2">
                  <c:v>Nikki Haley</c:v>
                </c:pt>
                <c:pt idx="3">
                  <c:v>Ron DeSantis</c:v>
                </c:pt>
                <c:pt idx="4">
                  <c:v>Asa Hutchinson</c:v>
                </c:pt>
                <c:pt idx="5">
                  <c:v>Chris Christie</c:v>
                </c:pt>
              </c:strCache>
            </c:strRef>
          </c:cat>
          <c:val>
            <c:numRef>
              <c:f>Sheet1!$B$4:$G$4</c:f>
              <c:numCache>
                <c:formatCode>0%</c:formatCode>
                <c:ptCount val="6"/>
                <c:pt idx="0">
                  <c:v>6.7060530468632126E-2</c:v>
                </c:pt>
                <c:pt idx="1">
                  <c:v>0.22886253530691891</c:v>
                </c:pt>
                <c:pt idx="2">
                  <c:v>0.16830448164215159</c:v>
                </c:pt>
                <c:pt idx="3">
                  <c:v>0.17876453998678971</c:v>
                </c:pt>
                <c:pt idx="4">
                  <c:v>0.2468190385913025</c:v>
                </c:pt>
                <c:pt idx="5">
                  <c:v>0.20384938705728581</c:v>
                </c:pt>
              </c:numCache>
            </c:numRef>
          </c:val>
          <c:extLst>
            <c:ext xmlns:c16="http://schemas.microsoft.com/office/drawing/2014/chart" uri="{C3380CC4-5D6E-409C-BE32-E72D297353CC}">
              <c16:uniqueId val="{00000002-217D-4D55-A539-8B18224D8B09}"/>
            </c:ext>
          </c:extLst>
        </c:ser>
        <c:ser>
          <c:idx val="3"/>
          <c:order val="3"/>
          <c:tx>
            <c:strRef>
              <c:f>Sheet1!$A$5</c:f>
              <c:strCache>
                <c:ptCount val="1"/>
                <c:pt idx="0">
                  <c:v>Somewhat unwilling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Donald Trump</c:v>
                </c:pt>
                <c:pt idx="1">
                  <c:v>Vivek Ramaswamy</c:v>
                </c:pt>
                <c:pt idx="2">
                  <c:v>Nikki Haley</c:v>
                </c:pt>
                <c:pt idx="3">
                  <c:v>Ron DeSantis</c:v>
                </c:pt>
                <c:pt idx="4">
                  <c:v>Asa Hutchinson</c:v>
                </c:pt>
                <c:pt idx="5">
                  <c:v>Chris Christie</c:v>
                </c:pt>
              </c:strCache>
            </c:strRef>
          </c:cat>
          <c:val>
            <c:numRef>
              <c:f>Sheet1!$B$5:$G$5</c:f>
              <c:numCache>
                <c:formatCode>0%</c:formatCode>
                <c:ptCount val="6"/>
                <c:pt idx="0">
                  <c:v>8.2933530183879514E-2</c:v>
                </c:pt>
                <c:pt idx="1">
                  <c:v>0.1338919854826161</c:v>
                </c:pt>
                <c:pt idx="2">
                  <c:v>7.8644958279138616E-2</c:v>
                </c:pt>
                <c:pt idx="3">
                  <c:v>6.3340550356112552E-2</c:v>
                </c:pt>
                <c:pt idx="4">
                  <c:v>7.9250895656611919E-2</c:v>
                </c:pt>
                <c:pt idx="5">
                  <c:v>0.1307542520544456</c:v>
                </c:pt>
              </c:numCache>
            </c:numRef>
          </c:val>
          <c:extLst>
            <c:ext xmlns:c16="http://schemas.microsoft.com/office/drawing/2014/chart" uri="{C3380CC4-5D6E-409C-BE32-E72D297353CC}">
              <c16:uniqueId val="{00000003-217D-4D55-A539-8B18224D8B09}"/>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Donald Trump</c:v>
                </c:pt>
                <c:pt idx="1">
                  <c:v>Vivek Ramaswamy</c:v>
                </c:pt>
                <c:pt idx="2">
                  <c:v>Nikki Haley</c:v>
                </c:pt>
                <c:pt idx="3">
                  <c:v>Ron DeSantis</c:v>
                </c:pt>
                <c:pt idx="4">
                  <c:v>Asa Hutchinson</c:v>
                </c:pt>
                <c:pt idx="5">
                  <c:v>Chris Christie</c:v>
                </c:pt>
              </c:strCache>
            </c:strRef>
          </c:cat>
          <c:val>
            <c:numRef>
              <c:f>Sheet1!$B$6:$G$6</c:f>
              <c:numCache>
                <c:formatCode>0%</c:formatCode>
                <c:ptCount val="6"/>
                <c:pt idx="0">
                  <c:v>0.1497462684645138</c:v>
                </c:pt>
                <c:pt idx="1">
                  <c:v>0.26097668910213662</c:v>
                </c:pt>
                <c:pt idx="2">
                  <c:v>0.23586522324524609</c:v>
                </c:pt>
                <c:pt idx="3">
                  <c:v>0.192144282881723</c:v>
                </c:pt>
                <c:pt idx="4">
                  <c:v>0.33301917633068912</c:v>
                </c:pt>
                <c:pt idx="5">
                  <c:v>0.34889588258607901</c:v>
                </c:pt>
              </c:numCache>
            </c:numRef>
          </c:val>
          <c:extLst>
            <c:ext xmlns:c16="http://schemas.microsoft.com/office/drawing/2014/chart" uri="{C3380CC4-5D6E-409C-BE32-E72D297353CC}">
              <c16:uniqueId val="{00000004-217D-4D55-A539-8B18224D8B09}"/>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Donald Trump</c:v>
                </c:pt>
                <c:pt idx="1">
                  <c:v>Vivek Ramaswamy</c:v>
                </c:pt>
                <c:pt idx="2">
                  <c:v>Nikki Haley</c:v>
                </c:pt>
                <c:pt idx="3">
                  <c:v>Ron DeSantis</c:v>
                </c:pt>
                <c:pt idx="4">
                  <c:v>Asa Hutchinson</c:v>
                </c:pt>
                <c:pt idx="5">
                  <c:v>Chris Christie</c:v>
                </c:pt>
              </c:strCache>
            </c:strRef>
          </c:cat>
          <c:val>
            <c:numRef>
              <c:f>Sheet1!$B$7:$G$7</c:f>
              <c:numCache>
                <c:formatCode>0%</c:formatCode>
                <c:ptCount val="6"/>
                <c:pt idx="0">
                  <c:v>8.0815109295425749E-3</c:v>
                </c:pt>
                <c:pt idx="1">
                  <c:v>7.7649746216331722E-2</c:v>
                </c:pt>
                <c:pt idx="2">
                  <c:v>9.1784517704459154E-2</c:v>
                </c:pt>
                <c:pt idx="3">
                  <c:v>4.3084015370849611E-2</c:v>
                </c:pt>
                <c:pt idx="4">
                  <c:v>0.1945138469719708</c:v>
                </c:pt>
                <c:pt idx="5">
                  <c:v>7.3195341381469048E-2</c:v>
                </c:pt>
              </c:numCache>
            </c:numRef>
          </c:val>
          <c:extLst>
            <c:ext xmlns:c16="http://schemas.microsoft.com/office/drawing/2014/chart" uri="{C3380CC4-5D6E-409C-BE32-E72D297353CC}">
              <c16:uniqueId val="{00000005-217D-4D55-A539-8B18224D8B09}"/>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9970472440941"/>
          <c:y val="3.55603478448571E-2"/>
          <c:w val="0.83181816663596952"/>
          <c:h val="0.78200132212202378"/>
        </c:manualLayout>
      </c:layout>
      <c:barChart>
        <c:barDir val="bar"/>
        <c:grouping val="stacked"/>
        <c:varyColors val="0"/>
        <c:ser>
          <c:idx val="0"/>
          <c:order val="0"/>
          <c:tx>
            <c:strRef>
              <c:f>Sheet1!$A$2</c:f>
              <c:strCache>
                <c:ptCount val="1"/>
                <c:pt idx="0">
                  <c:v>5 - Completely certain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0.52615430524904749</c:v>
                </c:pt>
                <c:pt idx="1">
                  <c:v>0.58888235146848522</c:v>
                </c:pt>
              </c:numCache>
            </c:numRef>
          </c:val>
          <c:extLst>
            <c:ext xmlns:c16="http://schemas.microsoft.com/office/drawing/2014/chart" uri="{C3380CC4-5D6E-409C-BE32-E72D297353CC}">
              <c16:uniqueId val="{00000000-3658-47FB-9416-62AE7C044BDB}"/>
            </c:ext>
          </c:extLst>
        </c:ser>
        <c:ser>
          <c:idx val="1"/>
          <c:order val="1"/>
          <c:tx>
            <c:strRef>
              <c:f>Sheet1!$A$3</c:f>
              <c:strCache>
                <c:ptCount val="1"/>
                <c:pt idx="0">
                  <c:v>4</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0.27752894544606083</c:v>
                </c:pt>
                <c:pt idx="1">
                  <c:v>0.2460470276514039</c:v>
                </c:pt>
              </c:numCache>
            </c:numRef>
          </c:val>
          <c:extLst>
            <c:ext xmlns:c16="http://schemas.microsoft.com/office/drawing/2014/chart" uri="{C3380CC4-5D6E-409C-BE32-E72D297353CC}">
              <c16:uniqueId val="{00000001-3658-47FB-9416-62AE7C044BDB}"/>
            </c:ext>
          </c:extLst>
        </c:ser>
        <c:ser>
          <c:idx val="2"/>
          <c:order val="2"/>
          <c:tx>
            <c:strRef>
              <c:f>Sheet1!$A$4</c:f>
              <c:strCache>
                <c:ptCount val="1"/>
                <c:pt idx="0">
                  <c:v>3</c:v>
                </c:pt>
              </c:strCache>
            </c:strRef>
          </c:tx>
          <c:spPr>
            <a:solidFill>
              <a:schemeClr val="accent1">
                <a:lumMod val="20000"/>
                <a:lumOff val="8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3658-47FB-9416-62AE7C044BDB}"/>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3658-47FB-9416-62AE7C044BD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0.15276810568826699</c:v>
                </c:pt>
                <c:pt idx="1">
                  <c:v>0.12873755268491061</c:v>
                </c:pt>
              </c:numCache>
            </c:numRef>
          </c:val>
          <c:extLst>
            <c:ext xmlns:c16="http://schemas.microsoft.com/office/drawing/2014/chart" uri="{C3380CC4-5D6E-409C-BE32-E72D297353CC}">
              <c16:uniqueId val="{00000004-3658-47FB-9416-62AE7C044BDB}"/>
            </c:ext>
          </c:extLst>
        </c:ser>
        <c:ser>
          <c:idx val="3"/>
          <c:order val="3"/>
          <c:tx>
            <c:strRef>
              <c:f>Sheet1!$A$5</c:f>
              <c:strCache>
                <c:ptCount val="1"/>
                <c:pt idx="0">
                  <c:v>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Sheet1!$B$5:$C$5</c:f>
              <c:numCache>
                <c:formatCode>0%</c:formatCode>
                <c:ptCount val="2"/>
                <c:pt idx="0">
                  <c:v>2.8505637520768939E-2</c:v>
                </c:pt>
                <c:pt idx="1">
                  <c:v>2.5525685532817199E-2</c:v>
                </c:pt>
              </c:numCache>
            </c:numRef>
          </c:val>
          <c:extLst>
            <c:ext xmlns:c16="http://schemas.microsoft.com/office/drawing/2014/chart" uri="{C3380CC4-5D6E-409C-BE32-E72D297353CC}">
              <c16:uniqueId val="{00000005-3658-47FB-9416-62AE7C044BDB}"/>
            </c:ext>
          </c:extLst>
        </c:ser>
        <c:ser>
          <c:idx val="4"/>
          <c:order val="4"/>
          <c:tx>
            <c:strRef>
              <c:f>Sheet1!$A$6</c:f>
              <c:strCache>
                <c:ptCount val="1"/>
                <c:pt idx="0">
                  <c:v>1 - Not certain at all</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Sheet1!$B$6:$C$6</c:f>
              <c:numCache>
                <c:formatCode>0%</c:formatCode>
                <c:ptCount val="2"/>
                <c:pt idx="0">
                  <c:v>1.5043006095855691E-2</c:v>
                </c:pt>
                <c:pt idx="1">
                  <c:v>1.0807382662383619E-2</c:v>
                </c:pt>
              </c:numCache>
            </c:numRef>
          </c:val>
          <c:extLst>
            <c:ext xmlns:c16="http://schemas.microsoft.com/office/drawing/2014/chart" uri="{C3380CC4-5D6E-409C-BE32-E72D297353CC}">
              <c16:uniqueId val="{00000006-3658-47FB-9416-62AE7C044BDB}"/>
            </c:ext>
          </c:extLst>
        </c:ser>
        <c:dLbls>
          <c:dLblPos val="ctr"/>
          <c:showLegendKey val="0"/>
          <c:showVal val="1"/>
          <c:showCatName val="0"/>
          <c:showSerName val="0"/>
          <c:showPercent val="0"/>
          <c:showBubbleSize val="0"/>
        </c:dLbls>
        <c:gapWidth val="150"/>
        <c:overlap val="100"/>
        <c:axId val="1458224192"/>
        <c:axId val="1444936416"/>
      </c:barChart>
      <c:catAx>
        <c:axId val="1458224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36416"/>
        <c:crosses val="autoZero"/>
        <c:auto val="1"/>
        <c:lblAlgn val="ctr"/>
        <c:lblOffset val="100"/>
        <c:noMultiLvlLbl val="0"/>
      </c:catAx>
      <c:valAx>
        <c:axId val="1444936416"/>
        <c:scaling>
          <c:orientation val="minMax"/>
          <c:max val="1"/>
        </c:scaling>
        <c:delete val="1"/>
        <c:axPos val="t"/>
        <c:numFmt formatCode="0%" sourceLinked="1"/>
        <c:majorTickMark val="none"/>
        <c:minorTickMark val="none"/>
        <c:tickLblPos val="nextTo"/>
        <c:crossAx val="145822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Sheet1!$B$2:$G$2</c:f>
              <c:numCache>
                <c:formatCode>General</c:formatCode>
                <c:ptCount val="6"/>
              </c:numCache>
            </c:numRef>
          </c:val>
          <c:extLst>
            <c:ext xmlns:c16="http://schemas.microsoft.com/office/drawing/2014/chart" uri="{C3380CC4-5D6E-409C-BE32-E72D297353CC}">
              <c16:uniqueId val="{00000000-BDA7-4D97-A920-5289214015FA}"/>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Sheet1!$B$3:$G$3</c:f>
              <c:numCache>
                <c:formatCode>General</c:formatCode>
                <c:ptCount val="6"/>
              </c:numCache>
            </c:numRef>
          </c:val>
          <c:extLst>
            <c:ext xmlns:c16="http://schemas.microsoft.com/office/drawing/2014/chart" uri="{C3380CC4-5D6E-409C-BE32-E72D297353CC}">
              <c16:uniqueId val="{00000001-BDA7-4D97-A920-5289214015FA}"/>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Sheet1!$B$4:$G$4</c:f>
              <c:numCache>
                <c:formatCode>General</c:formatCode>
                <c:ptCount val="6"/>
              </c:numCache>
            </c:numRef>
          </c:val>
          <c:extLst>
            <c:ext xmlns:c16="http://schemas.microsoft.com/office/drawing/2014/chart" uri="{C3380CC4-5D6E-409C-BE32-E72D297353CC}">
              <c16:uniqueId val="{00000002-BDA7-4D97-A920-5289214015FA}"/>
            </c:ext>
          </c:extLst>
        </c:ser>
        <c:ser>
          <c:idx val="3"/>
          <c:order val="3"/>
          <c:tx>
            <c:strRef>
              <c:f>Sheet1!$A$5</c:f>
              <c:strCache>
                <c:ptCount val="1"/>
                <c:pt idx="0">
                  <c:v>Somewhat unwilling</c:v>
                </c:pt>
              </c:strCache>
            </c:strRef>
          </c:tx>
          <c:spPr>
            <a:solidFill>
              <a:schemeClr val="accent1"/>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Sheet1!$B$5:$G$5</c:f>
              <c:numCache>
                <c:formatCode>General</c:formatCode>
                <c:ptCount val="6"/>
              </c:numCache>
            </c:numRef>
          </c:val>
          <c:extLst>
            <c:ext xmlns:c16="http://schemas.microsoft.com/office/drawing/2014/chart" uri="{C3380CC4-5D6E-409C-BE32-E72D297353CC}">
              <c16:uniqueId val="{00000003-BDA7-4D97-A920-5289214015FA}"/>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Sheet1!$B$6:$G$6</c:f>
              <c:numCache>
                <c:formatCode>General</c:formatCode>
                <c:ptCount val="6"/>
              </c:numCache>
            </c:numRef>
          </c:val>
          <c:extLst>
            <c:ext xmlns:c16="http://schemas.microsoft.com/office/drawing/2014/chart" uri="{C3380CC4-5D6E-409C-BE32-E72D297353CC}">
              <c16:uniqueId val="{00000004-BDA7-4D97-A920-5289214015FA}"/>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Sheet1!$B$7:$G$7</c:f>
              <c:numCache>
                <c:formatCode>General</c:formatCode>
                <c:ptCount val="6"/>
              </c:numCache>
            </c:numRef>
          </c:val>
          <c:extLst>
            <c:ext xmlns:c16="http://schemas.microsoft.com/office/drawing/2014/chart" uri="{C3380CC4-5D6E-409C-BE32-E72D297353CC}">
              <c16:uniqueId val="{00000005-BDA7-4D97-A920-5289214015FA}"/>
            </c:ext>
          </c:extLst>
        </c:ser>
        <c:dLbls>
          <c:showLegendKey val="0"/>
          <c:showVal val="0"/>
          <c:showCatName val="0"/>
          <c:showSerName val="0"/>
          <c:showPercent val="0"/>
          <c:showBubbleSize val="0"/>
        </c:dLbls>
        <c:gapWidth val="150"/>
        <c:overlap val="100"/>
        <c:axId val="2143362480"/>
        <c:axId val="1123663616"/>
      </c:barChart>
      <c:catAx>
        <c:axId val="2143362480"/>
        <c:scaling>
          <c:orientation val="minMax"/>
        </c:scaling>
        <c:delete val="1"/>
        <c:axPos val="l"/>
        <c:numFmt formatCode="General" sourceLinked="1"/>
        <c:majorTickMark val="none"/>
        <c:minorTickMark val="none"/>
        <c:tickLblPos val="nextTo"/>
        <c:crossAx val="1123663616"/>
        <c:crosses val="autoZero"/>
        <c:auto val="1"/>
        <c:lblAlgn val="ctr"/>
        <c:lblOffset val="100"/>
        <c:noMultiLvlLbl val="0"/>
      </c:catAx>
      <c:valAx>
        <c:axId val="1123663616"/>
        <c:scaling>
          <c:orientation val="minMax"/>
          <c:max val="1"/>
        </c:scaling>
        <c:delete val="1"/>
        <c:axPos val="b"/>
        <c:numFmt formatCode="General" sourceLinked="1"/>
        <c:majorTickMark val="none"/>
        <c:minorTickMark val="none"/>
        <c:tickLblPos val="nextTo"/>
        <c:crossAx val="21433624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Joe Biden</c:v>
                </c:pt>
                <c:pt idx="1">
                  <c:v>Marianne Williamson</c:v>
                </c:pt>
                <c:pt idx="2">
                  <c:v>Dean Phillips</c:v>
                </c:pt>
              </c:strCache>
            </c:strRef>
          </c:cat>
          <c:val>
            <c:numRef>
              <c:f>Sheet1!$B$2:$D$2</c:f>
              <c:numCache>
                <c:formatCode>0%</c:formatCode>
                <c:ptCount val="3"/>
                <c:pt idx="0">
                  <c:v>0.53324026124302359</c:v>
                </c:pt>
                <c:pt idx="1">
                  <c:v>0.1222995561151646</c:v>
                </c:pt>
                <c:pt idx="2">
                  <c:v>8.7848311557546244E-2</c:v>
                </c:pt>
              </c:numCache>
            </c:numRef>
          </c:val>
          <c:extLst>
            <c:ext xmlns:c16="http://schemas.microsoft.com/office/drawing/2014/chart" uri="{C3380CC4-5D6E-409C-BE32-E72D297353CC}">
              <c16:uniqueId val="{00000000-4221-4505-AAD1-9922FA0771A6}"/>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Joe Biden</c:v>
                </c:pt>
                <c:pt idx="1">
                  <c:v>Marianne Williamson</c:v>
                </c:pt>
                <c:pt idx="2">
                  <c:v>Dean Phillips</c:v>
                </c:pt>
              </c:strCache>
            </c:strRef>
          </c:cat>
          <c:val>
            <c:numRef>
              <c:f>Sheet1!$B$3:$D$3</c:f>
              <c:numCache>
                <c:formatCode>0%</c:formatCode>
                <c:ptCount val="3"/>
                <c:pt idx="0">
                  <c:v>0.173656218520053</c:v>
                </c:pt>
                <c:pt idx="1">
                  <c:v>0.21931724508136979</c:v>
                </c:pt>
                <c:pt idx="2">
                  <c:v>0.18793057238140759</c:v>
                </c:pt>
              </c:numCache>
            </c:numRef>
          </c:val>
          <c:extLst>
            <c:ext xmlns:c16="http://schemas.microsoft.com/office/drawing/2014/chart" uri="{C3380CC4-5D6E-409C-BE32-E72D297353CC}">
              <c16:uniqueId val="{00000001-4221-4505-AAD1-9922FA0771A6}"/>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Joe Biden</c:v>
                </c:pt>
                <c:pt idx="1">
                  <c:v>Marianne Williamson</c:v>
                </c:pt>
                <c:pt idx="2">
                  <c:v>Dean Phillips</c:v>
                </c:pt>
              </c:strCache>
            </c:strRef>
          </c:cat>
          <c:val>
            <c:numRef>
              <c:f>Sheet1!$B$4:$D$4</c:f>
              <c:numCache>
                <c:formatCode>0%</c:formatCode>
                <c:ptCount val="3"/>
                <c:pt idx="0">
                  <c:v>8.9123940455822503E-2</c:v>
                </c:pt>
                <c:pt idx="1">
                  <c:v>0.37152305938267832</c:v>
                </c:pt>
                <c:pt idx="2">
                  <c:v>0.37305448024398957</c:v>
                </c:pt>
              </c:numCache>
            </c:numRef>
          </c:val>
          <c:extLst>
            <c:ext xmlns:c16="http://schemas.microsoft.com/office/drawing/2014/chart" uri="{C3380CC4-5D6E-409C-BE32-E72D297353CC}">
              <c16:uniqueId val="{00000002-4221-4505-AAD1-9922FA0771A6}"/>
            </c:ext>
          </c:extLst>
        </c:ser>
        <c:ser>
          <c:idx val="3"/>
          <c:order val="3"/>
          <c:tx>
            <c:strRef>
              <c:f>Sheet1!$A$5</c:f>
              <c:strCache>
                <c:ptCount val="1"/>
                <c:pt idx="0">
                  <c:v>Somewhat unwilling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Joe Biden</c:v>
                </c:pt>
                <c:pt idx="1">
                  <c:v>Marianne Williamson</c:v>
                </c:pt>
                <c:pt idx="2">
                  <c:v>Dean Phillips</c:v>
                </c:pt>
              </c:strCache>
            </c:strRef>
          </c:cat>
          <c:val>
            <c:numRef>
              <c:f>Sheet1!$B$5:$D$5</c:f>
              <c:numCache>
                <c:formatCode>0%</c:formatCode>
                <c:ptCount val="3"/>
                <c:pt idx="0">
                  <c:v>9.7557920733166645E-2</c:v>
                </c:pt>
                <c:pt idx="1">
                  <c:v>6.2432911896597873E-2</c:v>
                </c:pt>
                <c:pt idx="2">
                  <c:v>9.4318711145748829E-2</c:v>
                </c:pt>
              </c:numCache>
            </c:numRef>
          </c:val>
          <c:extLst>
            <c:ext xmlns:c16="http://schemas.microsoft.com/office/drawing/2014/chart" uri="{C3380CC4-5D6E-409C-BE32-E72D297353CC}">
              <c16:uniqueId val="{00000003-4221-4505-AAD1-9922FA0771A6}"/>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Joe Biden</c:v>
                </c:pt>
                <c:pt idx="1">
                  <c:v>Marianne Williamson</c:v>
                </c:pt>
                <c:pt idx="2">
                  <c:v>Dean Phillips</c:v>
                </c:pt>
              </c:strCache>
            </c:strRef>
          </c:cat>
          <c:val>
            <c:numRef>
              <c:f>Sheet1!$B$6:$D$6</c:f>
              <c:numCache>
                <c:formatCode>0%</c:formatCode>
                <c:ptCount val="3"/>
                <c:pt idx="0">
                  <c:v>9.3845964435492812E-2</c:v>
                </c:pt>
                <c:pt idx="1">
                  <c:v>0.1107624369006249</c:v>
                </c:pt>
                <c:pt idx="2">
                  <c:v>0.1099518701255255</c:v>
                </c:pt>
              </c:numCache>
            </c:numRef>
          </c:val>
          <c:extLst>
            <c:ext xmlns:c16="http://schemas.microsoft.com/office/drawing/2014/chart" uri="{C3380CC4-5D6E-409C-BE32-E72D297353CC}">
              <c16:uniqueId val="{00000004-4221-4505-AAD1-9922FA0771A6}"/>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Joe Biden</c:v>
                </c:pt>
                <c:pt idx="1">
                  <c:v>Marianne Williamson</c:v>
                </c:pt>
                <c:pt idx="2">
                  <c:v>Dean Phillips</c:v>
                </c:pt>
              </c:strCache>
            </c:strRef>
          </c:cat>
          <c:val>
            <c:numRef>
              <c:f>Sheet1!$B$7:$D$7</c:f>
              <c:numCache>
                <c:formatCode>0%</c:formatCode>
                <c:ptCount val="3"/>
                <c:pt idx="0">
                  <c:v>1.257569461244178E-2</c:v>
                </c:pt>
                <c:pt idx="1">
                  <c:v>0.1136647906235649</c:v>
                </c:pt>
                <c:pt idx="2">
                  <c:v>0.14689605454578269</c:v>
                </c:pt>
              </c:numCache>
            </c:numRef>
          </c:val>
          <c:extLst>
            <c:ext xmlns:c16="http://schemas.microsoft.com/office/drawing/2014/chart" uri="{C3380CC4-5D6E-409C-BE32-E72D297353CC}">
              <c16:uniqueId val="{00000005-4221-4505-AAD1-9922FA0771A6}"/>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Non-Hispanic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Joe Biden</c:v>
                </c:pt>
                <c:pt idx="1">
                  <c:v>Marianne Williamson</c:v>
                </c:pt>
                <c:pt idx="2">
                  <c:v>Dean Phillips</c:v>
                </c:pt>
              </c:strCache>
            </c:strRef>
          </c:cat>
          <c:val>
            <c:numRef>
              <c:f>Sheet1!$B$2:$D$2</c:f>
              <c:numCache>
                <c:formatCode>0%</c:formatCode>
                <c:ptCount val="3"/>
                <c:pt idx="0">
                  <c:v>0.57133006088049498</c:v>
                </c:pt>
                <c:pt idx="1">
                  <c:v>6.3713973487775702E-2</c:v>
                </c:pt>
                <c:pt idx="2">
                  <c:v>4.1544984676724322E-2</c:v>
                </c:pt>
              </c:numCache>
            </c:numRef>
          </c:val>
          <c:extLst>
            <c:ext xmlns:c16="http://schemas.microsoft.com/office/drawing/2014/chart" uri="{C3380CC4-5D6E-409C-BE32-E72D297353CC}">
              <c16:uniqueId val="{00000000-217D-4D55-A539-8B18224D8B09}"/>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Joe Biden</c:v>
                </c:pt>
                <c:pt idx="1">
                  <c:v>Marianne Williamson</c:v>
                </c:pt>
                <c:pt idx="2">
                  <c:v>Dean Phillips</c:v>
                </c:pt>
              </c:strCache>
            </c:strRef>
          </c:cat>
          <c:val>
            <c:numRef>
              <c:f>Sheet1!$B$3:$D$3</c:f>
              <c:numCache>
                <c:formatCode>0%</c:formatCode>
                <c:ptCount val="3"/>
                <c:pt idx="0">
                  <c:v>0.2339638178906914</c:v>
                </c:pt>
                <c:pt idx="1">
                  <c:v>0.18550977266224181</c:v>
                </c:pt>
                <c:pt idx="2">
                  <c:v>0.1795130340598822</c:v>
                </c:pt>
              </c:numCache>
            </c:numRef>
          </c:val>
          <c:extLst>
            <c:ext xmlns:c16="http://schemas.microsoft.com/office/drawing/2014/chart" uri="{C3380CC4-5D6E-409C-BE32-E72D297353CC}">
              <c16:uniqueId val="{00000001-217D-4D55-A539-8B18224D8B09}"/>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Joe Biden</c:v>
                </c:pt>
                <c:pt idx="1">
                  <c:v>Marianne Williamson</c:v>
                </c:pt>
                <c:pt idx="2">
                  <c:v>Dean Phillips</c:v>
                </c:pt>
              </c:strCache>
            </c:strRef>
          </c:cat>
          <c:val>
            <c:numRef>
              <c:f>Sheet1!$B$4:$D$4</c:f>
              <c:numCache>
                <c:formatCode>0%</c:formatCode>
                <c:ptCount val="3"/>
                <c:pt idx="0">
                  <c:v>7.8072173387134666E-2</c:v>
                </c:pt>
                <c:pt idx="1">
                  <c:v>0.23669994604736549</c:v>
                </c:pt>
                <c:pt idx="2">
                  <c:v>0.25711863887028058</c:v>
                </c:pt>
              </c:numCache>
            </c:numRef>
          </c:val>
          <c:extLst>
            <c:ext xmlns:c16="http://schemas.microsoft.com/office/drawing/2014/chart" uri="{C3380CC4-5D6E-409C-BE32-E72D297353CC}">
              <c16:uniqueId val="{00000002-217D-4D55-A539-8B18224D8B09}"/>
            </c:ext>
          </c:extLst>
        </c:ser>
        <c:ser>
          <c:idx val="3"/>
          <c:order val="3"/>
          <c:tx>
            <c:strRef>
              <c:f>Sheet1!$A$5</c:f>
              <c:strCache>
                <c:ptCount val="1"/>
                <c:pt idx="0">
                  <c:v>Somewhat unwilling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Joe Biden</c:v>
                </c:pt>
                <c:pt idx="1">
                  <c:v>Marianne Williamson</c:v>
                </c:pt>
                <c:pt idx="2">
                  <c:v>Dean Phillips</c:v>
                </c:pt>
              </c:strCache>
            </c:strRef>
          </c:cat>
          <c:val>
            <c:numRef>
              <c:f>Sheet1!$B$5:$D$5</c:f>
              <c:numCache>
                <c:formatCode>0%</c:formatCode>
                <c:ptCount val="3"/>
                <c:pt idx="0">
                  <c:v>4.4781717018823157E-2</c:v>
                </c:pt>
                <c:pt idx="1">
                  <c:v>9.4334950695549286E-2</c:v>
                </c:pt>
                <c:pt idx="2">
                  <c:v>7.1925708959769297E-2</c:v>
                </c:pt>
              </c:numCache>
            </c:numRef>
          </c:val>
          <c:extLst>
            <c:ext xmlns:c16="http://schemas.microsoft.com/office/drawing/2014/chart" uri="{C3380CC4-5D6E-409C-BE32-E72D297353CC}">
              <c16:uniqueId val="{00000003-217D-4D55-A539-8B18224D8B09}"/>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Joe Biden</c:v>
                </c:pt>
                <c:pt idx="1">
                  <c:v>Marianne Williamson</c:v>
                </c:pt>
                <c:pt idx="2">
                  <c:v>Dean Phillips</c:v>
                </c:pt>
              </c:strCache>
            </c:strRef>
          </c:cat>
          <c:val>
            <c:numRef>
              <c:f>Sheet1!$B$6:$D$6</c:f>
              <c:numCache>
                <c:formatCode>0%</c:formatCode>
                <c:ptCount val="3"/>
                <c:pt idx="0">
                  <c:v>6.1338999695620823E-2</c:v>
                </c:pt>
                <c:pt idx="1">
                  <c:v>0.2322200165845652</c:v>
                </c:pt>
                <c:pt idx="2">
                  <c:v>0.19787578266634451</c:v>
                </c:pt>
              </c:numCache>
            </c:numRef>
          </c:val>
          <c:extLst>
            <c:ext xmlns:c16="http://schemas.microsoft.com/office/drawing/2014/chart" uri="{C3380CC4-5D6E-409C-BE32-E72D297353CC}">
              <c16:uniqueId val="{00000004-217D-4D55-A539-8B18224D8B09}"/>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Joe Biden</c:v>
                </c:pt>
                <c:pt idx="1">
                  <c:v>Marianne Williamson</c:v>
                </c:pt>
                <c:pt idx="2">
                  <c:v>Dean Phillips</c:v>
                </c:pt>
              </c:strCache>
            </c:strRef>
          </c:cat>
          <c:val>
            <c:numRef>
              <c:f>Sheet1!$B$7:$D$7</c:f>
              <c:numCache>
                <c:formatCode>0%</c:formatCode>
                <c:ptCount val="3"/>
                <c:pt idx="0">
                  <c:v>1.0513231127235279E-2</c:v>
                </c:pt>
                <c:pt idx="1">
                  <c:v>0.1875213405225033</c:v>
                </c:pt>
                <c:pt idx="2">
                  <c:v>0.25202185076699979</c:v>
                </c:pt>
              </c:numCache>
            </c:numRef>
          </c:val>
          <c:extLst>
            <c:ext xmlns:c16="http://schemas.microsoft.com/office/drawing/2014/chart" uri="{C3380CC4-5D6E-409C-BE32-E72D297353CC}">
              <c16:uniqueId val="{00000005-217D-4D55-A539-8B18224D8B09}"/>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84066413870415"/>
          <c:y val="8.8484282537629716E-2"/>
          <c:w val="0.55269860273978322"/>
          <c:h val="0.82051750864775486"/>
        </c:manualLayout>
      </c:layout>
      <c:doughnutChart>
        <c:varyColors val="1"/>
        <c:ser>
          <c:idx val="0"/>
          <c:order val="0"/>
          <c:tx>
            <c:strRef>
              <c:f>Sheet1!$B$1</c:f>
              <c:strCache>
                <c:ptCount val="1"/>
                <c:pt idx="0">
                  <c:v>Hispanic - No EO</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A596-4F93-BD77-C6CF74338EC2}"/>
              </c:ext>
            </c:extLst>
          </c:dPt>
          <c:dPt>
            <c:idx val="1"/>
            <c:bubble3D val="0"/>
            <c:spPr>
              <a:solidFill>
                <a:srgbClr val="595959"/>
              </a:solidFill>
              <a:ln w="19050">
                <a:solidFill>
                  <a:schemeClr val="lt1"/>
                </a:solidFill>
              </a:ln>
              <a:effectLst/>
            </c:spPr>
            <c:extLst>
              <c:ext xmlns:c16="http://schemas.microsoft.com/office/drawing/2014/chart" uri="{C3380CC4-5D6E-409C-BE32-E72D297353CC}">
                <c16:uniqueId val="{00000003-A596-4F93-BD77-C6CF74338EC2}"/>
              </c:ext>
            </c:extLst>
          </c:dPt>
          <c:dPt>
            <c:idx val="2"/>
            <c:bubble3D val="0"/>
            <c:spPr>
              <a:solidFill>
                <a:srgbClr val="DBDCDD"/>
              </a:solidFill>
              <a:ln w="19050">
                <a:solidFill>
                  <a:schemeClr val="lt1"/>
                </a:solidFill>
              </a:ln>
              <a:effectLst/>
            </c:spPr>
            <c:extLst>
              <c:ext xmlns:c16="http://schemas.microsoft.com/office/drawing/2014/chart" uri="{C3380CC4-5D6E-409C-BE32-E72D297353CC}">
                <c16:uniqueId val="{00000005-A596-4F93-BD77-C6CF74338EC2}"/>
              </c:ext>
            </c:extLst>
          </c:dPt>
          <c:cat>
            <c:strRef>
              <c:f>Sheet1!$A$2:$A$4</c:f>
              <c:strCache>
                <c:ptCount val="3"/>
                <c:pt idx="0">
                  <c:v>Right direction</c:v>
                </c:pt>
                <c:pt idx="1">
                  <c:v>Wrong track</c:v>
                </c:pt>
                <c:pt idx="2">
                  <c:v>Unsure/I don't know</c:v>
                </c:pt>
              </c:strCache>
            </c:strRef>
          </c:cat>
          <c:val>
            <c:numRef>
              <c:f>Sheet1!$B$2:$B$4</c:f>
              <c:numCache>
                <c:formatCode>0%</c:formatCode>
                <c:ptCount val="3"/>
                <c:pt idx="0">
                  <c:v>0.32078718599744749</c:v>
                </c:pt>
                <c:pt idx="1">
                  <c:v>0.51945324528517567</c:v>
                </c:pt>
                <c:pt idx="2">
                  <c:v>0.1597595687173779</c:v>
                </c:pt>
              </c:numCache>
            </c:numRef>
          </c:val>
          <c:extLst>
            <c:ext xmlns:c16="http://schemas.microsoft.com/office/drawing/2014/chart" uri="{C3380CC4-5D6E-409C-BE32-E72D297353CC}">
              <c16:uniqueId val="{00000006-A596-4F93-BD77-C6CF74338EC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9970472440941"/>
          <c:y val="3.55603478448571E-2"/>
          <c:w val="0.84370029527559054"/>
          <c:h val="0.78200132212202378"/>
        </c:manualLayout>
      </c:layout>
      <c:barChart>
        <c:barDir val="bar"/>
        <c:grouping val="stacked"/>
        <c:varyColors val="0"/>
        <c:ser>
          <c:idx val="0"/>
          <c:order val="0"/>
          <c:tx>
            <c:strRef>
              <c:f>Sheet1!$A$2</c:f>
              <c:strCache>
                <c:ptCount val="1"/>
                <c:pt idx="0">
                  <c:v>5 - Completely certain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0.47281303407765252</c:v>
                </c:pt>
                <c:pt idx="1">
                  <c:v>0.40203417273787129</c:v>
                </c:pt>
              </c:numCache>
            </c:numRef>
          </c:val>
          <c:extLst>
            <c:ext xmlns:c16="http://schemas.microsoft.com/office/drawing/2014/chart" uri="{C3380CC4-5D6E-409C-BE32-E72D297353CC}">
              <c16:uniqueId val="{00000000-B0F8-4571-B0A6-65C8697AFE80}"/>
            </c:ext>
          </c:extLst>
        </c:ser>
        <c:ser>
          <c:idx val="1"/>
          <c:order val="1"/>
          <c:tx>
            <c:strRef>
              <c:f>Sheet1!$A$3</c:f>
              <c:strCache>
                <c:ptCount val="1"/>
                <c:pt idx="0">
                  <c:v>4</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0.2943170017240247</c:v>
                </c:pt>
                <c:pt idx="1">
                  <c:v>0.33679858511888477</c:v>
                </c:pt>
              </c:numCache>
            </c:numRef>
          </c:val>
          <c:extLst>
            <c:ext xmlns:c16="http://schemas.microsoft.com/office/drawing/2014/chart" uri="{C3380CC4-5D6E-409C-BE32-E72D297353CC}">
              <c16:uniqueId val="{00000001-B0F8-4571-B0A6-65C8697AFE80}"/>
            </c:ext>
          </c:extLst>
        </c:ser>
        <c:ser>
          <c:idx val="2"/>
          <c:order val="2"/>
          <c:tx>
            <c:strRef>
              <c:f>Sheet1!$A$4</c:f>
              <c:strCache>
                <c:ptCount val="1"/>
                <c:pt idx="0">
                  <c:v>3</c:v>
                </c:pt>
              </c:strCache>
            </c:strRef>
          </c:tx>
          <c:spPr>
            <a:solidFill>
              <a:schemeClr val="accent1">
                <a:lumMod val="20000"/>
                <a:lumOff val="8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B0F8-4571-B0A6-65C8697AFE80}"/>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B0F8-4571-B0A6-65C8697AFE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0.19722986327568501</c:v>
                </c:pt>
                <c:pt idx="1">
                  <c:v>0.2132064922959834</c:v>
                </c:pt>
              </c:numCache>
            </c:numRef>
          </c:val>
          <c:extLst>
            <c:ext xmlns:c16="http://schemas.microsoft.com/office/drawing/2014/chart" uri="{C3380CC4-5D6E-409C-BE32-E72D297353CC}">
              <c16:uniqueId val="{00000004-B0F8-4571-B0A6-65C8697AFE80}"/>
            </c:ext>
          </c:extLst>
        </c:ser>
        <c:ser>
          <c:idx val="3"/>
          <c:order val="3"/>
          <c:tx>
            <c:strRef>
              <c:f>Sheet1!$A$5</c:f>
              <c:strCache>
                <c:ptCount val="1"/>
                <c:pt idx="0">
                  <c:v>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Sheet1!$B$5:$C$5</c:f>
              <c:numCache>
                <c:formatCode>0%</c:formatCode>
                <c:ptCount val="2"/>
                <c:pt idx="0">
                  <c:v>2.2271158026889021E-2</c:v>
                </c:pt>
                <c:pt idx="1">
                  <c:v>2.5447184208962439E-2</c:v>
                </c:pt>
              </c:numCache>
            </c:numRef>
          </c:val>
          <c:extLst>
            <c:ext xmlns:c16="http://schemas.microsoft.com/office/drawing/2014/chart" uri="{C3380CC4-5D6E-409C-BE32-E72D297353CC}">
              <c16:uniqueId val="{00000005-B0F8-4571-B0A6-65C8697AFE80}"/>
            </c:ext>
          </c:extLst>
        </c:ser>
        <c:ser>
          <c:idx val="4"/>
          <c:order val="4"/>
          <c:tx>
            <c:strRef>
              <c:f>Sheet1!$A$6</c:f>
              <c:strCache>
                <c:ptCount val="1"/>
                <c:pt idx="0">
                  <c:v>1 - Not certain at all</c:v>
                </c:pt>
              </c:strCache>
            </c:strRef>
          </c:tx>
          <c:spPr>
            <a:solidFill>
              <a:schemeClr val="accent1">
                <a:lumMod val="75000"/>
              </a:schemeClr>
            </a:solidFill>
            <a:ln>
              <a:noFill/>
            </a:ln>
            <a:effectLst/>
          </c:spPr>
          <c:invertIfNegative val="0"/>
          <c:dLbls>
            <c:dLbl>
              <c:idx val="0"/>
              <c:layout>
                <c:manualLayout>
                  <c:x val="1.2499999999999886E-2"/>
                  <c:y val="2.54547944487166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18-43C0-9B9C-E7AB6C2F250B}"/>
                </c:ext>
              </c:extLst>
            </c:dLbl>
            <c:dLbl>
              <c:idx val="1"/>
              <c:layout>
                <c:manualLayout>
                  <c:x val="1.7187499999999887E-2"/>
                  <c:y val="6.46551778997401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18-43C0-9B9C-E7AB6C2F25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Sheet1!$B$6:$C$6</c:f>
              <c:numCache>
                <c:formatCode>0%</c:formatCode>
                <c:ptCount val="2"/>
                <c:pt idx="0">
                  <c:v>1.3368942895749121E-2</c:v>
                </c:pt>
                <c:pt idx="1">
                  <c:v>2.2513565638298701E-2</c:v>
                </c:pt>
              </c:numCache>
            </c:numRef>
          </c:val>
          <c:extLst>
            <c:ext xmlns:c16="http://schemas.microsoft.com/office/drawing/2014/chart" uri="{C3380CC4-5D6E-409C-BE32-E72D297353CC}">
              <c16:uniqueId val="{00000006-B0F8-4571-B0A6-65C8697AFE80}"/>
            </c:ext>
          </c:extLst>
        </c:ser>
        <c:dLbls>
          <c:dLblPos val="ctr"/>
          <c:showLegendKey val="0"/>
          <c:showVal val="1"/>
          <c:showCatName val="0"/>
          <c:showSerName val="0"/>
          <c:showPercent val="0"/>
          <c:showBubbleSize val="0"/>
        </c:dLbls>
        <c:gapWidth val="150"/>
        <c:overlap val="100"/>
        <c:axId val="1458224192"/>
        <c:axId val="1444936416"/>
      </c:barChart>
      <c:catAx>
        <c:axId val="1458224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36416"/>
        <c:crosses val="autoZero"/>
        <c:auto val="1"/>
        <c:lblAlgn val="ctr"/>
        <c:lblOffset val="100"/>
        <c:noMultiLvlLbl val="0"/>
      </c:catAx>
      <c:valAx>
        <c:axId val="1444936416"/>
        <c:scaling>
          <c:orientation val="minMax"/>
          <c:max val="1"/>
        </c:scaling>
        <c:delete val="1"/>
        <c:axPos val="t"/>
        <c:numFmt formatCode="0%" sourceLinked="1"/>
        <c:majorTickMark val="none"/>
        <c:minorTickMark val="none"/>
        <c:tickLblPos val="nextTo"/>
        <c:crossAx val="145822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Sheet1!$B$2:$G$2</c:f>
              <c:numCache>
                <c:formatCode>General</c:formatCode>
                <c:ptCount val="6"/>
              </c:numCache>
            </c:numRef>
          </c:val>
          <c:extLst>
            <c:ext xmlns:c16="http://schemas.microsoft.com/office/drawing/2014/chart" uri="{C3380CC4-5D6E-409C-BE32-E72D297353CC}">
              <c16:uniqueId val="{00000000-CEDF-47A0-9980-041B0CE91476}"/>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Sheet1!$B$3:$G$3</c:f>
              <c:numCache>
                <c:formatCode>General</c:formatCode>
                <c:ptCount val="6"/>
              </c:numCache>
            </c:numRef>
          </c:val>
          <c:extLst>
            <c:ext xmlns:c16="http://schemas.microsoft.com/office/drawing/2014/chart" uri="{C3380CC4-5D6E-409C-BE32-E72D297353CC}">
              <c16:uniqueId val="{00000001-CEDF-47A0-9980-041B0CE91476}"/>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Sheet1!$B$4:$G$4</c:f>
              <c:numCache>
                <c:formatCode>General</c:formatCode>
                <c:ptCount val="6"/>
              </c:numCache>
            </c:numRef>
          </c:val>
          <c:extLst>
            <c:ext xmlns:c16="http://schemas.microsoft.com/office/drawing/2014/chart" uri="{C3380CC4-5D6E-409C-BE32-E72D297353CC}">
              <c16:uniqueId val="{00000002-CEDF-47A0-9980-041B0CE91476}"/>
            </c:ext>
          </c:extLst>
        </c:ser>
        <c:ser>
          <c:idx val="3"/>
          <c:order val="3"/>
          <c:tx>
            <c:strRef>
              <c:f>Sheet1!$A$5</c:f>
              <c:strCache>
                <c:ptCount val="1"/>
                <c:pt idx="0">
                  <c:v>Somewhat unwilling</c:v>
                </c:pt>
              </c:strCache>
            </c:strRef>
          </c:tx>
          <c:spPr>
            <a:solidFill>
              <a:schemeClr val="accent1"/>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Sheet1!$B$5:$G$5</c:f>
              <c:numCache>
                <c:formatCode>General</c:formatCode>
                <c:ptCount val="6"/>
              </c:numCache>
            </c:numRef>
          </c:val>
          <c:extLst>
            <c:ext xmlns:c16="http://schemas.microsoft.com/office/drawing/2014/chart" uri="{C3380CC4-5D6E-409C-BE32-E72D297353CC}">
              <c16:uniqueId val="{00000003-CEDF-47A0-9980-041B0CE91476}"/>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Sheet1!$B$6:$G$6</c:f>
              <c:numCache>
                <c:formatCode>General</c:formatCode>
                <c:ptCount val="6"/>
              </c:numCache>
            </c:numRef>
          </c:val>
          <c:extLst>
            <c:ext xmlns:c16="http://schemas.microsoft.com/office/drawing/2014/chart" uri="{C3380CC4-5D6E-409C-BE32-E72D297353CC}">
              <c16:uniqueId val="{00000004-CEDF-47A0-9980-041B0CE91476}"/>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Sheet1!$B$7:$G$7</c:f>
              <c:numCache>
                <c:formatCode>General</c:formatCode>
                <c:ptCount val="6"/>
              </c:numCache>
            </c:numRef>
          </c:val>
          <c:extLst>
            <c:ext xmlns:c16="http://schemas.microsoft.com/office/drawing/2014/chart" uri="{C3380CC4-5D6E-409C-BE32-E72D297353CC}">
              <c16:uniqueId val="{00000005-CEDF-47A0-9980-041B0CE91476}"/>
            </c:ext>
          </c:extLst>
        </c:ser>
        <c:dLbls>
          <c:showLegendKey val="0"/>
          <c:showVal val="0"/>
          <c:showCatName val="0"/>
          <c:showSerName val="0"/>
          <c:showPercent val="0"/>
          <c:showBubbleSize val="0"/>
        </c:dLbls>
        <c:gapWidth val="150"/>
        <c:overlap val="100"/>
        <c:axId val="2143362480"/>
        <c:axId val="1123663616"/>
      </c:barChart>
      <c:catAx>
        <c:axId val="2143362480"/>
        <c:scaling>
          <c:orientation val="minMax"/>
        </c:scaling>
        <c:delete val="1"/>
        <c:axPos val="l"/>
        <c:numFmt formatCode="General" sourceLinked="1"/>
        <c:majorTickMark val="none"/>
        <c:minorTickMark val="none"/>
        <c:tickLblPos val="nextTo"/>
        <c:crossAx val="1123663616"/>
        <c:crosses val="autoZero"/>
        <c:auto val="1"/>
        <c:lblAlgn val="ctr"/>
        <c:lblOffset val="100"/>
        <c:noMultiLvlLbl val="0"/>
      </c:catAx>
      <c:valAx>
        <c:axId val="1123663616"/>
        <c:scaling>
          <c:orientation val="minMax"/>
          <c:max val="1"/>
        </c:scaling>
        <c:delete val="1"/>
        <c:axPos val="b"/>
        <c:numFmt formatCode="General" sourceLinked="1"/>
        <c:majorTickMark val="none"/>
        <c:minorTickMark val="none"/>
        <c:tickLblPos val="nextTo"/>
        <c:crossAx val="21433624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Adam Schiff (D)</c:v>
                </c:pt>
                <c:pt idx="1">
                  <c:v>Katie Porter (D)</c:v>
                </c:pt>
                <c:pt idx="2">
                  <c:v>Barbara Lee (D)</c:v>
                </c:pt>
                <c:pt idx="3">
                  <c:v>Jessica Resendez (D)</c:v>
                </c:pt>
                <c:pt idx="4">
                  <c:v>Christina Pascucci (D)</c:v>
                </c:pt>
                <c:pt idx="5">
                  <c:v>Steve Garvey (R)</c:v>
                </c:pt>
                <c:pt idx="6">
                  <c:v>Lexi Reese (D)</c:v>
                </c:pt>
                <c:pt idx="7">
                  <c:v>Frank Ferreira (I)</c:v>
                </c:pt>
                <c:pt idx="8">
                  <c:v>James Bradley (R)</c:v>
                </c:pt>
                <c:pt idx="9">
                  <c:v>Jonathan Reiss (R)</c:v>
                </c:pt>
                <c:pt idx="10">
                  <c:v>Eric Early (R)</c:v>
                </c:pt>
                <c:pt idx="11">
                  <c:v>Sarah Liew (R)</c:v>
                </c:pt>
              </c:strCache>
            </c:strRef>
          </c:cat>
          <c:val>
            <c:numRef>
              <c:f>Sheet1!$B$2:$M$2</c:f>
              <c:numCache>
                <c:formatCode>0%</c:formatCode>
                <c:ptCount val="12"/>
                <c:pt idx="0">
                  <c:v>0.21045151425477349</c:v>
                </c:pt>
                <c:pt idx="1">
                  <c:v>0.18374500703586619</c:v>
                </c:pt>
                <c:pt idx="2">
                  <c:v>0.17118074225601251</c:v>
                </c:pt>
                <c:pt idx="3">
                  <c:v>0.1400837737474793</c:v>
                </c:pt>
                <c:pt idx="4">
                  <c:v>0.13175802802163669</c:v>
                </c:pt>
                <c:pt idx="5">
                  <c:v>0.1111284244617263</c:v>
                </c:pt>
                <c:pt idx="6">
                  <c:v>0.10849491258576351</c:v>
                </c:pt>
                <c:pt idx="7">
                  <c:v>9.6594049360394521E-2</c:v>
                </c:pt>
                <c:pt idx="8">
                  <c:v>9.1932358647702106E-2</c:v>
                </c:pt>
                <c:pt idx="9">
                  <c:v>8.3479116536517892E-2</c:v>
                </c:pt>
                <c:pt idx="10">
                  <c:v>8.2756142884096134E-2</c:v>
                </c:pt>
                <c:pt idx="11">
                  <c:v>7.8921793384140071E-2</c:v>
                </c:pt>
              </c:numCache>
            </c:numRef>
          </c:val>
          <c:extLst>
            <c:ext xmlns:c16="http://schemas.microsoft.com/office/drawing/2014/chart" uri="{C3380CC4-5D6E-409C-BE32-E72D297353CC}">
              <c16:uniqueId val="{00000001-C54C-4934-9FDA-3244FE5D1139}"/>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Adam Schiff (D)</c:v>
                </c:pt>
                <c:pt idx="1">
                  <c:v>Katie Porter (D)</c:v>
                </c:pt>
                <c:pt idx="2">
                  <c:v>Barbara Lee (D)</c:v>
                </c:pt>
                <c:pt idx="3">
                  <c:v>Jessica Resendez (D)</c:v>
                </c:pt>
                <c:pt idx="4">
                  <c:v>Christina Pascucci (D)</c:v>
                </c:pt>
                <c:pt idx="5">
                  <c:v>Steve Garvey (R)</c:v>
                </c:pt>
                <c:pt idx="6">
                  <c:v>Lexi Reese (D)</c:v>
                </c:pt>
                <c:pt idx="7">
                  <c:v>Frank Ferreira (I)</c:v>
                </c:pt>
                <c:pt idx="8">
                  <c:v>James Bradley (R)</c:v>
                </c:pt>
                <c:pt idx="9">
                  <c:v>Jonathan Reiss (R)</c:v>
                </c:pt>
                <c:pt idx="10">
                  <c:v>Eric Early (R)</c:v>
                </c:pt>
                <c:pt idx="11">
                  <c:v>Sarah Liew (R)</c:v>
                </c:pt>
              </c:strCache>
            </c:strRef>
          </c:cat>
          <c:val>
            <c:numRef>
              <c:f>Sheet1!$B$3:$M$3</c:f>
              <c:numCache>
                <c:formatCode>0%</c:formatCode>
                <c:ptCount val="12"/>
                <c:pt idx="0">
                  <c:v>0.2023698611005606</c:v>
                </c:pt>
                <c:pt idx="1">
                  <c:v>0.19936404130519381</c:v>
                </c:pt>
                <c:pt idx="2">
                  <c:v>0.23339243202223181</c:v>
                </c:pt>
                <c:pt idx="3">
                  <c:v>0.21672566525006881</c:v>
                </c:pt>
                <c:pt idx="4">
                  <c:v>0.2066299541202046</c:v>
                </c:pt>
                <c:pt idx="5">
                  <c:v>0.16148625396116881</c:v>
                </c:pt>
                <c:pt idx="6">
                  <c:v>0.17712266313776009</c:v>
                </c:pt>
                <c:pt idx="7">
                  <c:v>0.1562918750016023</c:v>
                </c:pt>
                <c:pt idx="8">
                  <c:v>0.15731911080694211</c:v>
                </c:pt>
                <c:pt idx="9">
                  <c:v>0.1316822819047774</c:v>
                </c:pt>
                <c:pt idx="10">
                  <c:v>0.14727719433122971</c:v>
                </c:pt>
                <c:pt idx="11">
                  <c:v>0.15969939146839759</c:v>
                </c:pt>
              </c:numCache>
            </c:numRef>
          </c:val>
          <c:extLst>
            <c:ext xmlns:c16="http://schemas.microsoft.com/office/drawing/2014/chart" uri="{C3380CC4-5D6E-409C-BE32-E72D297353CC}">
              <c16:uniqueId val="{00000002-C54C-4934-9FDA-3244FE5D1139}"/>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Adam Schiff (D)</c:v>
                </c:pt>
                <c:pt idx="1">
                  <c:v>Katie Porter (D)</c:v>
                </c:pt>
                <c:pt idx="2">
                  <c:v>Barbara Lee (D)</c:v>
                </c:pt>
                <c:pt idx="3">
                  <c:v>Jessica Resendez (D)</c:v>
                </c:pt>
                <c:pt idx="4">
                  <c:v>Christina Pascucci (D)</c:v>
                </c:pt>
                <c:pt idx="5">
                  <c:v>Steve Garvey (R)</c:v>
                </c:pt>
                <c:pt idx="6">
                  <c:v>Lexi Reese (D)</c:v>
                </c:pt>
                <c:pt idx="7">
                  <c:v>Frank Ferreira (I)</c:v>
                </c:pt>
                <c:pt idx="8">
                  <c:v>James Bradley (R)</c:v>
                </c:pt>
                <c:pt idx="9">
                  <c:v>Jonathan Reiss (R)</c:v>
                </c:pt>
                <c:pt idx="10">
                  <c:v>Eric Early (R)</c:v>
                </c:pt>
                <c:pt idx="11">
                  <c:v>Sarah Liew (R)</c:v>
                </c:pt>
              </c:strCache>
            </c:strRef>
          </c:cat>
          <c:val>
            <c:numRef>
              <c:f>Sheet1!$B$4:$M$4</c:f>
              <c:numCache>
                <c:formatCode>0%</c:formatCode>
                <c:ptCount val="12"/>
                <c:pt idx="0">
                  <c:v>0.27236254499383128</c:v>
                </c:pt>
                <c:pt idx="1">
                  <c:v>0.30275148221318288</c:v>
                </c:pt>
                <c:pt idx="2">
                  <c:v>0.2870860841431308</c:v>
                </c:pt>
                <c:pt idx="3">
                  <c:v>0.30213433763807218</c:v>
                </c:pt>
                <c:pt idx="4">
                  <c:v>0.30500135971167058</c:v>
                </c:pt>
                <c:pt idx="5">
                  <c:v>0.24706485076367951</c:v>
                </c:pt>
                <c:pt idx="6">
                  <c:v>0.35428751574440548</c:v>
                </c:pt>
                <c:pt idx="7">
                  <c:v>0.34311592721114692</c:v>
                </c:pt>
                <c:pt idx="8">
                  <c:v>0.23454972085805409</c:v>
                </c:pt>
                <c:pt idx="9">
                  <c:v>0.2837096103742851</c:v>
                </c:pt>
                <c:pt idx="10">
                  <c:v>0.26724360788626289</c:v>
                </c:pt>
                <c:pt idx="11">
                  <c:v>0.24765358876695601</c:v>
                </c:pt>
              </c:numCache>
            </c:numRef>
          </c:val>
          <c:extLst>
            <c:ext xmlns:c16="http://schemas.microsoft.com/office/drawing/2014/chart" uri="{C3380CC4-5D6E-409C-BE32-E72D297353CC}">
              <c16:uniqueId val="{00000003-C54C-4934-9FDA-3244FE5D1139}"/>
            </c:ext>
          </c:extLst>
        </c:ser>
        <c:ser>
          <c:idx val="3"/>
          <c:order val="3"/>
          <c:tx>
            <c:strRef>
              <c:f>Sheet1!$A$5</c:f>
              <c:strCache>
                <c:ptCount val="1"/>
                <c:pt idx="0">
                  <c:v>Somewhat unwilling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Adam Schiff (D)</c:v>
                </c:pt>
                <c:pt idx="1">
                  <c:v>Katie Porter (D)</c:v>
                </c:pt>
                <c:pt idx="2">
                  <c:v>Barbara Lee (D)</c:v>
                </c:pt>
                <c:pt idx="3">
                  <c:v>Jessica Resendez (D)</c:v>
                </c:pt>
                <c:pt idx="4">
                  <c:v>Christina Pascucci (D)</c:v>
                </c:pt>
                <c:pt idx="5">
                  <c:v>Steve Garvey (R)</c:v>
                </c:pt>
                <c:pt idx="6">
                  <c:v>Lexi Reese (D)</c:v>
                </c:pt>
                <c:pt idx="7">
                  <c:v>Frank Ferreira (I)</c:v>
                </c:pt>
                <c:pt idx="8">
                  <c:v>James Bradley (R)</c:v>
                </c:pt>
                <c:pt idx="9">
                  <c:v>Jonathan Reiss (R)</c:v>
                </c:pt>
                <c:pt idx="10">
                  <c:v>Eric Early (R)</c:v>
                </c:pt>
                <c:pt idx="11">
                  <c:v>Sarah Liew (R)</c:v>
                </c:pt>
              </c:strCache>
            </c:strRef>
          </c:cat>
          <c:val>
            <c:numRef>
              <c:f>Sheet1!$B$5:$M$5</c:f>
              <c:numCache>
                <c:formatCode>0%</c:formatCode>
                <c:ptCount val="12"/>
                <c:pt idx="0">
                  <c:v>7.1157083990085107E-2</c:v>
                </c:pt>
                <c:pt idx="1">
                  <c:v>7.3087708289848854E-2</c:v>
                </c:pt>
                <c:pt idx="2">
                  <c:v>5.3113458199011303E-2</c:v>
                </c:pt>
                <c:pt idx="3">
                  <c:v>5.8610155617423797E-2</c:v>
                </c:pt>
                <c:pt idx="4">
                  <c:v>7.24457495925655E-2</c:v>
                </c:pt>
                <c:pt idx="5">
                  <c:v>0.105148179876905</c:v>
                </c:pt>
                <c:pt idx="6">
                  <c:v>6.0679590951984157E-2</c:v>
                </c:pt>
                <c:pt idx="7">
                  <c:v>9.017925224033152E-2</c:v>
                </c:pt>
                <c:pt idx="8">
                  <c:v>0.13117098242027489</c:v>
                </c:pt>
                <c:pt idx="9">
                  <c:v>0.10983963320020571</c:v>
                </c:pt>
                <c:pt idx="10">
                  <c:v>0.1038703056918799</c:v>
                </c:pt>
                <c:pt idx="11">
                  <c:v>0.103660882438284</c:v>
                </c:pt>
              </c:numCache>
            </c:numRef>
          </c:val>
          <c:extLst>
            <c:ext xmlns:c16="http://schemas.microsoft.com/office/drawing/2014/chart" uri="{C3380CC4-5D6E-409C-BE32-E72D297353CC}">
              <c16:uniqueId val="{00000004-C54C-4934-9FDA-3244FE5D1139}"/>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dLbls>
            <c:dLbl>
              <c:idx val="0"/>
              <c:layout>
                <c:manualLayout>
                  <c:x val="1.3488103121327612E-2"/>
                  <c:y val="3.25556580458478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4C-4934-9FDA-3244FE5D1139}"/>
                </c:ext>
              </c:extLst>
            </c:dLbl>
            <c:dLbl>
              <c:idx val="3"/>
              <c:layout>
                <c:manualLayout>
                  <c:x val="1.798413749510348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4C-4934-9FDA-3244FE5D11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Adam Schiff (D)</c:v>
                </c:pt>
                <c:pt idx="1">
                  <c:v>Katie Porter (D)</c:v>
                </c:pt>
                <c:pt idx="2">
                  <c:v>Barbara Lee (D)</c:v>
                </c:pt>
                <c:pt idx="3">
                  <c:v>Jessica Resendez (D)</c:v>
                </c:pt>
                <c:pt idx="4">
                  <c:v>Christina Pascucci (D)</c:v>
                </c:pt>
                <c:pt idx="5">
                  <c:v>Steve Garvey (R)</c:v>
                </c:pt>
                <c:pt idx="6">
                  <c:v>Lexi Reese (D)</c:v>
                </c:pt>
                <c:pt idx="7">
                  <c:v>Frank Ferreira (I)</c:v>
                </c:pt>
                <c:pt idx="8">
                  <c:v>James Bradley (R)</c:v>
                </c:pt>
                <c:pt idx="9">
                  <c:v>Jonathan Reiss (R)</c:v>
                </c:pt>
                <c:pt idx="10">
                  <c:v>Eric Early (R)</c:v>
                </c:pt>
                <c:pt idx="11">
                  <c:v>Sarah Liew (R)</c:v>
                </c:pt>
              </c:strCache>
            </c:strRef>
          </c:cat>
          <c:val>
            <c:numRef>
              <c:f>Sheet1!$B$6:$M$6</c:f>
              <c:numCache>
                <c:formatCode>0%</c:formatCode>
                <c:ptCount val="12"/>
                <c:pt idx="0">
                  <c:v>0.12259762659552891</c:v>
                </c:pt>
                <c:pt idx="1">
                  <c:v>0.1186141690727472</c:v>
                </c:pt>
                <c:pt idx="2">
                  <c:v>0.1253265926070094</c:v>
                </c:pt>
                <c:pt idx="3">
                  <c:v>0.1365548119334398</c:v>
                </c:pt>
                <c:pt idx="4">
                  <c:v>0.12120425153115071</c:v>
                </c:pt>
                <c:pt idx="5">
                  <c:v>0.24235873862777579</c:v>
                </c:pt>
                <c:pt idx="6">
                  <c:v>0.1250753168582841</c:v>
                </c:pt>
                <c:pt idx="7">
                  <c:v>0.15038075373445761</c:v>
                </c:pt>
                <c:pt idx="8">
                  <c:v>0.23278566960831881</c:v>
                </c:pt>
                <c:pt idx="9">
                  <c:v>0.23532288279127581</c:v>
                </c:pt>
                <c:pt idx="10">
                  <c:v>0.23162840962778969</c:v>
                </c:pt>
                <c:pt idx="11">
                  <c:v>0.25214802905495609</c:v>
                </c:pt>
              </c:numCache>
            </c:numRef>
          </c:val>
          <c:extLst>
            <c:ext xmlns:c16="http://schemas.microsoft.com/office/drawing/2014/chart" uri="{C3380CC4-5D6E-409C-BE32-E72D297353CC}">
              <c16:uniqueId val="{00000008-C54C-4934-9FDA-3244FE5D1139}"/>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Adam Schiff (D)</c:v>
                </c:pt>
                <c:pt idx="1">
                  <c:v>Katie Porter (D)</c:v>
                </c:pt>
                <c:pt idx="2">
                  <c:v>Barbara Lee (D)</c:v>
                </c:pt>
                <c:pt idx="3">
                  <c:v>Jessica Resendez (D)</c:v>
                </c:pt>
                <c:pt idx="4">
                  <c:v>Christina Pascucci (D)</c:v>
                </c:pt>
                <c:pt idx="5">
                  <c:v>Steve Garvey (R)</c:v>
                </c:pt>
                <c:pt idx="6">
                  <c:v>Lexi Reese (D)</c:v>
                </c:pt>
                <c:pt idx="7">
                  <c:v>Frank Ferreira (I)</c:v>
                </c:pt>
                <c:pt idx="8">
                  <c:v>James Bradley (R)</c:v>
                </c:pt>
                <c:pt idx="9">
                  <c:v>Jonathan Reiss (R)</c:v>
                </c:pt>
                <c:pt idx="10">
                  <c:v>Eric Early (R)</c:v>
                </c:pt>
                <c:pt idx="11">
                  <c:v>Sarah Liew (R)</c:v>
                </c:pt>
              </c:strCache>
            </c:strRef>
          </c:cat>
          <c:val>
            <c:numRef>
              <c:f>Sheet1!$B$7:$M$7</c:f>
              <c:numCache>
                <c:formatCode>0%</c:formatCode>
                <c:ptCount val="12"/>
                <c:pt idx="0">
                  <c:v>0.12106136906522171</c:v>
                </c:pt>
                <c:pt idx="1">
                  <c:v>0.122437592083162</c:v>
                </c:pt>
                <c:pt idx="2">
                  <c:v>0.12990069077260519</c:v>
                </c:pt>
                <c:pt idx="3">
                  <c:v>0.145891255813517</c:v>
                </c:pt>
                <c:pt idx="4">
                  <c:v>0.16296065702277299</c:v>
                </c:pt>
                <c:pt idx="5">
                  <c:v>0.13281355230874581</c:v>
                </c:pt>
                <c:pt idx="6">
                  <c:v>0.17434000072180339</c:v>
                </c:pt>
                <c:pt idx="7">
                  <c:v>0.1634381424520685</c:v>
                </c:pt>
                <c:pt idx="8">
                  <c:v>0.1522421576587091</c:v>
                </c:pt>
                <c:pt idx="9">
                  <c:v>0.15596647519293941</c:v>
                </c:pt>
                <c:pt idx="10">
                  <c:v>0.16722433957874289</c:v>
                </c:pt>
                <c:pt idx="11">
                  <c:v>0.1579163148872674</c:v>
                </c:pt>
              </c:numCache>
            </c:numRef>
          </c:val>
          <c:extLst>
            <c:ext xmlns:c16="http://schemas.microsoft.com/office/drawing/2014/chart" uri="{C3380CC4-5D6E-409C-BE32-E72D297353CC}">
              <c16:uniqueId val="{00000009-C54C-4934-9FDA-3244FE5D1139}"/>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Non-Hispanic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Adam Schiff (D)</c:v>
                </c:pt>
                <c:pt idx="1">
                  <c:v>Katie Porter (D)</c:v>
                </c:pt>
                <c:pt idx="2">
                  <c:v>Barbara Lee (D)</c:v>
                </c:pt>
                <c:pt idx="3">
                  <c:v>Jessica Resendez (D)</c:v>
                </c:pt>
                <c:pt idx="4">
                  <c:v>Christina Pascucci (D)</c:v>
                </c:pt>
                <c:pt idx="5">
                  <c:v>Steve Garvey (R)</c:v>
                </c:pt>
                <c:pt idx="6">
                  <c:v>Lexi Reese (D)</c:v>
                </c:pt>
                <c:pt idx="7">
                  <c:v>Frank Ferreira (I)</c:v>
                </c:pt>
                <c:pt idx="8">
                  <c:v>James Bradley (R)</c:v>
                </c:pt>
                <c:pt idx="9">
                  <c:v>Jonathan Reiss (R)</c:v>
                </c:pt>
                <c:pt idx="10">
                  <c:v>Eric Early (R)</c:v>
                </c:pt>
                <c:pt idx="11">
                  <c:v>Sarah Liew (R)</c:v>
                </c:pt>
              </c:strCache>
            </c:strRef>
          </c:cat>
          <c:val>
            <c:numRef>
              <c:f>Sheet1!$B$2:$M$2</c:f>
              <c:numCache>
                <c:formatCode>0%</c:formatCode>
                <c:ptCount val="12"/>
                <c:pt idx="0">
                  <c:v>0.2006846526093127</c:v>
                </c:pt>
                <c:pt idx="1">
                  <c:v>0.1497762744244143</c:v>
                </c:pt>
                <c:pt idx="2">
                  <c:v>0.1071289551227813</c:v>
                </c:pt>
                <c:pt idx="3">
                  <c:v>6.0978782520988407E-2</c:v>
                </c:pt>
                <c:pt idx="4">
                  <c:v>5.7988542157472817E-2</c:v>
                </c:pt>
                <c:pt idx="5">
                  <c:v>0.1320095352419127</c:v>
                </c:pt>
                <c:pt idx="6">
                  <c:v>4.7394604542686902E-2</c:v>
                </c:pt>
                <c:pt idx="7">
                  <c:v>4.4205220967404743E-2</c:v>
                </c:pt>
                <c:pt idx="8">
                  <c:v>5.5852105587841407E-2</c:v>
                </c:pt>
                <c:pt idx="9">
                  <c:v>4.097790076881308E-2</c:v>
                </c:pt>
                <c:pt idx="10">
                  <c:v>4.8822484836567481E-2</c:v>
                </c:pt>
                <c:pt idx="11">
                  <c:v>5.7322387497532233E-2</c:v>
                </c:pt>
              </c:numCache>
            </c:numRef>
          </c:val>
          <c:extLst>
            <c:ext xmlns:c16="http://schemas.microsoft.com/office/drawing/2014/chart" uri="{C3380CC4-5D6E-409C-BE32-E72D297353CC}">
              <c16:uniqueId val="{00000000-7890-4053-AF8B-CDF02AF48B6D}"/>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Adam Schiff (D)</c:v>
                </c:pt>
                <c:pt idx="1">
                  <c:v>Katie Porter (D)</c:v>
                </c:pt>
                <c:pt idx="2">
                  <c:v>Barbara Lee (D)</c:v>
                </c:pt>
                <c:pt idx="3">
                  <c:v>Jessica Resendez (D)</c:v>
                </c:pt>
                <c:pt idx="4">
                  <c:v>Christina Pascucci (D)</c:v>
                </c:pt>
                <c:pt idx="5">
                  <c:v>Steve Garvey (R)</c:v>
                </c:pt>
                <c:pt idx="6">
                  <c:v>Lexi Reese (D)</c:v>
                </c:pt>
                <c:pt idx="7">
                  <c:v>Frank Ferreira (I)</c:v>
                </c:pt>
                <c:pt idx="8">
                  <c:v>James Bradley (R)</c:v>
                </c:pt>
                <c:pt idx="9">
                  <c:v>Jonathan Reiss (R)</c:v>
                </c:pt>
                <c:pt idx="10">
                  <c:v>Eric Early (R)</c:v>
                </c:pt>
                <c:pt idx="11">
                  <c:v>Sarah Liew (R)</c:v>
                </c:pt>
              </c:strCache>
            </c:strRef>
          </c:cat>
          <c:val>
            <c:numRef>
              <c:f>Sheet1!$B$3:$M$3</c:f>
              <c:numCache>
                <c:formatCode>0%</c:formatCode>
                <c:ptCount val="12"/>
                <c:pt idx="0">
                  <c:v>0.206020681908855</c:v>
                </c:pt>
                <c:pt idx="1">
                  <c:v>0.2376223675718766</c:v>
                </c:pt>
                <c:pt idx="2">
                  <c:v>0.24074680836181009</c:v>
                </c:pt>
                <c:pt idx="3">
                  <c:v>0.15787519227261429</c:v>
                </c:pt>
                <c:pt idx="4">
                  <c:v>0.19280507833056451</c:v>
                </c:pt>
                <c:pt idx="5">
                  <c:v>0.15015139807233249</c:v>
                </c:pt>
                <c:pt idx="6">
                  <c:v>0.15527168855980719</c:v>
                </c:pt>
                <c:pt idx="7">
                  <c:v>0.1293666361933189</c:v>
                </c:pt>
                <c:pt idx="8">
                  <c:v>0.16524857007868529</c:v>
                </c:pt>
                <c:pt idx="9">
                  <c:v>0.16323471926526789</c:v>
                </c:pt>
                <c:pt idx="10">
                  <c:v>0.16640701523494111</c:v>
                </c:pt>
                <c:pt idx="11">
                  <c:v>0.14689038137427221</c:v>
                </c:pt>
              </c:numCache>
            </c:numRef>
          </c:val>
          <c:extLst>
            <c:ext xmlns:c16="http://schemas.microsoft.com/office/drawing/2014/chart" uri="{C3380CC4-5D6E-409C-BE32-E72D297353CC}">
              <c16:uniqueId val="{00000001-7890-4053-AF8B-CDF02AF48B6D}"/>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Adam Schiff (D)</c:v>
                </c:pt>
                <c:pt idx="1">
                  <c:v>Katie Porter (D)</c:v>
                </c:pt>
                <c:pt idx="2">
                  <c:v>Barbara Lee (D)</c:v>
                </c:pt>
                <c:pt idx="3">
                  <c:v>Jessica Resendez (D)</c:v>
                </c:pt>
                <c:pt idx="4">
                  <c:v>Christina Pascucci (D)</c:v>
                </c:pt>
                <c:pt idx="5">
                  <c:v>Steve Garvey (R)</c:v>
                </c:pt>
                <c:pt idx="6">
                  <c:v>Lexi Reese (D)</c:v>
                </c:pt>
                <c:pt idx="7">
                  <c:v>Frank Ferreira (I)</c:v>
                </c:pt>
                <c:pt idx="8">
                  <c:v>James Bradley (R)</c:v>
                </c:pt>
                <c:pt idx="9">
                  <c:v>Jonathan Reiss (R)</c:v>
                </c:pt>
                <c:pt idx="10">
                  <c:v>Eric Early (R)</c:v>
                </c:pt>
                <c:pt idx="11">
                  <c:v>Sarah Liew (R)</c:v>
                </c:pt>
              </c:strCache>
            </c:strRef>
          </c:cat>
          <c:val>
            <c:numRef>
              <c:f>Sheet1!$B$4:$M$4</c:f>
              <c:numCache>
                <c:formatCode>0%</c:formatCode>
                <c:ptCount val="12"/>
                <c:pt idx="0">
                  <c:v>0.17496884515298211</c:v>
                </c:pt>
                <c:pt idx="1">
                  <c:v>0.187002001917695</c:v>
                </c:pt>
                <c:pt idx="2">
                  <c:v>0.19914012796323391</c:v>
                </c:pt>
                <c:pt idx="3">
                  <c:v>0.22531218936598421</c:v>
                </c:pt>
                <c:pt idx="4">
                  <c:v>0.21765766343832241</c:v>
                </c:pt>
                <c:pt idx="5">
                  <c:v>0.21104547122402231</c:v>
                </c:pt>
                <c:pt idx="6">
                  <c:v>0.25997334912992531</c:v>
                </c:pt>
                <c:pt idx="7">
                  <c:v>0.29068202033823137</c:v>
                </c:pt>
                <c:pt idx="8">
                  <c:v>0.22084937360414489</c:v>
                </c:pt>
                <c:pt idx="9">
                  <c:v>0.23246296514686429</c:v>
                </c:pt>
                <c:pt idx="10">
                  <c:v>0.23854825110296449</c:v>
                </c:pt>
                <c:pt idx="11">
                  <c:v>0.2277855846563365</c:v>
                </c:pt>
              </c:numCache>
            </c:numRef>
          </c:val>
          <c:extLst>
            <c:ext xmlns:c16="http://schemas.microsoft.com/office/drawing/2014/chart" uri="{C3380CC4-5D6E-409C-BE32-E72D297353CC}">
              <c16:uniqueId val="{00000002-7890-4053-AF8B-CDF02AF48B6D}"/>
            </c:ext>
          </c:extLst>
        </c:ser>
        <c:ser>
          <c:idx val="3"/>
          <c:order val="3"/>
          <c:tx>
            <c:strRef>
              <c:f>Sheet1!$A$5</c:f>
              <c:strCache>
                <c:ptCount val="1"/>
                <c:pt idx="0">
                  <c:v>Somewhat unwilling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Adam Schiff (D)</c:v>
                </c:pt>
                <c:pt idx="1">
                  <c:v>Katie Porter (D)</c:v>
                </c:pt>
                <c:pt idx="2">
                  <c:v>Barbara Lee (D)</c:v>
                </c:pt>
                <c:pt idx="3">
                  <c:v>Jessica Resendez (D)</c:v>
                </c:pt>
                <c:pt idx="4">
                  <c:v>Christina Pascucci (D)</c:v>
                </c:pt>
                <c:pt idx="5">
                  <c:v>Steve Garvey (R)</c:v>
                </c:pt>
                <c:pt idx="6">
                  <c:v>Lexi Reese (D)</c:v>
                </c:pt>
                <c:pt idx="7">
                  <c:v>Frank Ferreira (I)</c:v>
                </c:pt>
                <c:pt idx="8">
                  <c:v>James Bradley (R)</c:v>
                </c:pt>
                <c:pt idx="9">
                  <c:v>Jonathan Reiss (R)</c:v>
                </c:pt>
                <c:pt idx="10">
                  <c:v>Eric Early (R)</c:v>
                </c:pt>
                <c:pt idx="11">
                  <c:v>Sarah Liew (R)</c:v>
                </c:pt>
              </c:strCache>
            </c:strRef>
          </c:cat>
          <c:val>
            <c:numRef>
              <c:f>Sheet1!$B$5:$M$5</c:f>
              <c:numCache>
                <c:formatCode>0%</c:formatCode>
                <c:ptCount val="12"/>
                <c:pt idx="0">
                  <c:v>5.4380968328265389E-2</c:v>
                </c:pt>
                <c:pt idx="1">
                  <c:v>6.6770231093645036E-2</c:v>
                </c:pt>
                <c:pt idx="2">
                  <c:v>5.7690373121796888E-2</c:v>
                </c:pt>
                <c:pt idx="3">
                  <c:v>7.0521136459511122E-2</c:v>
                </c:pt>
                <c:pt idx="4">
                  <c:v>6.7330566806691264E-2</c:v>
                </c:pt>
                <c:pt idx="5">
                  <c:v>0.1020814017094327</c:v>
                </c:pt>
                <c:pt idx="6">
                  <c:v>7.028723431383449E-2</c:v>
                </c:pt>
                <c:pt idx="7">
                  <c:v>6.8243467515661321E-2</c:v>
                </c:pt>
                <c:pt idx="8">
                  <c:v>9.9642640074389374E-2</c:v>
                </c:pt>
                <c:pt idx="9">
                  <c:v>0.100822520753397</c:v>
                </c:pt>
                <c:pt idx="10">
                  <c:v>9.3036268613840248E-2</c:v>
                </c:pt>
                <c:pt idx="11">
                  <c:v>0.10393670789982171</c:v>
                </c:pt>
              </c:numCache>
            </c:numRef>
          </c:val>
          <c:extLst>
            <c:ext xmlns:c16="http://schemas.microsoft.com/office/drawing/2014/chart" uri="{C3380CC4-5D6E-409C-BE32-E72D297353CC}">
              <c16:uniqueId val="{00000003-7890-4053-AF8B-CDF02AF48B6D}"/>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dLbls>
            <c:dLbl>
              <c:idx val="0"/>
              <c:layout>
                <c:manualLayout>
                  <c:x val="1.3488103121327612E-2"/>
                  <c:y val="3.25556580458478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90-4053-AF8B-CDF02AF48B6D}"/>
                </c:ext>
              </c:extLst>
            </c:dLbl>
            <c:dLbl>
              <c:idx val="1"/>
              <c:layout>
                <c:manualLayout>
                  <c:x val="1.34881031213276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90-4053-AF8B-CDF02AF48B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Adam Schiff (D)</c:v>
                </c:pt>
                <c:pt idx="1">
                  <c:v>Katie Porter (D)</c:v>
                </c:pt>
                <c:pt idx="2">
                  <c:v>Barbara Lee (D)</c:v>
                </c:pt>
                <c:pt idx="3">
                  <c:v>Jessica Resendez (D)</c:v>
                </c:pt>
                <c:pt idx="4">
                  <c:v>Christina Pascucci (D)</c:v>
                </c:pt>
                <c:pt idx="5">
                  <c:v>Steve Garvey (R)</c:v>
                </c:pt>
                <c:pt idx="6">
                  <c:v>Lexi Reese (D)</c:v>
                </c:pt>
                <c:pt idx="7">
                  <c:v>Frank Ferreira (I)</c:v>
                </c:pt>
                <c:pt idx="8">
                  <c:v>James Bradley (R)</c:v>
                </c:pt>
                <c:pt idx="9">
                  <c:v>Jonathan Reiss (R)</c:v>
                </c:pt>
                <c:pt idx="10">
                  <c:v>Eric Early (R)</c:v>
                </c:pt>
                <c:pt idx="11">
                  <c:v>Sarah Liew (R)</c:v>
                </c:pt>
              </c:strCache>
            </c:strRef>
          </c:cat>
          <c:val>
            <c:numRef>
              <c:f>Sheet1!$B$6:$M$6</c:f>
              <c:numCache>
                <c:formatCode>0%</c:formatCode>
                <c:ptCount val="12"/>
                <c:pt idx="0">
                  <c:v>0.24539782388697259</c:v>
                </c:pt>
                <c:pt idx="1">
                  <c:v>0.2276424348802305</c:v>
                </c:pt>
                <c:pt idx="2">
                  <c:v>0.24464910530983741</c:v>
                </c:pt>
                <c:pt idx="3">
                  <c:v>0.24824124156760821</c:v>
                </c:pt>
                <c:pt idx="4">
                  <c:v>0.23479767869503579</c:v>
                </c:pt>
                <c:pt idx="5">
                  <c:v>0.25215694621636092</c:v>
                </c:pt>
                <c:pt idx="6">
                  <c:v>0.24171917341634899</c:v>
                </c:pt>
                <c:pt idx="7">
                  <c:v>0.20527867135795391</c:v>
                </c:pt>
                <c:pt idx="8">
                  <c:v>0.25909926335188499</c:v>
                </c:pt>
                <c:pt idx="9">
                  <c:v>0.2475464636919443</c:v>
                </c:pt>
                <c:pt idx="10">
                  <c:v>0.25459483370190289</c:v>
                </c:pt>
                <c:pt idx="11">
                  <c:v>0.25386810186244002</c:v>
                </c:pt>
              </c:numCache>
            </c:numRef>
          </c:val>
          <c:extLst>
            <c:ext xmlns:c16="http://schemas.microsoft.com/office/drawing/2014/chart" uri="{C3380CC4-5D6E-409C-BE32-E72D297353CC}">
              <c16:uniqueId val="{00000006-7890-4053-AF8B-CDF02AF48B6D}"/>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Adam Schiff (D)</c:v>
                </c:pt>
                <c:pt idx="1">
                  <c:v>Katie Porter (D)</c:v>
                </c:pt>
                <c:pt idx="2">
                  <c:v>Barbara Lee (D)</c:v>
                </c:pt>
                <c:pt idx="3">
                  <c:v>Jessica Resendez (D)</c:v>
                </c:pt>
                <c:pt idx="4">
                  <c:v>Christina Pascucci (D)</c:v>
                </c:pt>
                <c:pt idx="5">
                  <c:v>Steve Garvey (R)</c:v>
                </c:pt>
                <c:pt idx="6">
                  <c:v>Lexi Reese (D)</c:v>
                </c:pt>
                <c:pt idx="7">
                  <c:v>Frank Ferreira (I)</c:v>
                </c:pt>
                <c:pt idx="8">
                  <c:v>James Bradley (R)</c:v>
                </c:pt>
                <c:pt idx="9">
                  <c:v>Jonathan Reiss (R)</c:v>
                </c:pt>
                <c:pt idx="10">
                  <c:v>Eric Early (R)</c:v>
                </c:pt>
                <c:pt idx="11">
                  <c:v>Sarah Liew (R)</c:v>
                </c:pt>
              </c:strCache>
            </c:strRef>
          </c:cat>
          <c:val>
            <c:numRef>
              <c:f>Sheet1!$B$7:$M$7</c:f>
              <c:numCache>
                <c:formatCode>0%</c:formatCode>
                <c:ptCount val="12"/>
                <c:pt idx="0">
                  <c:v>0.1185470281136113</c:v>
                </c:pt>
                <c:pt idx="1">
                  <c:v>0.1311866901121376</c:v>
                </c:pt>
                <c:pt idx="2">
                  <c:v>0.15064463012053961</c:v>
                </c:pt>
                <c:pt idx="3">
                  <c:v>0.23707145781329261</c:v>
                </c:pt>
                <c:pt idx="4">
                  <c:v>0.22942047057191231</c:v>
                </c:pt>
                <c:pt idx="5">
                  <c:v>0.1525552475359378</c:v>
                </c:pt>
                <c:pt idx="6">
                  <c:v>0.22535395003739611</c:v>
                </c:pt>
                <c:pt idx="7">
                  <c:v>0.26222398362742882</c:v>
                </c:pt>
                <c:pt idx="8">
                  <c:v>0.1993080473030529</c:v>
                </c:pt>
                <c:pt idx="9">
                  <c:v>0.21495543037371229</c:v>
                </c:pt>
                <c:pt idx="10">
                  <c:v>0.1985911465097826</c:v>
                </c:pt>
                <c:pt idx="11">
                  <c:v>0.2101968367095963</c:v>
                </c:pt>
              </c:numCache>
            </c:numRef>
          </c:val>
          <c:extLst>
            <c:ext xmlns:c16="http://schemas.microsoft.com/office/drawing/2014/chart" uri="{C3380CC4-5D6E-409C-BE32-E72D297353CC}">
              <c16:uniqueId val="{00000007-7890-4053-AF8B-CDF02AF48B6D}"/>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Sheet1!$A$2</c:f>
              <c:strCache>
                <c:ptCount val="1"/>
                <c:pt idx="0">
                  <c:v>Strongly favorable</c:v>
                </c:pt>
              </c:strCache>
            </c:strRef>
          </c:tx>
          <c:spPr>
            <a:solidFill>
              <a:schemeClr val="accent5"/>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Sheet1!$B$2:$G$2</c:f>
              <c:numCache>
                <c:formatCode>General</c:formatCode>
                <c:ptCount val="6"/>
              </c:numCache>
            </c:numRef>
          </c:val>
          <c:extLst>
            <c:ext xmlns:c16="http://schemas.microsoft.com/office/drawing/2014/chart" uri="{C3380CC4-5D6E-409C-BE32-E72D297353CC}">
              <c16:uniqueId val="{00000000-4C61-4416-B8A1-57702C44375E}"/>
            </c:ext>
          </c:extLst>
        </c:ser>
        <c:ser>
          <c:idx val="1"/>
          <c:order val="1"/>
          <c:tx>
            <c:strRef>
              <c:f>Sheet1!$A$3</c:f>
              <c:strCache>
                <c:ptCount val="1"/>
                <c:pt idx="0">
                  <c:v>Somewhat favorable</c:v>
                </c:pt>
              </c:strCache>
            </c:strRef>
          </c:tx>
          <c:spPr>
            <a:solidFill>
              <a:schemeClr val="accent5">
                <a:lumMod val="60000"/>
                <a:lumOff val="4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Sheet1!$B$3:$G$3</c:f>
              <c:numCache>
                <c:formatCode>General</c:formatCode>
                <c:ptCount val="6"/>
              </c:numCache>
            </c:numRef>
          </c:val>
          <c:extLst>
            <c:ext xmlns:c16="http://schemas.microsoft.com/office/drawing/2014/chart" uri="{C3380CC4-5D6E-409C-BE32-E72D297353CC}">
              <c16:uniqueId val="{00000001-4C61-4416-B8A1-57702C44375E}"/>
            </c:ext>
          </c:extLst>
        </c:ser>
        <c:ser>
          <c:idx val="2"/>
          <c:order val="2"/>
          <c:tx>
            <c:strRef>
              <c:f>Sheet1!$A$4</c:f>
              <c:strCache>
                <c:ptCount val="1"/>
                <c:pt idx="0">
                  <c:v>Heard of, no opinion</c:v>
                </c:pt>
              </c:strCache>
            </c:strRef>
          </c:tx>
          <c:spPr>
            <a:solidFill>
              <a:schemeClr val="accent1">
                <a:lumMod val="20000"/>
                <a:lumOff val="8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Sheet1!$B$4:$G$4</c:f>
              <c:numCache>
                <c:formatCode>General</c:formatCode>
                <c:ptCount val="6"/>
              </c:numCache>
            </c:numRef>
          </c:val>
          <c:extLst>
            <c:ext xmlns:c16="http://schemas.microsoft.com/office/drawing/2014/chart" uri="{C3380CC4-5D6E-409C-BE32-E72D297353CC}">
              <c16:uniqueId val="{00000002-4C61-4416-B8A1-57702C44375E}"/>
            </c:ext>
          </c:extLst>
        </c:ser>
        <c:ser>
          <c:idx val="3"/>
          <c:order val="3"/>
          <c:tx>
            <c:strRef>
              <c:f>Sheet1!$A$5</c:f>
              <c:strCache>
                <c:ptCount val="1"/>
                <c:pt idx="0">
                  <c:v>Somewhat unfavorable</c:v>
                </c:pt>
              </c:strCache>
            </c:strRef>
          </c:tx>
          <c:spPr>
            <a:solidFill>
              <a:schemeClr val="accent1"/>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Sheet1!$B$5:$G$5</c:f>
              <c:numCache>
                <c:formatCode>General</c:formatCode>
                <c:ptCount val="6"/>
              </c:numCache>
            </c:numRef>
          </c:val>
          <c:extLst>
            <c:ext xmlns:c16="http://schemas.microsoft.com/office/drawing/2014/chart" uri="{C3380CC4-5D6E-409C-BE32-E72D297353CC}">
              <c16:uniqueId val="{00000003-4C61-4416-B8A1-57702C44375E}"/>
            </c:ext>
          </c:extLst>
        </c:ser>
        <c:ser>
          <c:idx val="4"/>
          <c:order val="4"/>
          <c:tx>
            <c:strRef>
              <c:f>Sheet1!$A$6</c:f>
              <c:strCache>
                <c:ptCount val="1"/>
                <c:pt idx="0">
                  <c:v>Strongly unfavorable</c:v>
                </c:pt>
              </c:strCache>
            </c:strRef>
          </c:tx>
          <c:spPr>
            <a:solidFill>
              <a:schemeClr val="accent1">
                <a:lumMod val="7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Sheet1!$B$6:$G$6</c:f>
              <c:numCache>
                <c:formatCode>General</c:formatCode>
                <c:ptCount val="6"/>
              </c:numCache>
            </c:numRef>
          </c:val>
          <c:extLst>
            <c:ext xmlns:c16="http://schemas.microsoft.com/office/drawing/2014/chart" uri="{C3380CC4-5D6E-409C-BE32-E72D297353CC}">
              <c16:uniqueId val="{00000004-4C61-4416-B8A1-57702C44375E}"/>
            </c:ext>
          </c:extLst>
        </c:ser>
        <c:ser>
          <c:idx val="5"/>
          <c:order val="5"/>
          <c:tx>
            <c:strRef>
              <c:f>Sheet1!$A$7</c:f>
              <c:strCache>
                <c:ptCount val="1"/>
                <c:pt idx="0">
                  <c:v>Have not heard of</c:v>
                </c:pt>
              </c:strCache>
            </c:strRef>
          </c:tx>
          <c:spPr>
            <a:solidFill>
              <a:schemeClr val="tx1">
                <a:lumMod val="65000"/>
                <a:lumOff val="3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Sheet1!$B$7:$G$7</c:f>
              <c:numCache>
                <c:formatCode>General</c:formatCode>
                <c:ptCount val="6"/>
              </c:numCache>
            </c:numRef>
          </c:val>
          <c:extLst>
            <c:ext xmlns:c16="http://schemas.microsoft.com/office/drawing/2014/chart" uri="{C3380CC4-5D6E-409C-BE32-E72D297353CC}">
              <c16:uniqueId val="{00000005-4C61-4416-B8A1-57702C44375E}"/>
            </c:ext>
          </c:extLst>
        </c:ser>
        <c:dLbls>
          <c:showLegendKey val="0"/>
          <c:showVal val="0"/>
          <c:showCatName val="0"/>
          <c:showSerName val="0"/>
          <c:showPercent val="0"/>
          <c:showBubbleSize val="0"/>
        </c:dLbls>
        <c:gapWidth val="150"/>
        <c:overlap val="100"/>
        <c:axId val="2143362480"/>
        <c:axId val="1123663616"/>
      </c:barChart>
      <c:catAx>
        <c:axId val="2143362480"/>
        <c:scaling>
          <c:orientation val="minMax"/>
        </c:scaling>
        <c:delete val="1"/>
        <c:axPos val="l"/>
        <c:numFmt formatCode="General" sourceLinked="1"/>
        <c:majorTickMark val="none"/>
        <c:minorTickMark val="none"/>
        <c:tickLblPos val="nextTo"/>
        <c:crossAx val="1123663616"/>
        <c:crosses val="autoZero"/>
        <c:auto val="1"/>
        <c:lblAlgn val="ctr"/>
        <c:lblOffset val="100"/>
        <c:noMultiLvlLbl val="0"/>
      </c:catAx>
      <c:valAx>
        <c:axId val="1123663616"/>
        <c:scaling>
          <c:orientation val="minMax"/>
          <c:max val="1"/>
        </c:scaling>
        <c:delete val="1"/>
        <c:axPos val="b"/>
        <c:numFmt formatCode="General" sourceLinked="1"/>
        <c:majorTickMark val="none"/>
        <c:minorTickMark val="none"/>
        <c:tickLblPos val="nextTo"/>
        <c:crossAx val="21433624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Strongly favorable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Joe Biden (D)</c:v>
                </c:pt>
                <c:pt idx="1">
                  <c:v>Gavin Newsom (D)</c:v>
                </c:pt>
                <c:pt idx="2">
                  <c:v>The Democratic Party</c:v>
                </c:pt>
                <c:pt idx="3">
                  <c:v>Kamala Harris (D)</c:v>
                </c:pt>
                <c:pt idx="4">
                  <c:v>Donald Trump (R)</c:v>
                </c:pt>
                <c:pt idx="5">
                  <c:v>Adam Schiff (D)</c:v>
                </c:pt>
                <c:pt idx="6">
                  <c:v>The US Supreme Court</c:v>
                </c:pt>
                <c:pt idx="7">
                  <c:v>Alex Padilla (D)</c:v>
                </c:pt>
                <c:pt idx="8">
                  <c:v>Katie Porter (D)</c:v>
                </c:pt>
              </c:strCache>
            </c:strRef>
          </c:cat>
          <c:val>
            <c:numRef>
              <c:f>Sheet1!$B$2:$J$2</c:f>
              <c:numCache>
                <c:formatCode>0%</c:formatCode>
                <c:ptCount val="9"/>
                <c:pt idx="0">
                  <c:v>0.31974048280726808</c:v>
                </c:pt>
                <c:pt idx="1">
                  <c:v>0.30961069133321178</c:v>
                </c:pt>
                <c:pt idx="2">
                  <c:v>0.30123006255106721</c:v>
                </c:pt>
                <c:pt idx="3">
                  <c:v>0.25230323632838048</c:v>
                </c:pt>
                <c:pt idx="4">
                  <c:v>0.20777187953850881</c:v>
                </c:pt>
                <c:pt idx="5">
                  <c:v>0.20439676170879481</c:v>
                </c:pt>
                <c:pt idx="6">
                  <c:v>0.19909373620758289</c:v>
                </c:pt>
                <c:pt idx="7">
                  <c:v>0.17627092456235879</c:v>
                </c:pt>
                <c:pt idx="8">
                  <c:v>0.1705811885873755</c:v>
                </c:pt>
              </c:numCache>
            </c:numRef>
          </c:val>
          <c:extLst>
            <c:ext xmlns:c16="http://schemas.microsoft.com/office/drawing/2014/chart" uri="{C3380CC4-5D6E-409C-BE32-E72D297353CC}">
              <c16:uniqueId val="{00000000-DFD6-4C73-A247-78C0A853CDF8}"/>
            </c:ext>
          </c:extLst>
        </c:ser>
        <c:ser>
          <c:idx val="1"/>
          <c:order val="1"/>
          <c:tx>
            <c:strRef>
              <c:f>Sheet1!$A$3</c:f>
              <c:strCache>
                <c:ptCount val="1"/>
                <c:pt idx="0">
                  <c:v>Somewhat favorable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Joe Biden (D)</c:v>
                </c:pt>
                <c:pt idx="1">
                  <c:v>Gavin Newsom (D)</c:v>
                </c:pt>
                <c:pt idx="2">
                  <c:v>The Democratic Party</c:v>
                </c:pt>
                <c:pt idx="3">
                  <c:v>Kamala Harris (D)</c:v>
                </c:pt>
                <c:pt idx="4">
                  <c:v>Donald Trump (R)</c:v>
                </c:pt>
                <c:pt idx="5">
                  <c:v>Adam Schiff (D)</c:v>
                </c:pt>
                <c:pt idx="6">
                  <c:v>The US Supreme Court</c:v>
                </c:pt>
                <c:pt idx="7">
                  <c:v>Alex Padilla (D)</c:v>
                </c:pt>
                <c:pt idx="8">
                  <c:v>Katie Porter (D)</c:v>
                </c:pt>
              </c:strCache>
            </c:strRef>
          </c:cat>
          <c:val>
            <c:numRef>
              <c:f>Sheet1!$B$3:$J$3</c:f>
              <c:numCache>
                <c:formatCode>0%</c:formatCode>
                <c:ptCount val="9"/>
                <c:pt idx="0">
                  <c:v>0.18518439735323419</c:v>
                </c:pt>
                <c:pt idx="1">
                  <c:v>0.25920313840087222</c:v>
                </c:pt>
                <c:pt idx="2">
                  <c:v>0.26104118048582903</c:v>
                </c:pt>
                <c:pt idx="3">
                  <c:v>0.23005573038695259</c:v>
                </c:pt>
                <c:pt idx="4">
                  <c:v>0.1263333828484961</c:v>
                </c:pt>
                <c:pt idx="5">
                  <c:v>0.17439879028086999</c:v>
                </c:pt>
                <c:pt idx="6">
                  <c:v>0.25761390186808109</c:v>
                </c:pt>
                <c:pt idx="7">
                  <c:v>0.2613803835405904</c:v>
                </c:pt>
                <c:pt idx="8">
                  <c:v>0.2141551695106135</c:v>
                </c:pt>
              </c:numCache>
            </c:numRef>
          </c:val>
          <c:extLst>
            <c:ext xmlns:c16="http://schemas.microsoft.com/office/drawing/2014/chart" uri="{C3380CC4-5D6E-409C-BE32-E72D297353CC}">
              <c16:uniqueId val="{00000001-DFD6-4C73-A247-78C0A853CDF8}"/>
            </c:ext>
          </c:extLst>
        </c:ser>
        <c:ser>
          <c:idx val="2"/>
          <c:order val="2"/>
          <c:tx>
            <c:strRef>
              <c:f>Sheet1!$A$4</c:f>
              <c:strCache>
                <c:ptCount val="1"/>
                <c:pt idx="0">
                  <c:v>Heard of, no opinion</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Joe Biden (D)</c:v>
                </c:pt>
                <c:pt idx="1">
                  <c:v>Gavin Newsom (D)</c:v>
                </c:pt>
                <c:pt idx="2">
                  <c:v>The Democratic Party</c:v>
                </c:pt>
                <c:pt idx="3">
                  <c:v>Kamala Harris (D)</c:v>
                </c:pt>
                <c:pt idx="4">
                  <c:v>Donald Trump (R)</c:v>
                </c:pt>
                <c:pt idx="5">
                  <c:v>Adam Schiff (D)</c:v>
                </c:pt>
                <c:pt idx="6">
                  <c:v>The US Supreme Court</c:v>
                </c:pt>
                <c:pt idx="7">
                  <c:v>Alex Padilla (D)</c:v>
                </c:pt>
                <c:pt idx="8">
                  <c:v>Katie Porter (D)</c:v>
                </c:pt>
              </c:strCache>
            </c:strRef>
          </c:cat>
          <c:val>
            <c:numRef>
              <c:f>Sheet1!$B$4:$J$4</c:f>
              <c:numCache>
                <c:formatCode>0%</c:formatCode>
                <c:ptCount val="9"/>
                <c:pt idx="0">
                  <c:v>0.1340343427926258</c:v>
                </c:pt>
                <c:pt idx="1">
                  <c:v>0.1269134213451277</c:v>
                </c:pt>
                <c:pt idx="2">
                  <c:v>0.14319148816195529</c:v>
                </c:pt>
                <c:pt idx="3">
                  <c:v>0.16454776679712299</c:v>
                </c:pt>
                <c:pt idx="4">
                  <c:v>7.7362152203836979E-2</c:v>
                </c:pt>
                <c:pt idx="5">
                  <c:v>0.25733504111675132</c:v>
                </c:pt>
                <c:pt idx="6">
                  <c:v>0.20536701748546521</c:v>
                </c:pt>
                <c:pt idx="7">
                  <c:v>0.23009007881535221</c:v>
                </c:pt>
                <c:pt idx="8">
                  <c:v>0.25131615971283883</c:v>
                </c:pt>
              </c:numCache>
            </c:numRef>
          </c:val>
          <c:extLst>
            <c:ext xmlns:c16="http://schemas.microsoft.com/office/drawing/2014/chart" uri="{C3380CC4-5D6E-409C-BE32-E72D297353CC}">
              <c16:uniqueId val="{00000002-DFD6-4C73-A247-78C0A853CDF8}"/>
            </c:ext>
          </c:extLst>
        </c:ser>
        <c:ser>
          <c:idx val="3"/>
          <c:order val="3"/>
          <c:tx>
            <c:strRef>
              <c:f>Sheet1!$A$5</c:f>
              <c:strCache>
                <c:ptCount val="1"/>
                <c:pt idx="0">
                  <c:v>Somewhat unfavorable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Joe Biden (D)</c:v>
                </c:pt>
                <c:pt idx="1">
                  <c:v>Gavin Newsom (D)</c:v>
                </c:pt>
                <c:pt idx="2">
                  <c:v>The Democratic Party</c:v>
                </c:pt>
                <c:pt idx="3">
                  <c:v>Kamala Harris (D)</c:v>
                </c:pt>
                <c:pt idx="4">
                  <c:v>Donald Trump (R)</c:v>
                </c:pt>
                <c:pt idx="5">
                  <c:v>Adam Schiff (D)</c:v>
                </c:pt>
                <c:pt idx="6">
                  <c:v>The US Supreme Court</c:v>
                </c:pt>
                <c:pt idx="7">
                  <c:v>Alex Padilla (D)</c:v>
                </c:pt>
                <c:pt idx="8">
                  <c:v>Katie Porter (D)</c:v>
                </c:pt>
              </c:strCache>
            </c:strRef>
          </c:cat>
          <c:val>
            <c:numRef>
              <c:f>Sheet1!$B$5:$J$5</c:f>
              <c:numCache>
                <c:formatCode>0%</c:formatCode>
                <c:ptCount val="9"/>
                <c:pt idx="0">
                  <c:v>0.1095318524009921</c:v>
                </c:pt>
                <c:pt idx="1">
                  <c:v>8.1488155003607995E-2</c:v>
                </c:pt>
                <c:pt idx="2">
                  <c:v>0.1029000555014051</c:v>
                </c:pt>
                <c:pt idx="3">
                  <c:v>0.10102489771749799</c:v>
                </c:pt>
                <c:pt idx="4">
                  <c:v>9.6854578253492668E-2</c:v>
                </c:pt>
                <c:pt idx="5">
                  <c:v>0.111997090954246</c:v>
                </c:pt>
                <c:pt idx="6">
                  <c:v>0.14835055828264471</c:v>
                </c:pt>
                <c:pt idx="7">
                  <c:v>9.1660908895337914E-2</c:v>
                </c:pt>
                <c:pt idx="8">
                  <c:v>9.4914797538676487E-2</c:v>
                </c:pt>
              </c:numCache>
            </c:numRef>
          </c:val>
          <c:extLst>
            <c:ext xmlns:c16="http://schemas.microsoft.com/office/drawing/2014/chart" uri="{C3380CC4-5D6E-409C-BE32-E72D297353CC}">
              <c16:uniqueId val="{00000003-DFD6-4C73-A247-78C0A853CDF8}"/>
            </c:ext>
          </c:extLst>
        </c:ser>
        <c:ser>
          <c:idx val="4"/>
          <c:order val="4"/>
          <c:tx>
            <c:strRef>
              <c:f>Sheet1!$A$6</c:f>
              <c:strCache>
                <c:ptCount val="1"/>
                <c:pt idx="0">
                  <c:v>Strongly unfavorable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Joe Biden (D)</c:v>
                </c:pt>
                <c:pt idx="1">
                  <c:v>Gavin Newsom (D)</c:v>
                </c:pt>
                <c:pt idx="2">
                  <c:v>The Democratic Party</c:v>
                </c:pt>
                <c:pt idx="3">
                  <c:v>Kamala Harris (D)</c:v>
                </c:pt>
                <c:pt idx="4">
                  <c:v>Donald Trump (R)</c:v>
                </c:pt>
                <c:pt idx="5">
                  <c:v>Adam Schiff (D)</c:v>
                </c:pt>
                <c:pt idx="6">
                  <c:v>The US Supreme Court</c:v>
                </c:pt>
                <c:pt idx="7">
                  <c:v>Alex Padilla (D)</c:v>
                </c:pt>
                <c:pt idx="8">
                  <c:v>Katie Porter (D)</c:v>
                </c:pt>
              </c:strCache>
            </c:strRef>
          </c:cat>
          <c:val>
            <c:numRef>
              <c:f>Sheet1!$B$6:$J$6</c:f>
              <c:numCache>
                <c:formatCode>0%</c:formatCode>
                <c:ptCount val="9"/>
                <c:pt idx="0">
                  <c:v>0.22181930180842011</c:v>
                </c:pt>
                <c:pt idx="1">
                  <c:v>0.17082457500514359</c:v>
                </c:pt>
                <c:pt idx="2">
                  <c:v>0.1399379704152735</c:v>
                </c:pt>
                <c:pt idx="3">
                  <c:v>0.20041319558587811</c:v>
                </c:pt>
                <c:pt idx="4">
                  <c:v>0.43488745601228679</c:v>
                </c:pt>
                <c:pt idx="5">
                  <c:v>0.11764171750145221</c:v>
                </c:pt>
                <c:pt idx="6">
                  <c:v>0.13084014404389671</c:v>
                </c:pt>
                <c:pt idx="7">
                  <c:v>0.11340101384234599</c:v>
                </c:pt>
                <c:pt idx="8">
                  <c:v>0.10745919742128029</c:v>
                </c:pt>
              </c:numCache>
            </c:numRef>
          </c:val>
          <c:extLst>
            <c:ext xmlns:c16="http://schemas.microsoft.com/office/drawing/2014/chart" uri="{C3380CC4-5D6E-409C-BE32-E72D297353CC}">
              <c16:uniqueId val="{00000004-DFD6-4C73-A247-78C0A853CDF8}"/>
            </c:ext>
          </c:extLst>
        </c:ser>
        <c:ser>
          <c:idx val="5"/>
          <c:order val="5"/>
          <c:tx>
            <c:strRef>
              <c:f>Sheet1!$A$7</c:f>
              <c:strCache>
                <c:ptCount val="1"/>
                <c:pt idx="0">
                  <c:v>Have not heard of</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Joe Biden (D)</c:v>
                </c:pt>
                <c:pt idx="1">
                  <c:v>Gavin Newsom (D)</c:v>
                </c:pt>
                <c:pt idx="2">
                  <c:v>The Democratic Party</c:v>
                </c:pt>
                <c:pt idx="3">
                  <c:v>Kamala Harris (D)</c:v>
                </c:pt>
                <c:pt idx="4">
                  <c:v>Donald Trump (R)</c:v>
                </c:pt>
                <c:pt idx="5">
                  <c:v>Adam Schiff (D)</c:v>
                </c:pt>
                <c:pt idx="6">
                  <c:v>The US Supreme Court</c:v>
                </c:pt>
                <c:pt idx="7">
                  <c:v>Alex Padilla (D)</c:v>
                </c:pt>
                <c:pt idx="8">
                  <c:v>Katie Porter (D)</c:v>
                </c:pt>
              </c:strCache>
            </c:strRef>
          </c:cat>
          <c:val>
            <c:numRef>
              <c:f>Sheet1!$B$7:$J$7</c:f>
              <c:numCache>
                <c:formatCode>0%</c:formatCode>
                <c:ptCount val="9"/>
                <c:pt idx="0">
                  <c:v>2.9689622837460721E-2</c:v>
                </c:pt>
                <c:pt idx="1">
                  <c:v>5.196001891203781E-2</c:v>
                </c:pt>
                <c:pt idx="2">
                  <c:v>5.1699242884471037E-2</c:v>
                </c:pt>
                <c:pt idx="3">
                  <c:v>5.1655173184168797E-2</c:v>
                </c:pt>
                <c:pt idx="4">
                  <c:v>5.6790551143379872E-2</c:v>
                </c:pt>
                <c:pt idx="5">
                  <c:v>0.13423059843788679</c:v>
                </c:pt>
                <c:pt idx="6">
                  <c:v>5.8734642112330523E-2</c:v>
                </c:pt>
                <c:pt idx="7">
                  <c:v>0.12719669034401579</c:v>
                </c:pt>
                <c:pt idx="8">
                  <c:v>0.16157348722921669</c:v>
                </c:pt>
              </c:numCache>
            </c:numRef>
          </c:val>
          <c:extLst>
            <c:ext xmlns:c16="http://schemas.microsoft.com/office/drawing/2014/chart" uri="{C3380CC4-5D6E-409C-BE32-E72D297353CC}">
              <c16:uniqueId val="{00000005-DFD6-4C73-A247-78C0A853CDF8}"/>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Non-Hispanic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Joe Biden (D)</c:v>
                </c:pt>
                <c:pt idx="1">
                  <c:v>Gavin Newsom (D)</c:v>
                </c:pt>
                <c:pt idx="2">
                  <c:v>The Democratic Party</c:v>
                </c:pt>
                <c:pt idx="3">
                  <c:v>Kamala Harris (D)</c:v>
                </c:pt>
                <c:pt idx="4">
                  <c:v>Donald Trump (R)</c:v>
                </c:pt>
                <c:pt idx="5">
                  <c:v>Adam Schiff (D)</c:v>
                </c:pt>
                <c:pt idx="6">
                  <c:v>The US Supreme Court</c:v>
                </c:pt>
                <c:pt idx="7">
                  <c:v>Alex Padilla (D)</c:v>
                </c:pt>
                <c:pt idx="8">
                  <c:v>Katie Porter (D)</c:v>
                </c:pt>
              </c:strCache>
            </c:strRef>
          </c:cat>
          <c:val>
            <c:numRef>
              <c:f>Sheet1!$B$2:$J$2</c:f>
              <c:numCache>
                <c:formatCode>0%</c:formatCode>
                <c:ptCount val="9"/>
                <c:pt idx="0">
                  <c:v>0.2313234632354681</c:v>
                </c:pt>
                <c:pt idx="1">
                  <c:v>0.21818931459828519</c:v>
                </c:pt>
                <c:pt idx="2">
                  <c:v>0.19949673670676271</c:v>
                </c:pt>
                <c:pt idx="3">
                  <c:v>0.17755478097064881</c:v>
                </c:pt>
                <c:pt idx="4">
                  <c:v>0.23119880646885829</c:v>
                </c:pt>
                <c:pt idx="5">
                  <c:v>0.1901796438295652</c:v>
                </c:pt>
                <c:pt idx="6">
                  <c:v>0.13466419192088369</c:v>
                </c:pt>
                <c:pt idx="7">
                  <c:v>0.1402507747956073</c:v>
                </c:pt>
                <c:pt idx="8">
                  <c:v>0.15066726246165971</c:v>
                </c:pt>
              </c:numCache>
            </c:numRef>
          </c:val>
          <c:extLst>
            <c:ext xmlns:c16="http://schemas.microsoft.com/office/drawing/2014/chart" uri="{C3380CC4-5D6E-409C-BE32-E72D297353CC}">
              <c16:uniqueId val="{00000000-2DDA-4497-B36C-D5A9C2F835D5}"/>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Joe Biden (D)</c:v>
                </c:pt>
                <c:pt idx="1">
                  <c:v>Gavin Newsom (D)</c:v>
                </c:pt>
                <c:pt idx="2">
                  <c:v>The Democratic Party</c:v>
                </c:pt>
                <c:pt idx="3">
                  <c:v>Kamala Harris (D)</c:v>
                </c:pt>
                <c:pt idx="4">
                  <c:v>Donald Trump (R)</c:v>
                </c:pt>
                <c:pt idx="5">
                  <c:v>Adam Schiff (D)</c:v>
                </c:pt>
                <c:pt idx="6">
                  <c:v>The US Supreme Court</c:v>
                </c:pt>
                <c:pt idx="7">
                  <c:v>Alex Padilla (D)</c:v>
                </c:pt>
                <c:pt idx="8">
                  <c:v>Katie Porter (D)</c:v>
                </c:pt>
              </c:strCache>
            </c:strRef>
          </c:cat>
          <c:val>
            <c:numRef>
              <c:f>Sheet1!$B$3:$J$3</c:f>
              <c:numCache>
                <c:formatCode>0%</c:formatCode>
                <c:ptCount val="9"/>
                <c:pt idx="0">
                  <c:v>0.22519992011472789</c:v>
                </c:pt>
                <c:pt idx="1">
                  <c:v>0.22720854918193639</c:v>
                </c:pt>
                <c:pt idx="2">
                  <c:v>0.24945269828290439</c:v>
                </c:pt>
                <c:pt idx="3">
                  <c:v>0.23159460218076791</c:v>
                </c:pt>
                <c:pt idx="4">
                  <c:v>0.11263937129614091</c:v>
                </c:pt>
                <c:pt idx="5">
                  <c:v>0.1964963930979432</c:v>
                </c:pt>
                <c:pt idx="6">
                  <c:v>0.29329688631316031</c:v>
                </c:pt>
                <c:pt idx="7">
                  <c:v>0.2475760860032355</c:v>
                </c:pt>
                <c:pt idx="8">
                  <c:v>0.21189738448554929</c:v>
                </c:pt>
              </c:numCache>
            </c:numRef>
          </c:val>
          <c:extLst>
            <c:ext xmlns:c16="http://schemas.microsoft.com/office/drawing/2014/chart" uri="{C3380CC4-5D6E-409C-BE32-E72D297353CC}">
              <c16:uniqueId val="{00000001-2DDA-4497-B36C-D5A9C2F835D5}"/>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Joe Biden (D)</c:v>
                </c:pt>
                <c:pt idx="1">
                  <c:v>Gavin Newsom (D)</c:v>
                </c:pt>
                <c:pt idx="2">
                  <c:v>The Democratic Party</c:v>
                </c:pt>
                <c:pt idx="3">
                  <c:v>Kamala Harris (D)</c:v>
                </c:pt>
                <c:pt idx="4">
                  <c:v>Donald Trump (R)</c:v>
                </c:pt>
                <c:pt idx="5">
                  <c:v>Adam Schiff (D)</c:v>
                </c:pt>
                <c:pt idx="6">
                  <c:v>The US Supreme Court</c:v>
                </c:pt>
                <c:pt idx="7">
                  <c:v>Alex Padilla (D)</c:v>
                </c:pt>
                <c:pt idx="8">
                  <c:v>Katie Porter (D)</c:v>
                </c:pt>
              </c:strCache>
            </c:strRef>
          </c:cat>
          <c:val>
            <c:numRef>
              <c:f>Sheet1!$B$4:$J$4</c:f>
              <c:numCache>
                <c:formatCode>0%</c:formatCode>
                <c:ptCount val="9"/>
                <c:pt idx="0">
                  <c:v>7.3378736761079727E-2</c:v>
                </c:pt>
                <c:pt idx="1">
                  <c:v>9.5372529735395908E-2</c:v>
                </c:pt>
                <c:pt idx="2">
                  <c:v>0.1155550901960105</c:v>
                </c:pt>
                <c:pt idx="3">
                  <c:v>0.1299015138604086</c:v>
                </c:pt>
                <c:pt idx="4">
                  <c:v>5.2480766527349711E-2</c:v>
                </c:pt>
                <c:pt idx="5">
                  <c:v>0.15712640217438639</c:v>
                </c:pt>
                <c:pt idx="6">
                  <c:v>0.17272527434035109</c:v>
                </c:pt>
                <c:pt idx="7">
                  <c:v>0.21001781048777329</c:v>
                </c:pt>
                <c:pt idx="8">
                  <c:v>0.1869946353529795</c:v>
                </c:pt>
              </c:numCache>
            </c:numRef>
          </c:val>
          <c:extLst>
            <c:ext xmlns:c16="http://schemas.microsoft.com/office/drawing/2014/chart" uri="{C3380CC4-5D6E-409C-BE32-E72D297353CC}">
              <c16:uniqueId val="{00000002-2DDA-4497-B36C-D5A9C2F835D5}"/>
            </c:ext>
          </c:extLst>
        </c:ser>
        <c:ser>
          <c:idx val="3"/>
          <c:order val="3"/>
          <c:tx>
            <c:strRef>
              <c:f>Sheet1!$A$5</c:f>
              <c:strCache>
                <c:ptCount val="1"/>
                <c:pt idx="0">
                  <c:v>Somewhat unwilling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Joe Biden (D)</c:v>
                </c:pt>
                <c:pt idx="1">
                  <c:v>Gavin Newsom (D)</c:v>
                </c:pt>
                <c:pt idx="2">
                  <c:v>The Democratic Party</c:v>
                </c:pt>
                <c:pt idx="3">
                  <c:v>Kamala Harris (D)</c:v>
                </c:pt>
                <c:pt idx="4">
                  <c:v>Donald Trump (R)</c:v>
                </c:pt>
                <c:pt idx="5">
                  <c:v>Adam Schiff (D)</c:v>
                </c:pt>
                <c:pt idx="6">
                  <c:v>The US Supreme Court</c:v>
                </c:pt>
                <c:pt idx="7">
                  <c:v>Alex Padilla (D)</c:v>
                </c:pt>
                <c:pt idx="8">
                  <c:v>Katie Porter (D)</c:v>
                </c:pt>
              </c:strCache>
            </c:strRef>
          </c:cat>
          <c:val>
            <c:numRef>
              <c:f>Sheet1!$B$5:$J$5</c:f>
              <c:numCache>
                <c:formatCode>0%</c:formatCode>
                <c:ptCount val="9"/>
                <c:pt idx="0">
                  <c:v>0.1058213927660541</c:v>
                </c:pt>
                <c:pt idx="1">
                  <c:v>8.8208647174168819E-2</c:v>
                </c:pt>
                <c:pt idx="2">
                  <c:v>0.14425174154931439</c:v>
                </c:pt>
                <c:pt idx="3">
                  <c:v>9.1182211576285463E-2</c:v>
                </c:pt>
                <c:pt idx="4">
                  <c:v>7.9052255668731836E-2</c:v>
                </c:pt>
                <c:pt idx="5">
                  <c:v>7.3022804586471188E-2</c:v>
                </c:pt>
                <c:pt idx="6">
                  <c:v>0.20332928899955061</c:v>
                </c:pt>
                <c:pt idx="7">
                  <c:v>8.9909177054398534E-2</c:v>
                </c:pt>
                <c:pt idx="8">
                  <c:v>7.7296137262264891E-2</c:v>
                </c:pt>
              </c:numCache>
            </c:numRef>
          </c:val>
          <c:extLst>
            <c:ext xmlns:c16="http://schemas.microsoft.com/office/drawing/2014/chart" uri="{C3380CC4-5D6E-409C-BE32-E72D297353CC}">
              <c16:uniqueId val="{00000003-2DDA-4497-B36C-D5A9C2F835D5}"/>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Joe Biden (D)</c:v>
                </c:pt>
                <c:pt idx="1">
                  <c:v>Gavin Newsom (D)</c:v>
                </c:pt>
                <c:pt idx="2">
                  <c:v>The Democratic Party</c:v>
                </c:pt>
                <c:pt idx="3">
                  <c:v>Kamala Harris (D)</c:v>
                </c:pt>
                <c:pt idx="4">
                  <c:v>Donald Trump (R)</c:v>
                </c:pt>
                <c:pt idx="5">
                  <c:v>Adam Schiff (D)</c:v>
                </c:pt>
                <c:pt idx="6">
                  <c:v>The US Supreme Court</c:v>
                </c:pt>
                <c:pt idx="7">
                  <c:v>Alex Padilla (D)</c:v>
                </c:pt>
                <c:pt idx="8">
                  <c:v>Katie Porter (D)</c:v>
                </c:pt>
              </c:strCache>
            </c:strRef>
          </c:cat>
          <c:val>
            <c:numRef>
              <c:f>Sheet1!$B$6:$J$6</c:f>
              <c:numCache>
                <c:formatCode>0%</c:formatCode>
                <c:ptCount val="9"/>
                <c:pt idx="0">
                  <c:v>0.33721582223860153</c:v>
                </c:pt>
                <c:pt idx="1">
                  <c:v>0.33376780598092642</c:v>
                </c:pt>
                <c:pt idx="2">
                  <c:v>0.26368385106801662</c:v>
                </c:pt>
                <c:pt idx="3">
                  <c:v>0.33608452886980122</c:v>
                </c:pt>
                <c:pt idx="4">
                  <c:v>0.49842577331521992</c:v>
                </c:pt>
                <c:pt idx="5">
                  <c:v>0.2426627294880947</c:v>
                </c:pt>
                <c:pt idx="6">
                  <c:v>0.16526343757410511</c:v>
                </c:pt>
                <c:pt idx="7">
                  <c:v>0.19665221931296259</c:v>
                </c:pt>
                <c:pt idx="8">
                  <c:v>0.17977553621549519</c:v>
                </c:pt>
              </c:numCache>
            </c:numRef>
          </c:val>
          <c:extLst>
            <c:ext xmlns:c16="http://schemas.microsoft.com/office/drawing/2014/chart" uri="{C3380CC4-5D6E-409C-BE32-E72D297353CC}">
              <c16:uniqueId val="{00000004-2DDA-4497-B36C-D5A9C2F835D5}"/>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Joe Biden (D)</c:v>
                </c:pt>
                <c:pt idx="1">
                  <c:v>Gavin Newsom (D)</c:v>
                </c:pt>
                <c:pt idx="2">
                  <c:v>The Democratic Party</c:v>
                </c:pt>
                <c:pt idx="3">
                  <c:v>Kamala Harris (D)</c:v>
                </c:pt>
                <c:pt idx="4">
                  <c:v>Donald Trump (R)</c:v>
                </c:pt>
                <c:pt idx="5">
                  <c:v>Adam Schiff (D)</c:v>
                </c:pt>
                <c:pt idx="6">
                  <c:v>The US Supreme Court</c:v>
                </c:pt>
                <c:pt idx="7">
                  <c:v>Alex Padilla (D)</c:v>
                </c:pt>
                <c:pt idx="8">
                  <c:v>Katie Porter (D)</c:v>
                </c:pt>
              </c:strCache>
            </c:strRef>
          </c:cat>
          <c:val>
            <c:numRef>
              <c:f>Sheet1!$B$7:$J$7</c:f>
              <c:numCache>
                <c:formatCode>0%</c:formatCode>
                <c:ptCount val="9"/>
                <c:pt idx="0">
                  <c:v>2.7060664884067411E-2</c:v>
                </c:pt>
                <c:pt idx="1">
                  <c:v>3.7253153329285978E-2</c:v>
                </c:pt>
                <c:pt idx="2">
                  <c:v>2.7559882196990029E-2</c:v>
                </c:pt>
                <c:pt idx="3">
                  <c:v>3.3682362542086799E-2</c:v>
                </c:pt>
                <c:pt idx="4">
                  <c:v>2.62030267236983E-2</c:v>
                </c:pt>
                <c:pt idx="5">
                  <c:v>0.14051202682353789</c:v>
                </c:pt>
                <c:pt idx="6">
                  <c:v>3.0720920851947841E-2</c:v>
                </c:pt>
                <c:pt idx="7">
                  <c:v>0.1155939323460214</c:v>
                </c:pt>
                <c:pt idx="8">
                  <c:v>0.19336904422205009</c:v>
                </c:pt>
              </c:numCache>
            </c:numRef>
          </c:val>
          <c:extLst>
            <c:ext xmlns:c16="http://schemas.microsoft.com/office/drawing/2014/chart" uri="{C3380CC4-5D6E-409C-BE32-E72D297353CC}">
              <c16:uniqueId val="{00000005-2DDA-4497-B36C-D5A9C2F835D5}"/>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Sheet1!$A$2</c:f>
              <c:strCache>
                <c:ptCount val="1"/>
                <c:pt idx="0">
                  <c:v>Strongly favorable</c:v>
                </c:pt>
              </c:strCache>
            </c:strRef>
          </c:tx>
          <c:spPr>
            <a:solidFill>
              <a:schemeClr val="accent5"/>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Sheet1!$B$2:$G$2</c:f>
              <c:numCache>
                <c:formatCode>General</c:formatCode>
                <c:ptCount val="6"/>
              </c:numCache>
            </c:numRef>
          </c:val>
          <c:extLst>
            <c:ext xmlns:c16="http://schemas.microsoft.com/office/drawing/2014/chart" uri="{C3380CC4-5D6E-409C-BE32-E72D297353CC}">
              <c16:uniqueId val="{00000000-4C61-4416-B8A1-57702C44375E}"/>
            </c:ext>
          </c:extLst>
        </c:ser>
        <c:ser>
          <c:idx val="1"/>
          <c:order val="1"/>
          <c:tx>
            <c:strRef>
              <c:f>Sheet1!$A$3</c:f>
              <c:strCache>
                <c:ptCount val="1"/>
                <c:pt idx="0">
                  <c:v>Somewhat favorable</c:v>
                </c:pt>
              </c:strCache>
            </c:strRef>
          </c:tx>
          <c:spPr>
            <a:solidFill>
              <a:schemeClr val="accent5">
                <a:lumMod val="60000"/>
                <a:lumOff val="4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Sheet1!$B$3:$G$3</c:f>
              <c:numCache>
                <c:formatCode>General</c:formatCode>
                <c:ptCount val="6"/>
              </c:numCache>
            </c:numRef>
          </c:val>
          <c:extLst>
            <c:ext xmlns:c16="http://schemas.microsoft.com/office/drawing/2014/chart" uri="{C3380CC4-5D6E-409C-BE32-E72D297353CC}">
              <c16:uniqueId val="{00000001-4C61-4416-B8A1-57702C44375E}"/>
            </c:ext>
          </c:extLst>
        </c:ser>
        <c:ser>
          <c:idx val="2"/>
          <c:order val="2"/>
          <c:tx>
            <c:strRef>
              <c:f>Sheet1!$A$4</c:f>
              <c:strCache>
                <c:ptCount val="1"/>
                <c:pt idx="0">
                  <c:v>Heard of, no opinion</c:v>
                </c:pt>
              </c:strCache>
            </c:strRef>
          </c:tx>
          <c:spPr>
            <a:solidFill>
              <a:schemeClr val="accent1">
                <a:lumMod val="20000"/>
                <a:lumOff val="8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Sheet1!$B$4:$G$4</c:f>
              <c:numCache>
                <c:formatCode>General</c:formatCode>
                <c:ptCount val="6"/>
              </c:numCache>
            </c:numRef>
          </c:val>
          <c:extLst>
            <c:ext xmlns:c16="http://schemas.microsoft.com/office/drawing/2014/chart" uri="{C3380CC4-5D6E-409C-BE32-E72D297353CC}">
              <c16:uniqueId val="{00000002-4C61-4416-B8A1-57702C44375E}"/>
            </c:ext>
          </c:extLst>
        </c:ser>
        <c:ser>
          <c:idx val="3"/>
          <c:order val="3"/>
          <c:tx>
            <c:strRef>
              <c:f>Sheet1!$A$5</c:f>
              <c:strCache>
                <c:ptCount val="1"/>
                <c:pt idx="0">
                  <c:v>Somewhat unfavorable</c:v>
                </c:pt>
              </c:strCache>
            </c:strRef>
          </c:tx>
          <c:spPr>
            <a:solidFill>
              <a:schemeClr val="accent1"/>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Sheet1!$B$5:$G$5</c:f>
              <c:numCache>
                <c:formatCode>General</c:formatCode>
                <c:ptCount val="6"/>
              </c:numCache>
            </c:numRef>
          </c:val>
          <c:extLst>
            <c:ext xmlns:c16="http://schemas.microsoft.com/office/drawing/2014/chart" uri="{C3380CC4-5D6E-409C-BE32-E72D297353CC}">
              <c16:uniqueId val="{00000003-4C61-4416-B8A1-57702C44375E}"/>
            </c:ext>
          </c:extLst>
        </c:ser>
        <c:ser>
          <c:idx val="4"/>
          <c:order val="4"/>
          <c:tx>
            <c:strRef>
              <c:f>Sheet1!$A$6</c:f>
              <c:strCache>
                <c:ptCount val="1"/>
                <c:pt idx="0">
                  <c:v>Strongly unfavorable</c:v>
                </c:pt>
              </c:strCache>
            </c:strRef>
          </c:tx>
          <c:spPr>
            <a:solidFill>
              <a:schemeClr val="accent1">
                <a:lumMod val="7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Sheet1!$B$6:$G$6</c:f>
              <c:numCache>
                <c:formatCode>General</c:formatCode>
                <c:ptCount val="6"/>
              </c:numCache>
            </c:numRef>
          </c:val>
          <c:extLst>
            <c:ext xmlns:c16="http://schemas.microsoft.com/office/drawing/2014/chart" uri="{C3380CC4-5D6E-409C-BE32-E72D297353CC}">
              <c16:uniqueId val="{00000004-4C61-4416-B8A1-57702C44375E}"/>
            </c:ext>
          </c:extLst>
        </c:ser>
        <c:ser>
          <c:idx val="5"/>
          <c:order val="5"/>
          <c:tx>
            <c:strRef>
              <c:f>Sheet1!$A$7</c:f>
              <c:strCache>
                <c:ptCount val="1"/>
                <c:pt idx="0">
                  <c:v>Have not heard of</c:v>
                </c:pt>
              </c:strCache>
            </c:strRef>
          </c:tx>
          <c:spPr>
            <a:solidFill>
              <a:schemeClr val="tx1">
                <a:lumMod val="65000"/>
                <a:lumOff val="3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Sheet1!$B$7:$G$7</c:f>
              <c:numCache>
                <c:formatCode>General</c:formatCode>
                <c:ptCount val="6"/>
              </c:numCache>
            </c:numRef>
          </c:val>
          <c:extLst>
            <c:ext xmlns:c16="http://schemas.microsoft.com/office/drawing/2014/chart" uri="{C3380CC4-5D6E-409C-BE32-E72D297353CC}">
              <c16:uniqueId val="{00000005-4C61-4416-B8A1-57702C44375E}"/>
            </c:ext>
          </c:extLst>
        </c:ser>
        <c:dLbls>
          <c:showLegendKey val="0"/>
          <c:showVal val="0"/>
          <c:showCatName val="0"/>
          <c:showSerName val="0"/>
          <c:showPercent val="0"/>
          <c:showBubbleSize val="0"/>
        </c:dLbls>
        <c:gapWidth val="150"/>
        <c:overlap val="100"/>
        <c:axId val="2143362480"/>
        <c:axId val="1123663616"/>
      </c:barChart>
      <c:catAx>
        <c:axId val="2143362480"/>
        <c:scaling>
          <c:orientation val="minMax"/>
        </c:scaling>
        <c:delete val="1"/>
        <c:axPos val="l"/>
        <c:numFmt formatCode="General" sourceLinked="1"/>
        <c:majorTickMark val="none"/>
        <c:minorTickMark val="none"/>
        <c:tickLblPos val="nextTo"/>
        <c:crossAx val="1123663616"/>
        <c:crosses val="autoZero"/>
        <c:auto val="1"/>
        <c:lblAlgn val="ctr"/>
        <c:lblOffset val="100"/>
        <c:noMultiLvlLbl val="0"/>
      </c:catAx>
      <c:valAx>
        <c:axId val="1123663616"/>
        <c:scaling>
          <c:orientation val="minMax"/>
          <c:max val="1"/>
        </c:scaling>
        <c:delete val="1"/>
        <c:axPos val="b"/>
        <c:numFmt formatCode="General" sourceLinked="1"/>
        <c:majorTickMark val="none"/>
        <c:minorTickMark val="none"/>
        <c:tickLblPos val="nextTo"/>
        <c:crossAx val="21433624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Strongly favorable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Robert F. Kennedy Jr. (I)</c:v>
                </c:pt>
                <c:pt idx="1">
                  <c:v>Barbara Lee (D)</c:v>
                </c:pt>
                <c:pt idx="2">
                  <c:v>The Republican Party</c:v>
                </c:pt>
                <c:pt idx="3">
                  <c:v>Jessica Resendez (D)</c:v>
                </c:pt>
                <c:pt idx="4">
                  <c:v>Lexi Reese (D)</c:v>
                </c:pt>
                <c:pt idx="5">
                  <c:v>Joe Manchin (D)</c:v>
                </c:pt>
                <c:pt idx="6">
                  <c:v>Christina Pascucci (D)</c:v>
                </c:pt>
                <c:pt idx="7">
                  <c:v>Marianne Williamson (D)</c:v>
                </c:pt>
              </c:strCache>
            </c:strRef>
          </c:cat>
          <c:val>
            <c:numRef>
              <c:f>Sheet1!$B$2:$I$2</c:f>
              <c:numCache>
                <c:formatCode>0%</c:formatCode>
                <c:ptCount val="8"/>
                <c:pt idx="0">
                  <c:v>0.15824221431957561</c:v>
                </c:pt>
                <c:pt idx="1">
                  <c:v>0.13789204242509509</c:v>
                </c:pt>
                <c:pt idx="2">
                  <c:v>0.1338655002168771</c:v>
                </c:pt>
                <c:pt idx="3">
                  <c:v>0.1306222988966175</c:v>
                </c:pt>
                <c:pt idx="4">
                  <c:v>0.1188998781458102</c:v>
                </c:pt>
                <c:pt idx="5">
                  <c:v>0.1132541156264594</c:v>
                </c:pt>
                <c:pt idx="6">
                  <c:v>0.1116141581987712</c:v>
                </c:pt>
                <c:pt idx="7">
                  <c:v>0.1071550332767747</c:v>
                </c:pt>
              </c:numCache>
            </c:numRef>
          </c:val>
          <c:extLst>
            <c:ext xmlns:c16="http://schemas.microsoft.com/office/drawing/2014/chart" uri="{C3380CC4-5D6E-409C-BE32-E72D297353CC}">
              <c16:uniqueId val="{00000000-DFD6-4C73-A247-78C0A853CDF8}"/>
            </c:ext>
          </c:extLst>
        </c:ser>
        <c:ser>
          <c:idx val="1"/>
          <c:order val="1"/>
          <c:tx>
            <c:strRef>
              <c:f>Sheet1!$A$3</c:f>
              <c:strCache>
                <c:ptCount val="1"/>
                <c:pt idx="0">
                  <c:v>Somewhat favorable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Robert F. Kennedy Jr. (I)</c:v>
                </c:pt>
                <c:pt idx="1">
                  <c:v>Barbara Lee (D)</c:v>
                </c:pt>
                <c:pt idx="2">
                  <c:v>The Republican Party</c:v>
                </c:pt>
                <c:pt idx="3">
                  <c:v>Jessica Resendez (D)</c:v>
                </c:pt>
                <c:pt idx="4">
                  <c:v>Lexi Reese (D)</c:v>
                </c:pt>
                <c:pt idx="5">
                  <c:v>Joe Manchin (D)</c:v>
                </c:pt>
                <c:pt idx="6">
                  <c:v>Christina Pascucci (D)</c:v>
                </c:pt>
                <c:pt idx="7">
                  <c:v>Marianne Williamson (D)</c:v>
                </c:pt>
              </c:strCache>
            </c:strRef>
          </c:cat>
          <c:val>
            <c:numRef>
              <c:f>Sheet1!$B$3:$I$3</c:f>
              <c:numCache>
                <c:formatCode>0%</c:formatCode>
                <c:ptCount val="8"/>
                <c:pt idx="0">
                  <c:v>0.27467582147503727</c:v>
                </c:pt>
                <c:pt idx="1">
                  <c:v>0.22737944546716041</c:v>
                </c:pt>
                <c:pt idx="2">
                  <c:v>0.18992504684833869</c:v>
                </c:pt>
                <c:pt idx="3">
                  <c:v>0.17553623566279</c:v>
                </c:pt>
                <c:pt idx="4">
                  <c:v>0.1543808238126588</c:v>
                </c:pt>
                <c:pt idx="5">
                  <c:v>0.18808144629147069</c:v>
                </c:pt>
                <c:pt idx="6">
                  <c:v>0.19059040845064551</c:v>
                </c:pt>
                <c:pt idx="7">
                  <c:v>0.2171499326621836</c:v>
                </c:pt>
              </c:numCache>
            </c:numRef>
          </c:val>
          <c:extLst>
            <c:ext xmlns:c16="http://schemas.microsoft.com/office/drawing/2014/chart" uri="{C3380CC4-5D6E-409C-BE32-E72D297353CC}">
              <c16:uniqueId val="{00000001-DFD6-4C73-A247-78C0A853CDF8}"/>
            </c:ext>
          </c:extLst>
        </c:ser>
        <c:ser>
          <c:idx val="2"/>
          <c:order val="2"/>
          <c:tx>
            <c:strRef>
              <c:f>Sheet1!$A$4</c:f>
              <c:strCache>
                <c:ptCount val="1"/>
                <c:pt idx="0">
                  <c:v>Heard of, no opinion</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Robert F. Kennedy Jr. (I)</c:v>
                </c:pt>
                <c:pt idx="1">
                  <c:v>Barbara Lee (D)</c:v>
                </c:pt>
                <c:pt idx="2">
                  <c:v>The Republican Party</c:v>
                </c:pt>
                <c:pt idx="3">
                  <c:v>Jessica Resendez (D)</c:v>
                </c:pt>
                <c:pt idx="4">
                  <c:v>Lexi Reese (D)</c:v>
                </c:pt>
                <c:pt idx="5">
                  <c:v>Joe Manchin (D)</c:v>
                </c:pt>
                <c:pt idx="6">
                  <c:v>Christina Pascucci (D)</c:v>
                </c:pt>
                <c:pt idx="7">
                  <c:v>Marianne Williamson (D)</c:v>
                </c:pt>
              </c:strCache>
            </c:strRef>
          </c:cat>
          <c:val>
            <c:numRef>
              <c:f>Sheet1!$B$4:$I$4</c:f>
              <c:numCache>
                <c:formatCode>0%</c:formatCode>
                <c:ptCount val="8"/>
                <c:pt idx="0">
                  <c:v>0.27289915101089729</c:v>
                </c:pt>
                <c:pt idx="1">
                  <c:v>0.27341231729121529</c:v>
                </c:pt>
                <c:pt idx="2">
                  <c:v>0.14350416707656979</c:v>
                </c:pt>
                <c:pt idx="3">
                  <c:v>0.29572739485204957</c:v>
                </c:pt>
                <c:pt idx="4">
                  <c:v>0.30231078669770678</c:v>
                </c:pt>
                <c:pt idx="5">
                  <c:v>0.27097408229268111</c:v>
                </c:pt>
                <c:pt idx="6">
                  <c:v>0.29442241044499728</c:v>
                </c:pt>
                <c:pt idx="7">
                  <c:v>0.29428347162845642</c:v>
                </c:pt>
              </c:numCache>
            </c:numRef>
          </c:val>
          <c:extLst>
            <c:ext xmlns:c16="http://schemas.microsoft.com/office/drawing/2014/chart" uri="{C3380CC4-5D6E-409C-BE32-E72D297353CC}">
              <c16:uniqueId val="{00000002-DFD6-4C73-A247-78C0A853CDF8}"/>
            </c:ext>
          </c:extLst>
        </c:ser>
        <c:ser>
          <c:idx val="3"/>
          <c:order val="3"/>
          <c:tx>
            <c:strRef>
              <c:f>Sheet1!$A$5</c:f>
              <c:strCache>
                <c:ptCount val="1"/>
                <c:pt idx="0">
                  <c:v>Somewhat unfavorable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Robert F. Kennedy Jr. (I)</c:v>
                </c:pt>
                <c:pt idx="1">
                  <c:v>Barbara Lee (D)</c:v>
                </c:pt>
                <c:pt idx="2">
                  <c:v>The Republican Party</c:v>
                </c:pt>
                <c:pt idx="3">
                  <c:v>Jessica Resendez (D)</c:v>
                </c:pt>
                <c:pt idx="4">
                  <c:v>Lexi Reese (D)</c:v>
                </c:pt>
                <c:pt idx="5">
                  <c:v>Joe Manchin (D)</c:v>
                </c:pt>
                <c:pt idx="6">
                  <c:v>Christina Pascucci (D)</c:v>
                </c:pt>
                <c:pt idx="7">
                  <c:v>Marianne Williamson (D)</c:v>
                </c:pt>
              </c:strCache>
            </c:strRef>
          </c:cat>
          <c:val>
            <c:numRef>
              <c:f>Sheet1!$B$5:$I$5</c:f>
              <c:numCache>
                <c:formatCode>0%</c:formatCode>
                <c:ptCount val="8"/>
                <c:pt idx="0">
                  <c:v>8.1492100448611215E-2</c:v>
                </c:pt>
                <c:pt idx="1">
                  <c:v>9.1659830344970439E-2</c:v>
                </c:pt>
                <c:pt idx="2">
                  <c:v>0.14180583418512571</c:v>
                </c:pt>
                <c:pt idx="3">
                  <c:v>7.0431906179103998E-2</c:v>
                </c:pt>
                <c:pt idx="4">
                  <c:v>7.9754414152820585E-2</c:v>
                </c:pt>
                <c:pt idx="5">
                  <c:v>0.13236830292033169</c:v>
                </c:pt>
                <c:pt idx="6">
                  <c:v>9.4404648300720748E-2</c:v>
                </c:pt>
                <c:pt idx="7">
                  <c:v>9.1477176484382819E-2</c:v>
                </c:pt>
              </c:numCache>
            </c:numRef>
          </c:val>
          <c:extLst>
            <c:ext xmlns:c16="http://schemas.microsoft.com/office/drawing/2014/chart" uri="{C3380CC4-5D6E-409C-BE32-E72D297353CC}">
              <c16:uniqueId val="{00000003-DFD6-4C73-A247-78C0A853CDF8}"/>
            </c:ext>
          </c:extLst>
        </c:ser>
        <c:ser>
          <c:idx val="4"/>
          <c:order val="4"/>
          <c:tx>
            <c:strRef>
              <c:f>Sheet1!$A$6</c:f>
              <c:strCache>
                <c:ptCount val="1"/>
                <c:pt idx="0">
                  <c:v>Strongly unfavorable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Robert F. Kennedy Jr. (I)</c:v>
                </c:pt>
                <c:pt idx="1">
                  <c:v>Barbara Lee (D)</c:v>
                </c:pt>
                <c:pt idx="2">
                  <c:v>The Republican Party</c:v>
                </c:pt>
                <c:pt idx="3">
                  <c:v>Jessica Resendez (D)</c:v>
                </c:pt>
                <c:pt idx="4">
                  <c:v>Lexi Reese (D)</c:v>
                </c:pt>
                <c:pt idx="5">
                  <c:v>Joe Manchin (D)</c:v>
                </c:pt>
                <c:pt idx="6">
                  <c:v>Christina Pascucci (D)</c:v>
                </c:pt>
                <c:pt idx="7">
                  <c:v>Marianne Williamson (D)</c:v>
                </c:pt>
              </c:strCache>
            </c:strRef>
          </c:cat>
          <c:val>
            <c:numRef>
              <c:f>Sheet1!$B$6:$I$6</c:f>
              <c:numCache>
                <c:formatCode>0%</c:formatCode>
                <c:ptCount val="8"/>
                <c:pt idx="0">
                  <c:v>0.15201816495841169</c:v>
                </c:pt>
                <c:pt idx="1">
                  <c:v>0.10494440626542589</c:v>
                </c:pt>
                <c:pt idx="2">
                  <c:v>0.32912626739384959</c:v>
                </c:pt>
                <c:pt idx="3">
                  <c:v>9.9655646654950455E-2</c:v>
                </c:pt>
                <c:pt idx="4">
                  <c:v>9.9026294131672077E-2</c:v>
                </c:pt>
                <c:pt idx="5">
                  <c:v>0.14838241035412891</c:v>
                </c:pt>
                <c:pt idx="6">
                  <c:v>9.9702675421831394E-2</c:v>
                </c:pt>
                <c:pt idx="7">
                  <c:v>0.10762902756150131</c:v>
                </c:pt>
              </c:numCache>
            </c:numRef>
          </c:val>
          <c:extLst>
            <c:ext xmlns:c16="http://schemas.microsoft.com/office/drawing/2014/chart" uri="{C3380CC4-5D6E-409C-BE32-E72D297353CC}">
              <c16:uniqueId val="{00000004-DFD6-4C73-A247-78C0A853CDF8}"/>
            </c:ext>
          </c:extLst>
        </c:ser>
        <c:ser>
          <c:idx val="5"/>
          <c:order val="5"/>
          <c:tx>
            <c:strRef>
              <c:f>Sheet1!$A$7</c:f>
              <c:strCache>
                <c:ptCount val="1"/>
                <c:pt idx="0">
                  <c:v>Have not heard of</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Robert F. Kennedy Jr. (I)</c:v>
                </c:pt>
                <c:pt idx="1">
                  <c:v>Barbara Lee (D)</c:v>
                </c:pt>
                <c:pt idx="2">
                  <c:v>The Republican Party</c:v>
                </c:pt>
                <c:pt idx="3">
                  <c:v>Jessica Resendez (D)</c:v>
                </c:pt>
                <c:pt idx="4">
                  <c:v>Lexi Reese (D)</c:v>
                </c:pt>
                <c:pt idx="5">
                  <c:v>Joe Manchin (D)</c:v>
                </c:pt>
                <c:pt idx="6">
                  <c:v>Christina Pascucci (D)</c:v>
                </c:pt>
                <c:pt idx="7">
                  <c:v>Marianne Williamson (D)</c:v>
                </c:pt>
              </c:strCache>
            </c:strRef>
          </c:cat>
          <c:val>
            <c:numRef>
              <c:f>Sheet1!$B$7:$I$7</c:f>
              <c:numCache>
                <c:formatCode>0%</c:formatCode>
                <c:ptCount val="8"/>
                <c:pt idx="0">
                  <c:v>6.0672547787467813E-2</c:v>
                </c:pt>
                <c:pt idx="1">
                  <c:v>0.16471195820613391</c:v>
                </c:pt>
                <c:pt idx="2">
                  <c:v>6.1773184279240112E-2</c:v>
                </c:pt>
                <c:pt idx="3">
                  <c:v>0.22802651775448951</c:v>
                </c:pt>
                <c:pt idx="4">
                  <c:v>0.24562780305933271</c:v>
                </c:pt>
                <c:pt idx="5">
                  <c:v>0.14693964251492919</c:v>
                </c:pt>
                <c:pt idx="6">
                  <c:v>0.20926569918303509</c:v>
                </c:pt>
                <c:pt idx="7">
                  <c:v>0.18230535838670239</c:v>
                </c:pt>
              </c:numCache>
            </c:numRef>
          </c:val>
          <c:extLst>
            <c:ext xmlns:c16="http://schemas.microsoft.com/office/drawing/2014/chart" uri="{C3380CC4-5D6E-409C-BE32-E72D297353CC}">
              <c16:uniqueId val="{00000005-DFD6-4C73-A247-78C0A853CDF8}"/>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Non-Hispanic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Robert F. Kennedy Jr. (I)</c:v>
                </c:pt>
                <c:pt idx="1">
                  <c:v>Barbara Lee (D)</c:v>
                </c:pt>
                <c:pt idx="2">
                  <c:v>The Republican Party</c:v>
                </c:pt>
                <c:pt idx="3">
                  <c:v>Jessica Resendez (D)</c:v>
                </c:pt>
                <c:pt idx="4">
                  <c:v>Lexi Reese (D)</c:v>
                </c:pt>
                <c:pt idx="5">
                  <c:v>Joe Manchin (D)</c:v>
                </c:pt>
                <c:pt idx="6">
                  <c:v>Christina Pascucci (D)</c:v>
                </c:pt>
                <c:pt idx="7">
                  <c:v>Marianne Williamson (D)</c:v>
                </c:pt>
              </c:strCache>
            </c:strRef>
          </c:cat>
          <c:val>
            <c:numRef>
              <c:f>Sheet1!$B$2:$I$2</c:f>
              <c:numCache>
                <c:formatCode>0%</c:formatCode>
                <c:ptCount val="8"/>
                <c:pt idx="0">
                  <c:v>9.4514073912127461E-2</c:v>
                </c:pt>
                <c:pt idx="1">
                  <c:v>0.1119216198851649</c:v>
                </c:pt>
                <c:pt idx="2">
                  <c:v>0.1386903470282094</c:v>
                </c:pt>
                <c:pt idx="3">
                  <c:v>3.7969242524774668E-2</c:v>
                </c:pt>
                <c:pt idx="4">
                  <c:v>5.0429700147114759E-2</c:v>
                </c:pt>
                <c:pt idx="5">
                  <c:v>6.0905559752876211E-2</c:v>
                </c:pt>
                <c:pt idx="6">
                  <c:v>4.8645476027610032E-2</c:v>
                </c:pt>
                <c:pt idx="7">
                  <c:v>4.0673729695011859E-2</c:v>
                </c:pt>
              </c:numCache>
            </c:numRef>
          </c:val>
          <c:extLst>
            <c:ext xmlns:c16="http://schemas.microsoft.com/office/drawing/2014/chart" uri="{C3380CC4-5D6E-409C-BE32-E72D297353CC}">
              <c16:uniqueId val="{00000000-2DDA-4497-B36C-D5A9C2F835D5}"/>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Robert F. Kennedy Jr. (I)</c:v>
                </c:pt>
                <c:pt idx="1">
                  <c:v>Barbara Lee (D)</c:v>
                </c:pt>
                <c:pt idx="2">
                  <c:v>The Republican Party</c:v>
                </c:pt>
                <c:pt idx="3">
                  <c:v>Jessica Resendez (D)</c:v>
                </c:pt>
                <c:pt idx="4">
                  <c:v>Lexi Reese (D)</c:v>
                </c:pt>
                <c:pt idx="5">
                  <c:v>Joe Manchin (D)</c:v>
                </c:pt>
                <c:pt idx="6">
                  <c:v>Christina Pascucci (D)</c:v>
                </c:pt>
                <c:pt idx="7">
                  <c:v>Marianne Williamson (D)</c:v>
                </c:pt>
              </c:strCache>
            </c:strRef>
          </c:cat>
          <c:val>
            <c:numRef>
              <c:f>Sheet1!$B$3:$I$3</c:f>
              <c:numCache>
                <c:formatCode>0%</c:formatCode>
                <c:ptCount val="8"/>
                <c:pt idx="0">
                  <c:v>0.2381118906118399</c:v>
                </c:pt>
                <c:pt idx="1">
                  <c:v>0.2234349316125876</c:v>
                </c:pt>
                <c:pt idx="2">
                  <c:v>0.20376506024744359</c:v>
                </c:pt>
                <c:pt idx="3">
                  <c:v>0.1483489066657484</c:v>
                </c:pt>
                <c:pt idx="4">
                  <c:v>0.1396895564705829</c:v>
                </c:pt>
                <c:pt idx="5">
                  <c:v>0.16125335443292199</c:v>
                </c:pt>
                <c:pt idx="6">
                  <c:v>0.14918586799191891</c:v>
                </c:pt>
                <c:pt idx="7">
                  <c:v>0.16910642852882349</c:v>
                </c:pt>
              </c:numCache>
            </c:numRef>
          </c:val>
          <c:extLst>
            <c:ext xmlns:c16="http://schemas.microsoft.com/office/drawing/2014/chart" uri="{C3380CC4-5D6E-409C-BE32-E72D297353CC}">
              <c16:uniqueId val="{00000001-2DDA-4497-B36C-D5A9C2F835D5}"/>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Robert F. Kennedy Jr. (I)</c:v>
                </c:pt>
                <c:pt idx="1">
                  <c:v>Barbara Lee (D)</c:v>
                </c:pt>
                <c:pt idx="2">
                  <c:v>The Republican Party</c:v>
                </c:pt>
                <c:pt idx="3">
                  <c:v>Jessica Resendez (D)</c:v>
                </c:pt>
                <c:pt idx="4">
                  <c:v>Lexi Reese (D)</c:v>
                </c:pt>
                <c:pt idx="5">
                  <c:v>Joe Manchin (D)</c:v>
                </c:pt>
                <c:pt idx="6">
                  <c:v>Christina Pascucci (D)</c:v>
                </c:pt>
                <c:pt idx="7">
                  <c:v>Marianne Williamson (D)</c:v>
                </c:pt>
              </c:strCache>
            </c:strRef>
          </c:cat>
          <c:val>
            <c:numRef>
              <c:f>Sheet1!$B$4:$I$4</c:f>
              <c:numCache>
                <c:formatCode>0%</c:formatCode>
                <c:ptCount val="8"/>
                <c:pt idx="0">
                  <c:v>0.24761866472636371</c:v>
                </c:pt>
                <c:pt idx="1">
                  <c:v>0.19486164870767431</c:v>
                </c:pt>
                <c:pt idx="2">
                  <c:v>0.1190145992036041</c:v>
                </c:pt>
                <c:pt idx="3">
                  <c:v>0.17867593680676011</c:v>
                </c:pt>
                <c:pt idx="4">
                  <c:v>0.20316004468396259</c:v>
                </c:pt>
                <c:pt idx="5">
                  <c:v>0.25768627479445061</c:v>
                </c:pt>
                <c:pt idx="6">
                  <c:v>0.1864016638997886</c:v>
                </c:pt>
                <c:pt idx="7">
                  <c:v>0.21259852660926529</c:v>
                </c:pt>
              </c:numCache>
            </c:numRef>
          </c:val>
          <c:extLst>
            <c:ext xmlns:c16="http://schemas.microsoft.com/office/drawing/2014/chart" uri="{C3380CC4-5D6E-409C-BE32-E72D297353CC}">
              <c16:uniqueId val="{00000002-2DDA-4497-B36C-D5A9C2F835D5}"/>
            </c:ext>
          </c:extLst>
        </c:ser>
        <c:ser>
          <c:idx val="3"/>
          <c:order val="3"/>
          <c:tx>
            <c:strRef>
              <c:f>Sheet1!$A$5</c:f>
              <c:strCache>
                <c:ptCount val="1"/>
                <c:pt idx="0">
                  <c:v>Somewhat unwilling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Robert F. Kennedy Jr. (I)</c:v>
                </c:pt>
                <c:pt idx="1">
                  <c:v>Barbara Lee (D)</c:v>
                </c:pt>
                <c:pt idx="2">
                  <c:v>The Republican Party</c:v>
                </c:pt>
                <c:pt idx="3">
                  <c:v>Jessica Resendez (D)</c:v>
                </c:pt>
                <c:pt idx="4">
                  <c:v>Lexi Reese (D)</c:v>
                </c:pt>
                <c:pt idx="5">
                  <c:v>Joe Manchin (D)</c:v>
                </c:pt>
                <c:pt idx="6">
                  <c:v>Christina Pascucci (D)</c:v>
                </c:pt>
                <c:pt idx="7">
                  <c:v>Marianne Williamson (D)</c:v>
                </c:pt>
              </c:strCache>
            </c:strRef>
          </c:cat>
          <c:val>
            <c:numRef>
              <c:f>Sheet1!$B$5:$I$5</c:f>
              <c:numCache>
                <c:formatCode>0%</c:formatCode>
                <c:ptCount val="8"/>
                <c:pt idx="0">
                  <c:v>0.1088569743946743</c:v>
                </c:pt>
                <c:pt idx="1">
                  <c:v>7.4000127681482328E-2</c:v>
                </c:pt>
                <c:pt idx="2">
                  <c:v>0.14693174130202241</c:v>
                </c:pt>
                <c:pt idx="3">
                  <c:v>7.3015157112423762E-2</c:v>
                </c:pt>
                <c:pt idx="4">
                  <c:v>6.1737519228168773E-2</c:v>
                </c:pt>
                <c:pt idx="5">
                  <c:v>0.138833785334494</c:v>
                </c:pt>
                <c:pt idx="6">
                  <c:v>6.8223427738623804E-2</c:v>
                </c:pt>
                <c:pt idx="7">
                  <c:v>0.1055291075262145</c:v>
                </c:pt>
              </c:numCache>
            </c:numRef>
          </c:val>
          <c:extLst>
            <c:ext xmlns:c16="http://schemas.microsoft.com/office/drawing/2014/chart" uri="{C3380CC4-5D6E-409C-BE32-E72D297353CC}">
              <c16:uniqueId val="{00000003-2DDA-4497-B36C-D5A9C2F835D5}"/>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Robert F. Kennedy Jr. (I)</c:v>
                </c:pt>
                <c:pt idx="1">
                  <c:v>Barbara Lee (D)</c:v>
                </c:pt>
                <c:pt idx="2">
                  <c:v>The Republican Party</c:v>
                </c:pt>
                <c:pt idx="3">
                  <c:v>Jessica Resendez (D)</c:v>
                </c:pt>
                <c:pt idx="4">
                  <c:v>Lexi Reese (D)</c:v>
                </c:pt>
                <c:pt idx="5">
                  <c:v>Joe Manchin (D)</c:v>
                </c:pt>
                <c:pt idx="6">
                  <c:v>Christina Pascucci (D)</c:v>
                </c:pt>
                <c:pt idx="7">
                  <c:v>Marianne Williamson (D)</c:v>
                </c:pt>
              </c:strCache>
            </c:strRef>
          </c:cat>
          <c:val>
            <c:numRef>
              <c:f>Sheet1!$B$6:$I$6</c:f>
              <c:numCache>
                <c:formatCode>0%</c:formatCode>
                <c:ptCount val="8"/>
                <c:pt idx="0">
                  <c:v>0.24086605218590401</c:v>
                </c:pt>
                <c:pt idx="1">
                  <c:v>0.18363559450592989</c:v>
                </c:pt>
                <c:pt idx="2">
                  <c:v>0.34497382038079971</c:v>
                </c:pt>
                <c:pt idx="3">
                  <c:v>0.14158016473763191</c:v>
                </c:pt>
                <c:pt idx="4">
                  <c:v>0.14295541553171401</c:v>
                </c:pt>
                <c:pt idx="5">
                  <c:v>0.2109452350391281</c:v>
                </c:pt>
                <c:pt idx="6">
                  <c:v>0.14402250725345961</c:v>
                </c:pt>
                <c:pt idx="7">
                  <c:v>0.20152635722733961</c:v>
                </c:pt>
              </c:numCache>
            </c:numRef>
          </c:val>
          <c:extLst>
            <c:ext xmlns:c16="http://schemas.microsoft.com/office/drawing/2014/chart" uri="{C3380CC4-5D6E-409C-BE32-E72D297353CC}">
              <c16:uniqueId val="{00000004-2DDA-4497-B36C-D5A9C2F835D5}"/>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Robert F. Kennedy Jr. (I)</c:v>
                </c:pt>
                <c:pt idx="1">
                  <c:v>Barbara Lee (D)</c:v>
                </c:pt>
                <c:pt idx="2">
                  <c:v>The Republican Party</c:v>
                </c:pt>
                <c:pt idx="3">
                  <c:v>Jessica Resendez (D)</c:v>
                </c:pt>
                <c:pt idx="4">
                  <c:v>Lexi Reese (D)</c:v>
                </c:pt>
                <c:pt idx="5">
                  <c:v>Joe Manchin (D)</c:v>
                </c:pt>
                <c:pt idx="6">
                  <c:v>Christina Pascucci (D)</c:v>
                </c:pt>
                <c:pt idx="7">
                  <c:v>Marianne Williamson (D)</c:v>
                </c:pt>
              </c:strCache>
            </c:strRef>
          </c:cat>
          <c:val>
            <c:numRef>
              <c:f>Sheet1!$B$7:$I$7</c:f>
              <c:numCache>
                <c:formatCode>0%</c:formatCode>
                <c:ptCount val="8"/>
                <c:pt idx="0">
                  <c:v>7.0032344169089197E-2</c:v>
                </c:pt>
                <c:pt idx="1">
                  <c:v>0.21214607760715959</c:v>
                </c:pt>
                <c:pt idx="2">
                  <c:v>4.6624431837919297E-2</c:v>
                </c:pt>
                <c:pt idx="3">
                  <c:v>0.42041059215265958</c:v>
                </c:pt>
                <c:pt idx="4">
                  <c:v>0.4020277639384553</c:v>
                </c:pt>
                <c:pt idx="5">
                  <c:v>0.17037579064612779</c:v>
                </c:pt>
                <c:pt idx="6">
                  <c:v>0.4035210570885977</c:v>
                </c:pt>
                <c:pt idx="7">
                  <c:v>0.2705658504133438</c:v>
                </c:pt>
              </c:numCache>
            </c:numRef>
          </c:val>
          <c:extLst>
            <c:ext xmlns:c16="http://schemas.microsoft.com/office/drawing/2014/chart" uri="{C3380CC4-5D6E-409C-BE32-E72D297353CC}">
              <c16:uniqueId val="{00000005-2DDA-4497-B36C-D5A9C2F835D5}"/>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0.42581077842053949</c:v>
                </c:pt>
                <c:pt idx="1">
                  <c:v>0.35201415527428331</c:v>
                </c:pt>
              </c:numCache>
            </c:numRef>
          </c:val>
          <c:extLst>
            <c:ext xmlns:c16="http://schemas.microsoft.com/office/drawing/2014/chart" uri="{C3380CC4-5D6E-409C-BE32-E72D297353CC}">
              <c16:uniqueId val="{00000000-B97F-4F7A-8AB0-35B2E1FD5724}"/>
            </c:ext>
          </c:extLst>
        </c:ser>
        <c:ser>
          <c:idx val="1"/>
          <c:order val="1"/>
          <c:tx>
            <c:strRef>
              <c:f>Sheet1!$A$3</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0.47334743234057092</c:v>
                </c:pt>
                <c:pt idx="1">
                  <c:v>0.52109159629525481</c:v>
                </c:pt>
              </c:numCache>
            </c:numRef>
          </c:val>
          <c:extLst>
            <c:ext xmlns:c16="http://schemas.microsoft.com/office/drawing/2014/chart" uri="{C3380CC4-5D6E-409C-BE32-E72D297353CC}">
              <c16:uniqueId val="{00000001-B97F-4F7A-8AB0-35B2E1FD5724}"/>
            </c:ext>
          </c:extLst>
        </c:ser>
        <c:ser>
          <c:idx val="2"/>
          <c:order val="2"/>
          <c:tx>
            <c:strRef>
              <c:f>Sheet1!$A$4</c:f>
              <c:strCache>
                <c:ptCount val="1"/>
                <c:pt idx="0">
                  <c:v>Unsure/No opinion</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0.1008417892388908</c:v>
                </c:pt>
                <c:pt idx="1">
                  <c:v>0.1268942484304606</c:v>
                </c:pt>
              </c:numCache>
            </c:numRef>
          </c:val>
          <c:extLst>
            <c:ext xmlns:c16="http://schemas.microsoft.com/office/drawing/2014/chart" uri="{C3380CC4-5D6E-409C-BE32-E72D297353CC}">
              <c16:uniqueId val="{00000002-B97F-4F7A-8AB0-35B2E1FD5724}"/>
            </c:ext>
          </c:extLst>
        </c:ser>
        <c:dLbls>
          <c:dLblPos val="ctr"/>
          <c:showLegendKey val="0"/>
          <c:showVal val="1"/>
          <c:showCatName val="0"/>
          <c:showSerName val="0"/>
          <c:showPercent val="0"/>
          <c:showBubbleSize val="0"/>
        </c:dLbls>
        <c:gapWidth val="150"/>
        <c:overlap val="100"/>
        <c:axId val="1239519887"/>
        <c:axId val="1118030735"/>
      </c:barChart>
      <c:catAx>
        <c:axId val="123951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8030735"/>
        <c:crosses val="autoZero"/>
        <c:auto val="1"/>
        <c:lblAlgn val="ctr"/>
        <c:lblOffset val="100"/>
        <c:noMultiLvlLbl val="0"/>
      </c:catAx>
      <c:valAx>
        <c:axId val="1118030735"/>
        <c:scaling>
          <c:orientation val="minMax"/>
          <c:max val="1"/>
        </c:scaling>
        <c:delete val="1"/>
        <c:axPos val="l"/>
        <c:numFmt formatCode="0%" sourceLinked="1"/>
        <c:majorTickMark val="none"/>
        <c:minorTickMark val="none"/>
        <c:tickLblPos val="nextTo"/>
        <c:crossAx val="1239519887"/>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Sheet1!$A$2</c:f>
              <c:strCache>
                <c:ptCount val="1"/>
                <c:pt idx="0">
                  <c:v>Strongly favorable</c:v>
                </c:pt>
              </c:strCache>
            </c:strRef>
          </c:tx>
          <c:spPr>
            <a:solidFill>
              <a:schemeClr val="accent5"/>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Sheet1!$B$2:$G$2</c:f>
              <c:numCache>
                <c:formatCode>General</c:formatCode>
                <c:ptCount val="6"/>
              </c:numCache>
            </c:numRef>
          </c:val>
          <c:extLst>
            <c:ext xmlns:c16="http://schemas.microsoft.com/office/drawing/2014/chart" uri="{C3380CC4-5D6E-409C-BE32-E72D297353CC}">
              <c16:uniqueId val="{00000000-4C61-4416-B8A1-57702C44375E}"/>
            </c:ext>
          </c:extLst>
        </c:ser>
        <c:ser>
          <c:idx val="1"/>
          <c:order val="1"/>
          <c:tx>
            <c:strRef>
              <c:f>Sheet1!$A$3</c:f>
              <c:strCache>
                <c:ptCount val="1"/>
                <c:pt idx="0">
                  <c:v>Somewhat favorable</c:v>
                </c:pt>
              </c:strCache>
            </c:strRef>
          </c:tx>
          <c:spPr>
            <a:solidFill>
              <a:schemeClr val="accent5">
                <a:lumMod val="60000"/>
                <a:lumOff val="4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Sheet1!$B$3:$G$3</c:f>
              <c:numCache>
                <c:formatCode>General</c:formatCode>
                <c:ptCount val="6"/>
              </c:numCache>
            </c:numRef>
          </c:val>
          <c:extLst>
            <c:ext xmlns:c16="http://schemas.microsoft.com/office/drawing/2014/chart" uri="{C3380CC4-5D6E-409C-BE32-E72D297353CC}">
              <c16:uniqueId val="{00000001-4C61-4416-B8A1-57702C44375E}"/>
            </c:ext>
          </c:extLst>
        </c:ser>
        <c:ser>
          <c:idx val="2"/>
          <c:order val="2"/>
          <c:tx>
            <c:strRef>
              <c:f>Sheet1!$A$4</c:f>
              <c:strCache>
                <c:ptCount val="1"/>
                <c:pt idx="0">
                  <c:v>Heard of, no opinion</c:v>
                </c:pt>
              </c:strCache>
            </c:strRef>
          </c:tx>
          <c:spPr>
            <a:solidFill>
              <a:schemeClr val="accent1">
                <a:lumMod val="20000"/>
                <a:lumOff val="8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Sheet1!$B$4:$G$4</c:f>
              <c:numCache>
                <c:formatCode>General</c:formatCode>
                <c:ptCount val="6"/>
              </c:numCache>
            </c:numRef>
          </c:val>
          <c:extLst>
            <c:ext xmlns:c16="http://schemas.microsoft.com/office/drawing/2014/chart" uri="{C3380CC4-5D6E-409C-BE32-E72D297353CC}">
              <c16:uniqueId val="{00000002-4C61-4416-B8A1-57702C44375E}"/>
            </c:ext>
          </c:extLst>
        </c:ser>
        <c:ser>
          <c:idx val="3"/>
          <c:order val="3"/>
          <c:tx>
            <c:strRef>
              <c:f>Sheet1!$A$5</c:f>
              <c:strCache>
                <c:ptCount val="1"/>
                <c:pt idx="0">
                  <c:v>Somewhat unfavorable</c:v>
                </c:pt>
              </c:strCache>
            </c:strRef>
          </c:tx>
          <c:spPr>
            <a:solidFill>
              <a:schemeClr val="accent1"/>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Sheet1!$B$5:$G$5</c:f>
              <c:numCache>
                <c:formatCode>General</c:formatCode>
                <c:ptCount val="6"/>
              </c:numCache>
            </c:numRef>
          </c:val>
          <c:extLst>
            <c:ext xmlns:c16="http://schemas.microsoft.com/office/drawing/2014/chart" uri="{C3380CC4-5D6E-409C-BE32-E72D297353CC}">
              <c16:uniqueId val="{00000003-4C61-4416-B8A1-57702C44375E}"/>
            </c:ext>
          </c:extLst>
        </c:ser>
        <c:ser>
          <c:idx val="4"/>
          <c:order val="4"/>
          <c:tx>
            <c:strRef>
              <c:f>Sheet1!$A$6</c:f>
              <c:strCache>
                <c:ptCount val="1"/>
                <c:pt idx="0">
                  <c:v>Strongly unfavorable</c:v>
                </c:pt>
              </c:strCache>
            </c:strRef>
          </c:tx>
          <c:spPr>
            <a:solidFill>
              <a:schemeClr val="accent1">
                <a:lumMod val="7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Sheet1!$B$6:$G$6</c:f>
              <c:numCache>
                <c:formatCode>General</c:formatCode>
                <c:ptCount val="6"/>
              </c:numCache>
            </c:numRef>
          </c:val>
          <c:extLst>
            <c:ext xmlns:c16="http://schemas.microsoft.com/office/drawing/2014/chart" uri="{C3380CC4-5D6E-409C-BE32-E72D297353CC}">
              <c16:uniqueId val="{00000004-4C61-4416-B8A1-57702C44375E}"/>
            </c:ext>
          </c:extLst>
        </c:ser>
        <c:ser>
          <c:idx val="5"/>
          <c:order val="5"/>
          <c:tx>
            <c:strRef>
              <c:f>Sheet1!$A$7</c:f>
              <c:strCache>
                <c:ptCount val="1"/>
                <c:pt idx="0">
                  <c:v>Have not heard of</c:v>
                </c:pt>
              </c:strCache>
            </c:strRef>
          </c:tx>
          <c:spPr>
            <a:solidFill>
              <a:schemeClr val="tx1">
                <a:lumMod val="65000"/>
                <a:lumOff val="3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Sheet1!$B$7:$G$7</c:f>
              <c:numCache>
                <c:formatCode>General</c:formatCode>
                <c:ptCount val="6"/>
              </c:numCache>
            </c:numRef>
          </c:val>
          <c:extLst>
            <c:ext xmlns:c16="http://schemas.microsoft.com/office/drawing/2014/chart" uri="{C3380CC4-5D6E-409C-BE32-E72D297353CC}">
              <c16:uniqueId val="{00000005-4C61-4416-B8A1-57702C44375E}"/>
            </c:ext>
          </c:extLst>
        </c:ser>
        <c:dLbls>
          <c:showLegendKey val="0"/>
          <c:showVal val="0"/>
          <c:showCatName val="0"/>
          <c:showSerName val="0"/>
          <c:showPercent val="0"/>
          <c:showBubbleSize val="0"/>
        </c:dLbls>
        <c:gapWidth val="150"/>
        <c:overlap val="100"/>
        <c:axId val="2143362480"/>
        <c:axId val="1123663616"/>
      </c:barChart>
      <c:catAx>
        <c:axId val="2143362480"/>
        <c:scaling>
          <c:orientation val="minMax"/>
        </c:scaling>
        <c:delete val="1"/>
        <c:axPos val="l"/>
        <c:numFmt formatCode="General" sourceLinked="1"/>
        <c:majorTickMark val="none"/>
        <c:minorTickMark val="none"/>
        <c:tickLblPos val="nextTo"/>
        <c:crossAx val="1123663616"/>
        <c:crosses val="autoZero"/>
        <c:auto val="1"/>
        <c:lblAlgn val="ctr"/>
        <c:lblOffset val="100"/>
        <c:noMultiLvlLbl val="0"/>
      </c:catAx>
      <c:valAx>
        <c:axId val="1123663616"/>
        <c:scaling>
          <c:orientation val="minMax"/>
          <c:max val="1"/>
        </c:scaling>
        <c:delete val="1"/>
        <c:axPos val="b"/>
        <c:numFmt formatCode="General" sourceLinked="1"/>
        <c:majorTickMark val="none"/>
        <c:minorTickMark val="none"/>
        <c:tickLblPos val="nextTo"/>
        <c:crossAx val="21433624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Strongly favorable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Dean Phillips (D)</c:v>
                </c:pt>
                <c:pt idx="1">
                  <c:v>Steve Garvey (R)</c:v>
                </c:pt>
                <c:pt idx="2">
                  <c:v>Vivek Ramaswamy (R)</c:v>
                </c:pt>
                <c:pt idx="3">
                  <c:v>Nikki Haley (R)</c:v>
                </c:pt>
                <c:pt idx="4">
                  <c:v>Cornel West (I)</c:v>
                </c:pt>
                <c:pt idx="5">
                  <c:v>Chris Christie (R)</c:v>
                </c:pt>
                <c:pt idx="6">
                  <c:v>No Labels</c:v>
                </c:pt>
                <c:pt idx="7">
                  <c:v>Eric Early (R)</c:v>
                </c:pt>
              </c:strCache>
            </c:strRef>
          </c:cat>
          <c:val>
            <c:numRef>
              <c:f>Sheet1!$B$2:$I$2</c:f>
              <c:numCache>
                <c:formatCode>0%</c:formatCode>
                <c:ptCount val="8"/>
                <c:pt idx="0">
                  <c:v>0.1045354623348267</c:v>
                </c:pt>
                <c:pt idx="1">
                  <c:v>0.1013317527265787</c:v>
                </c:pt>
                <c:pt idx="2">
                  <c:v>9.0610182485338017E-2</c:v>
                </c:pt>
                <c:pt idx="3">
                  <c:v>8.0996876187802769E-2</c:v>
                </c:pt>
                <c:pt idx="4">
                  <c:v>7.827012750290023E-2</c:v>
                </c:pt>
                <c:pt idx="5">
                  <c:v>7.4544926943341208E-2</c:v>
                </c:pt>
                <c:pt idx="6">
                  <c:v>7.1515441932347351E-2</c:v>
                </c:pt>
                <c:pt idx="7">
                  <c:v>6.7646628551034038E-2</c:v>
                </c:pt>
              </c:numCache>
            </c:numRef>
          </c:val>
          <c:extLst>
            <c:ext xmlns:c16="http://schemas.microsoft.com/office/drawing/2014/chart" uri="{C3380CC4-5D6E-409C-BE32-E72D297353CC}">
              <c16:uniqueId val="{00000000-DFD6-4C73-A247-78C0A853CDF8}"/>
            </c:ext>
          </c:extLst>
        </c:ser>
        <c:ser>
          <c:idx val="1"/>
          <c:order val="1"/>
          <c:tx>
            <c:strRef>
              <c:f>Sheet1!$A$3</c:f>
              <c:strCache>
                <c:ptCount val="1"/>
                <c:pt idx="0">
                  <c:v>Somewhat favorable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Dean Phillips (D)</c:v>
                </c:pt>
                <c:pt idx="1">
                  <c:v>Steve Garvey (R)</c:v>
                </c:pt>
                <c:pt idx="2">
                  <c:v>Vivek Ramaswamy (R)</c:v>
                </c:pt>
                <c:pt idx="3">
                  <c:v>Nikki Haley (R)</c:v>
                </c:pt>
                <c:pt idx="4">
                  <c:v>Cornel West (I)</c:v>
                </c:pt>
                <c:pt idx="5">
                  <c:v>Chris Christie (R)</c:v>
                </c:pt>
                <c:pt idx="6">
                  <c:v>No Labels</c:v>
                </c:pt>
                <c:pt idx="7">
                  <c:v>Eric Early (R)</c:v>
                </c:pt>
              </c:strCache>
            </c:strRef>
          </c:cat>
          <c:val>
            <c:numRef>
              <c:f>Sheet1!$B$3:$I$3</c:f>
              <c:numCache>
                <c:formatCode>0%</c:formatCode>
                <c:ptCount val="8"/>
                <c:pt idx="0">
                  <c:v>0.17436205659399451</c:v>
                </c:pt>
                <c:pt idx="1">
                  <c:v>0.13514884285898929</c:v>
                </c:pt>
                <c:pt idx="2">
                  <c:v>0.15877348350021819</c:v>
                </c:pt>
                <c:pt idx="3">
                  <c:v>0.1502284135741036</c:v>
                </c:pt>
                <c:pt idx="4">
                  <c:v>0.14151188290905919</c:v>
                </c:pt>
                <c:pt idx="5">
                  <c:v>0.1379471451984173</c:v>
                </c:pt>
                <c:pt idx="6">
                  <c:v>0.15439809051004821</c:v>
                </c:pt>
                <c:pt idx="7">
                  <c:v>0.11427625194987059</c:v>
                </c:pt>
              </c:numCache>
            </c:numRef>
          </c:val>
          <c:extLst>
            <c:ext xmlns:c16="http://schemas.microsoft.com/office/drawing/2014/chart" uri="{C3380CC4-5D6E-409C-BE32-E72D297353CC}">
              <c16:uniqueId val="{00000001-DFD6-4C73-A247-78C0A853CDF8}"/>
            </c:ext>
          </c:extLst>
        </c:ser>
        <c:ser>
          <c:idx val="2"/>
          <c:order val="2"/>
          <c:tx>
            <c:strRef>
              <c:f>Sheet1!$A$4</c:f>
              <c:strCache>
                <c:ptCount val="1"/>
                <c:pt idx="0">
                  <c:v>Heard of, no opinion</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Dean Phillips (D)</c:v>
                </c:pt>
                <c:pt idx="1">
                  <c:v>Steve Garvey (R)</c:v>
                </c:pt>
                <c:pt idx="2">
                  <c:v>Vivek Ramaswamy (R)</c:v>
                </c:pt>
                <c:pt idx="3">
                  <c:v>Nikki Haley (R)</c:v>
                </c:pt>
                <c:pt idx="4">
                  <c:v>Cornel West (I)</c:v>
                </c:pt>
                <c:pt idx="5">
                  <c:v>Chris Christie (R)</c:v>
                </c:pt>
                <c:pt idx="6">
                  <c:v>No Labels</c:v>
                </c:pt>
                <c:pt idx="7">
                  <c:v>Eric Early (R)</c:v>
                </c:pt>
              </c:strCache>
            </c:strRef>
          </c:cat>
          <c:val>
            <c:numRef>
              <c:f>Sheet1!$B$4:$I$4</c:f>
              <c:numCache>
                <c:formatCode>0%</c:formatCode>
                <c:ptCount val="8"/>
                <c:pt idx="0">
                  <c:v>0.28295249744490841</c:v>
                </c:pt>
                <c:pt idx="1">
                  <c:v>0.25489653508648441</c:v>
                </c:pt>
                <c:pt idx="2">
                  <c:v>0.2156540164763617</c:v>
                </c:pt>
                <c:pt idx="3">
                  <c:v>0.25596959593552682</c:v>
                </c:pt>
                <c:pt idx="4">
                  <c:v>0.33889661220682832</c:v>
                </c:pt>
                <c:pt idx="5">
                  <c:v>0.25442503492497293</c:v>
                </c:pt>
                <c:pt idx="6">
                  <c:v>0.36364951415287677</c:v>
                </c:pt>
                <c:pt idx="7">
                  <c:v>0.27216177671733738</c:v>
                </c:pt>
              </c:numCache>
            </c:numRef>
          </c:val>
          <c:extLst>
            <c:ext xmlns:c16="http://schemas.microsoft.com/office/drawing/2014/chart" uri="{C3380CC4-5D6E-409C-BE32-E72D297353CC}">
              <c16:uniqueId val="{00000002-DFD6-4C73-A247-78C0A853CDF8}"/>
            </c:ext>
          </c:extLst>
        </c:ser>
        <c:ser>
          <c:idx val="3"/>
          <c:order val="3"/>
          <c:tx>
            <c:strRef>
              <c:f>Sheet1!$A$5</c:f>
              <c:strCache>
                <c:ptCount val="1"/>
                <c:pt idx="0">
                  <c:v>Somewhat unfavorable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Dean Phillips (D)</c:v>
                </c:pt>
                <c:pt idx="1">
                  <c:v>Steve Garvey (R)</c:v>
                </c:pt>
                <c:pt idx="2">
                  <c:v>Vivek Ramaswamy (R)</c:v>
                </c:pt>
                <c:pt idx="3">
                  <c:v>Nikki Haley (R)</c:v>
                </c:pt>
                <c:pt idx="4">
                  <c:v>Cornel West (I)</c:v>
                </c:pt>
                <c:pt idx="5">
                  <c:v>Chris Christie (R)</c:v>
                </c:pt>
                <c:pt idx="6">
                  <c:v>No Labels</c:v>
                </c:pt>
                <c:pt idx="7">
                  <c:v>Eric Early (R)</c:v>
                </c:pt>
              </c:strCache>
            </c:strRef>
          </c:cat>
          <c:val>
            <c:numRef>
              <c:f>Sheet1!$B$5:$I$5</c:f>
              <c:numCache>
                <c:formatCode>0%</c:formatCode>
                <c:ptCount val="8"/>
                <c:pt idx="0">
                  <c:v>0.12322858104461951</c:v>
                </c:pt>
                <c:pt idx="1">
                  <c:v>0.13977747049383649</c:v>
                </c:pt>
                <c:pt idx="2">
                  <c:v>0.1129904169370451</c:v>
                </c:pt>
                <c:pt idx="3">
                  <c:v>0.12607229381712931</c:v>
                </c:pt>
                <c:pt idx="4">
                  <c:v>0.12720033882850881</c:v>
                </c:pt>
                <c:pt idx="5">
                  <c:v>0.13860920575614441</c:v>
                </c:pt>
                <c:pt idx="6">
                  <c:v>7.8526115998073576E-2</c:v>
                </c:pt>
                <c:pt idx="7">
                  <c:v>0.12818819752104779</c:v>
                </c:pt>
              </c:numCache>
            </c:numRef>
          </c:val>
          <c:extLst>
            <c:ext xmlns:c16="http://schemas.microsoft.com/office/drawing/2014/chart" uri="{C3380CC4-5D6E-409C-BE32-E72D297353CC}">
              <c16:uniqueId val="{00000003-DFD6-4C73-A247-78C0A853CDF8}"/>
            </c:ext>
          </c:extLst>
        </c:ser>
        <c:ser>
          <c:idx val="4"/>
          <c:order val="4"/>
          <c:tx>
            <c:strRef>
              <c:f>Sheet1!$A$6</c:f>
              <c:strCache>
                <c:ptCount val="1"/>
                <c:pt idx="0">
                  <c:v>Strongly unfavorable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Dean Phillips (D)</c:v>
                </c:pt>
                <c:pt idx="1">
                  <c:v>Steve Garvey (R)</c:v>
                </c:pt>
                <c:pt idx="2">
                  <c:v>Vivek Ramaswamy (R)</c:v>
                </c:pt>
                <c:pt idx="3">
                  <c:v>Nikki Haley (R)</c:v>
                </c:pt>
                <c:pt idx="4">
                  <c:v>Cornel West (I)</c:v>
                </c:pt>
                <c:pt idx="5">
                  <c:v>Chris Christie (R)</c:v>
                </c:pt>
                <c:pt idx="6">
                  <c:v>No Labels</c:v>
                </c:pt>
                <c:pt idx="7">
                  <c:v>Eric Early (R)</c:v>
                </c:pt>
              </c:strCache>
            </c:strRef>
          </c:cat>
          <c:val>
            <c:numRef>
              <c:f>Sheet1!$B$6:$I$6</c:f>
              <c:numCache>
                <c:formatCode>0%</c:formatCode>
                <c:ptCount val="8"/>
                <c:pt idx="0">
                  <c:v>0.1132077499734144</c:v>
                </c:pt>
                <c:pt idx="1">
                  <c:v>0.19861098385116749</c:v>
                </c:pt>
                <c:pt idx="2">
                  <c:v>0.24851792385721</c:v>
                </c:pt>
                <c:pt idx="3">
                  <c:v>0.2295527554083531</c:v>
                </c:pt>
                <c:pt idx="4">
                  <c:v>0.121104114307668</c:v>
                </c:pt>
                <c:pt idx="5">
                  <c:v>0.2630174561718549</c:v>
                </c:pt>
                <c:pt idx="6">
                  <c:v>0.10670722951950019</c:v>
                </c:pt>
                <c:pt idx="7">
                  <c:v>0.19933624004325731</c:v>
                </c:pt>
              </c:numCache>
            </c:numRef>
          </c:val>
          <c:extLst>
            <c:ext xmlns:c16="http://schemas.microsoft.com/office/drawing/2014/chart" uri="{C3380CC4-5D6E-409C-BE32-E72D297353CC}">
              <c16:uniqueId val="{00000004-DFD6-4C73-A247-78C0A853CDF8}"/>
            </c:ext>
          </c:extLst>
        </c:ser>
        <c:ser>
          <c:idx val="5"/>
          <c:order val="5"/>
          <c:tx>
            <c:strRef>
              <c:f>Sheet1!$A$7</c:f>
              <c:strCache>
                <c:ptCount val="1"/>
                <c:pt idx="0">
                  <c:v>Have not heard of</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Dean Phillips (D)</c:v>
                </c:pt>
                <c:pt idx="1">
                  <c:v>Steve Garvey (R)</c:v>
                </c:pt>
                <c:pt idx="2">
                  <c:v>Vivek Ramaswamy (R)</c:v>
                </c:pt>
                <c:pt idx="3">
                  <c:v>Nikki Haley (R)</c:v>
                </c:pt>
                <c:pt idx="4">
                  <c:v>Cornel West (I)</c:v>
                </c:pt>
                <c:pt idx="5">
                  <c:v>Chris Christie (R)</c:v>
                </c:pt>
                <c:pt idx="6">
                  <c:v>No Labels</c:v>
                </c:pt>
                <c:pt idx="7">
                  <c:v>Eric Early (R)</c:v>
                </c:pt>
              </c:strCache>
            </c:strRef>
          </c:cat>
          <c:val>
            <c:numRef>
              <c:f>Sheet1!$B$7:$I$7</c:f>
              <c:numCache>
                <c:formatCode>0%</c:formatCode>
                <c:ptCount val="8"/>
                <c:pt idx="0">
                  <c:v>0.20171365260823759</c:v>
                </c:pt>
                <c:pt idx="1">
                  <c:v>0.17023441498294481</c:v>
                </c:pt>
                <c:pt idx="2">
                  <c:v>0.17345397674382801</c:v>
                </c:pt>
                <c:pt idx="3">
                  <c:v>0.1571800650770856</c:v>
                </c:pt>
                <c:pt idx="4">
                  <c:v>0.1930169242450365</c:v>
                </c:pt>
                <c:pt idx="5">
                  <c:v>0.1314562310052704</c:v>
                </c:pt>
                <c:pt idx="6">
                  <c:v>0.22520360788715479</c:v>
                </c:pt>
                <c:pt idx="7">
                  <c:v>0.218390905217454</c:v>
                </c:pt>
              </c:numCache>
            </c:numRef>
          </c:val>
          <c:extLst>
            <c:ext xmlns:c16="http://schemas.microsoft.com/office/drawing/2014/chart" uri="{C3380CC4-5D6E-409C-BE32-E72D297353CC}">
              <c16:uniqueId val="{00000005-DFD6-4C73-A247-78C0A853CDF8}"/>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Non-Hispanic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Dean Phillips (D)</c:v>
                </c:pt>
                <c:pt idx="1">
                  <c:v>Steve Garvey (R)</c:v>
                </c:pt>
                <c:pt idx="2">
                  <c:v>Vivek Ramaswamy (R)</c:v>
                </c:pt>
                <c:pt idx="3">
                  <c:v>Nikki Haley (R)</c:v>
                </c:pt>
                <c:pt idx="4">
                  <c:v>Cornel West (I)</c:v>
                </c:pt>
                <c:pt idx="5">
                  <c:v>Chris Christie (R)</c:v>
                </c:pt>
                <c:pt idx="6">
                  <c:v>No Labels</c:v>
                </c:pt>
                <c:pt idx="7">
                  <c:v>Eric Early (R)</c:v>
                </c:pt>
              </c:strCache>
            </c:strRef>
          </c:cat>
          <c:val>
            <c:numRef>
              <c:f>Sheet1!$B$2:$I$2</c:f>
              <c:numCache>
                <c:formatCode>0%</c:formatCode>
                <c:ptCount val="8"/>
                <c:pt idx="0">
                  <c:v>5.1699723598262033E-2</c:v>
                </c:pt>
                <c:pt idx="1">
                  <c:v>9.9737262952994246E-2</c:v>
                </c:pt>
                <c:pt idx="2">
                  <c:v>6.7779768613288979E-2</c:v>
                </c:pt>
                <c:pt idx="3">
                  <c:v>9.2865093523221073E-2</c:v>
                </c:pt>
                <c:pt idx="4">
                  <c:v>5.5853854262805647E-2</c:v>
                </c:pt>
                <c:pt idx="5">
                  <c:v>5.972636177988435E-2</c:v>
                </c:pt>
                <c:pt idx="6">
                  <c:v>4.5267438863748878E-2</c:v>
                </c:pt>
                <c:pt idx="7">
                  <c:v>4.7774622584140627E-2</c:v>
                </c:pt>
              </c:numCache>
            </c:numRef>
          </c:val>
          <c:extLst>
            <c:ext xmlns:c16="http://schemas.microsoft.com/office/drawing/2014/chart" uri="{C3380CC4-5D6E-409C-BE32-E72D297353CC}">
              <c16:uniqueId val="{00000000-2DDA-4497-B36C-D5A9C2F835D5}"/>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Dean Phillips (D)</c:v>
                </c:pt>
                <c:pt idx="1">
                  <c:v>Steve Garvey (R)</c:v>
                </c:pt>
                <c:pt idx="2">
                  <c:v>Vivek Ramaswamy (R)</c:v>
                </c:pt>
                <c:pt idx="3">
                  <c:v>Nikki Haley (R)</c:v>
                </c:pt>
                <c:pt idx="4">
                  <c:v>Cornel West (I)</c:v>
                </c:pt>
                <c:pt idx="5">
                  <c:v>Chris Christie (R)</c:v>
                </c:pt>
                <c:pt idx="6">
                  <c:v>No Labels</c:v>
                </c:pt>
                <c:pt idx="7">
                  <c:v>Eric Early (R)</c:v>
                </c:pt>
              </c:strCache>
            </c:strRef>
          </c:cat>
          <c:val>
            <c:numRef>
              <c:f>Sheet1!$B$3:$I$3</c:f>
              <c:numCache>
                <c:formatCode>0%</c:formatCode>
                <c:ptCount val="8"/>
                <c:pt idx="0">
                  <c:v>0.1465406159316055</c:v>
                </c:pt>
                <c:pt idx="1">
                  <c:v>0.17520441263295281</c:v>
                </c:pt>
                <c:pt idx="2">
                  <c:v>0.16413578669140769</c:v>
                </c:pt>
                <c:pt idx="3">
                  <c:v>0.22341746844756519</c:v>
                </c:pt>
                <c:pt idx="4">
                  <c:v>0.1233916611652678</c:v>
                </c:pt>
                <c:pt idx="5">
                  <c:v>0.17365679457821029</c:v>
                </c:pt>
                <c:pt idx="6">
                  <c:v>0.1278889148664453</c:v>
                </c:pt>
                <c:pt idx="7">
                  <c:v>0.1354867407894588</c:v>
                </c:pt>
              </c:numCache>
            </c:numRef>
          </c:val>
          <c:extLst>
            <c:ext xmlns:c16="http://schemas.microsoft.com/office/drawing/2014/chart" uri="{C3380CC4-5D6E-409C-BE32-E72D297353CC}">
              <c16:uniqueId val="{00000001-2DDA-4497-B36C-D5A9C2F835D5}"/>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Dean Phillips (D)</c:v>
                </c:pt>
                <c:pt idx="1">
                  <c:v>Steve Garvey (R)</c:v>
                </c:pt>
                <c:pt idx="2">
                  <c:v>Vivek Ramaswamy (R)</c:v>
                </c:pt>
                <c:pt idx="3">
                  <c:v>Nikki Haley (R)</c:v>
                </c:pt>
                <c:pt idx="4">
                  <c:v>Cornel West (I)</c:v>
                </c:pt>
                <c:pt idx="5">
                  <c:v>Chris Christie (R)</c:v>
                </c:pt>
                <c:pt idx="6">
                  <c:v>No Labels</c:v>
                </c:pt>
                <c:pt idx="7">
                  <c:v>Eric Early (R)</c:v>
                </c:pt>
              </c:strCache>
            </c:strRef>
          </c:cat>
          <c:val>
            <c:numRef>
              <c:f>Sheet1!$B$4:$I$4</c:f>
              <c:numCache>
                <c:formatCode>0%</c:formatCode>
                <c:ptCount val="8"/>
                <c:pt idx="0">
                  <c:v>0.19470036588712139</c:v>
                </c:pt>
                <c:pt idx="1">
                  <c:v>0.21347277204698409</c:v>
                </c:pt>
                <c:pt idx="2">
                  <c:v>0.18776217064533249</c:v>
                </c:pt>
                <c:pt idx="3">
                  <c:v>0.160970753592133</c:v>
                </c:pt>
                <c:pt idx="4">
                  <c:v>0.25722065557033141</c:v>
                </c:pt>
                <c:pt idx="5">
                  <c:v>0.18259494348010971</c:v>
                </c:pt>
                <c:pt idx="6">
                  <c:v>0.28789065322620089</c:v>
                </c:pt>
                <c:pt idx="7">
                  <c:v>0.20966400309176991</c:v>
                </c:pt>
              </c:numCache>
            </c:numRef>
          </c:val>
          <c:extLst>
            <c:ext xmlns:c16="http://schemas.microsoft.com/office/drawing/2014/chart" uri="{C3380CC4-5D6E-409C-BE32-E72D297353CC}">
              <c16:uniqueId val="{00000002-2DDA-4497-B36C-D5A9C2F835D5}"/>
            </c:ext>
          </c:extLst>
        </c:ser>
        <c:ser>
          <c:idx val="3"/>
          <c:order val="3"/>
          <c:tx>
            <c:strRef>
              <c:f>Sheet1!$A$5</c:f>
              <c:strCache>
                <c:ptCount val="1"/>
                <c:pt idx="0">
                  <c:v>Somewhat unwilling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Dean Phillips (D)</c:v>
                </c:pt>
                <c:pt idx="1">
                  <c:v>Steve Garvey (R)</c:v>
                </c:pt>
                <c:pt idx="2">
                  <c:v>Vivek Ramaswamy (R)</c:v>
                </c:pt>
                <c:pt idx="3">
                  <c:v>Nikki Haley (R)</c:v>
                </c:pt>
                <c:pt idx="4">
                  <c:v>Cornel West (I)</c:v>
                </c:pt>
                <c:pt idx="5">
                  <c:v>Chris Christie (R)</c:v>
                </c:pt>
                <c:pt idx="6">
                  <c:v>No Labels</c:v>
                </c:pt>
                <c:pt idx="7">
                  <c:v>Eric Early (R)</c:v>
                </c:pt>
              </c:strCache>
            </c:strRef>
          </c:cat>
          <c:val>
            <c:numRef>
              <c:f>Sheet1!$B$5:$I$5</c:f>
              <c:numCache>
                <c:formatCode>0%</c:formatCode>
                <c:ptCount val="8"/>
                <c:pt idx="0">
                  <c:v>7.6543344650470455E-2</c:v>
                </c:pt>
                <c:pt idx="1">
                  <c:v>0.10201590509201609</c:v>
                </c:pt>
                <c:pt idx="2">
                  <c:v>0.1063074709797313</c:v>
                </c:pt>
                <c:pt idx="3">
                  <c:v>0.15281132404366921</c:v>
                </c:pt>
                <c:pt idx="4">
                  <c:v>8.7233407862794529E-2</c:v>
                </c:pt>
                <c:pt idx="5">
                  <c:v>0.21172230560538949</c:v>
                </c:pt>
                <c:pt idx="6">
                  <c:v>5.9528491553040609E-2</c:v>
                </c:pt>
                <c:pt idx="7">
                  <c:v>8.0816748117630496E-2</c:v>
                </c:pt>
              </c:numCache>
            </c:numRef>
          </c:val>
          <c:extLst>
            <c:ext xmlns:c16="http://schemas.microsoft.com/office/drawing/2014/chart" uri="{C3380CC4-5D6E-409C-BE32-E72D297353CC}">
              <c16:uniqueId val="{00000003-2DDA-4497-B36C-D5A9C2F835D5}"/>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Dean Phillips (D)</c:v>
                </c:pt>
                <c:pt idx="1">
                  <c:v>Steve Garvey (R)</c:v>
                </c:pt>
                <c:pt idx="2">
                  <c:v>Vivek Ramaswamy (R)</c:v>
                </c:pt>
                <c:pt idx="3">
                  <c:v>Nikki Haley (R)</c:v>
                </c:pt>
                <c:pt idx="4">
                  <c:v>Cornel West (I)</c:v>
                </c:pt>
                <c:pt idx="5">
                  <c:v>Chris Christie (R)</c:v>
                </c:pt>
                <c:pt idx="6">
                  <c:v>No Labels</c:v>
                </c:pt>
                <c:pt idx="7">
                  <c:v>Eric Early (R)</c:v>
                </c:pt>
              </c:strCache>
            </c:strRef>
          </c:cat>
          <c:val>
            <c:numRef>
              <c:f>Sheet1!$B$6:$I$6</c:f>
              <c:numCache>
                <c:formatCode>0%</c:formatCode>
                <c:ptCount val="8"/>
                <c:pt idx="0">
                  <c:v>0.1536179118863393</c:v>
                </c:pt>
                <c:pt idx="1">
                  <c:v>0.18768196377335669</c:v>
                </c:pt>
                <c:pt idx="2">
                  <c:v>0.3148263823176618</c:v>
                </c:pt>
                <c:pt idx="3">
                  <c:v>0.2495415317071506</c:v>
                </c:pt>
                <c:pt idx="4">
                  <c:v>0.15055536329720071</c:v>
                </c:pt>
                <c:pt idx="5">
                  <c:v>0.267517193570318</c:v>
                </c:pt>
                <c:pt idx="6">
                  <c:v>0.10458027729746069</c:v>
                </c:pt>
                <c:pt idx="7">
                  <c:v>0.15895154462675079</c:v>
                </c:pt>
              </c:numCache>
            </c:numRef>
          </c:val>
          <c:extLst>
            <c:ext xmlns:c16="http://schemas.microsoft.com/office/drawing/2014/chart" uri="{C3380CC4-5D6E-409C-BE32-E72D297353CC}">
              <c16:uniqueId val="{00000004-2DDA-4497-B36C-D5A9C2F835D5}"/>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Dean Phillips (D)</c:v>
                </c:pt>
                <c:pt idx="1">
                  <c:v>Steve Garvey (R)</c:v>
                </c:pt>
                <c:pt idx="2">
                  <c:v>Vivek Ramaswamy (R)</c:v>
                </c:pt>
                <c:pt idx="3">
                  <c:v>Nikki Haley (R)</c:v>
                </c:pt>
                <c:pt idx="4">
                  <c:v>Cornel West (I)</c:v>
                </c:pt>
                <c:pt idx="5">
                  <c:v>Chris Christie (R)</c:v>
                </c:pt>
                <c:pt idx="6">
                  <c:v>No Labels</c:v>
                </c:pt>
                <c:pt idx="7">
                  <c:v>Eric Early (R)</c:v>
                </c:pt>
              </c:strCache>
            </c:strRef>
          </c:cat>
          <c:val>
            <c:numRef>
              <c:f>Sheet1!$B$7:$I$7</c:f>
              <c:numCache>
                <c:formatCode>0%</c:formatCode>
                <c:ptCount val="8"/>
                <c:pt idx="0">
                  <c:v>0.3768980380461997</c:v>
                </c:pt>
                <c:pt idx="1">
                  <c:v>0.22188768350169469</c:v>
                </c:pt>
                <c:pt idx="2">
                  <c:v>0.15918842075257639</c:v>
                </c:pt>
                <c:pt idx="3">
                  <c:v>0.1203938286862595</c:v>
                </c:pt>
                <c:pt idx="4">
                  <c:v>0.32574505784159857</c:v>
                </c:pt>
                <c:pt idx="5">
                  <c:v>0.1047824009860864</c:v>
                </c:pt>
                <c:pt idx="6">
                  <c:v>0.37484422419310232</c:v>
                </c:pt>
                <c:pt idx="7">
                  <c:v>0.36730634079024788</c:v>
                </c:pt>
              </c:numCache>
            </c:numRef>
          </c:val>
          <c:extLst>
            <c:ext xmlns:c16="http://schemas.microsoft.com/office/drawing/2014/chart" uri="{C3380CC4-5D6E-409C-BE32-E72D297353CC}">
              <c16:uniqueId val="{00000005-2DDA-4497-B36C-D5A9C2F835D5}"/>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Sheet1!$A$2</c:f>
              <c:strCache>
                <c:ptCount val="1"/>
                <c:pt idx="0">
                  <c:v>Strongly favorable</c:v>
                </c:pt>
              </c:strCache>
            </c:strRef>
          </c:tx>
          <c:spPr>
            <a:solidFill>
              <a:schemeClr val="accent5"/>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Sheet1!$B$2:$G$2</c:f>
              <c:numCache>
                <c:formatCode>General</c:formatCode>
                <c:ptCount val="6"/>
              </c:numCache>
            </c:numRef>
          </c:val>
          <c:extLst>
            <c:ext xmlns:c16="http://schemas.microsoft.com/office/drawing/2014/chart" uri="{C3380CC4-5D6E-409C-BE32-E72D297353CC}">
              <c16:uniqueId val="{00000000-4C61-4416-B8A1-57702C44375E}"/>
            </c:ext>
          </c:extLst>
        </c:ser>
        <c:ser>
          <c:idx val="1"/>
          <c:order val="1"/>
          <c:tx>
            <c:strRef>
              <c:f>Sheet1!$A$3</c:f>
              <c:strCache>
                <c:ptCount val="1"/>
                <c:pt idx="0">
                  <c:v>Somewhat favorable</c:v>
                </c:pt>
              </c:strCache>
            </c:strRef>
          </c:tx>
          <c:spPr>
            <a:solidFill>
              <a:schemeClr val="accent5">
                <a:lumMod val="60000"/>
                <a:lumOff val="4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Sheet1!$B$3:$G$3</c:f>
              <c:numCache>
                <c:formatCode>General</c:formatCode>
                <c:ptCount val="6"/>
              </c:numCache>
            </c:numRef>
          </c:val>
          <c:extLst>
            <c:ext xmlns:c16="http://schemas.microsoft.com/office/drawing/2014/chart" uri="{C3380CC4-5D6E-409C-BE32-E72D297353CC}">
              <c16:uniqueId val="{00000001-4C61-4416-B8A1-57702C44375E}"/>
            </c:ext>
          </c:extLst>
        </c:ser>
        <c:ser>
          <c:idx val="2"/>
          <c:order val="2"/>
          <c:tx>
            <c:strRef>
              <c:f>Sheet1!$A$4</c:f>
              <c:strCache>
                <c:ptCount val="1"/>
                <c:pt idx="0">
                  <c:v>Heard of, no opinion</c:v>
                </c:pt>
              </c:strCache>
            </c:strRef>
          </c:tx>
          <c:spPr>
            <a:solidFill>
              <a:schemeClr val="accent1">
                <a:lumMod val="20000"/>
                <a:lumOff val="8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Sheet1!$B$4:$G$4</c:f>
              <c:numCache>
                <c:formatCode>General</c:formatCode>
                <c:ptCount val="6"/>
              </c:numCache>
            </c:numRef>
          </c:val>
          <c:extLst>
            <c:ext xmlns:c16="http://schemas.microsoft.com/office/drawing/2014/chart" uri="{C3380CC4-5D6E-409C-BE32-E72D297353CC}">
              <c16:uniqueId val="{00000002-4C61-4416-B8A1-57702C44375E}"/>
            </c:ext>
          </c:extLst>
        </c:ser>
        <c:ser>
          <c:idx val="3"/>
          <c:order val="3"/>
          <c:tx>
            <c:strRef>
              <c:f>Sheet1!$A$5</c:f>
              <c:strCache>
                <c:ptCount val="1"/>
                <c:pt idx="0">
                  <c:v>Somewhat unfavorable</c:v>
                </c:pt>
              </c:strCache>
            </c:strRef>
          </c:tx>
          <c:spPr>
            <a:solidFill>
              <a:schemeClr val="accent1"/>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Sheet1!$B$5:$G$5</c:f>
              <c:numCache>
                <c:formatCode>General</c:formatCode>
                <c:ptCount val="6"/>
              </c:numCache>
            </c:numRef>
          </c:val>
          <c:extLst>
            <c:ext xmlns:c16="http://schemas.microsoft.com/office/drawing/2014/chart" uri="{C3380CC4-5D6E-409C-BE32-E72D297353CC}">
              <c16:uniqueId val="{00000003-4C61-4416-B8A1-57702C44375E}"/>
            </c:ext>
          </c:extLst>
        </c:ser>
        <c:ser>
          <c:idx val="4"/>
          <c:order val="4"/>
          <c:tx>
            <c:strRef>
              <c:f>Sheet1!$A$6</c:f>
              <c:strCache>
                <c:ptCount val="1"/>
                <c:pt idx="0">
                  <c:v>Strongly unfavorable</c:v>
                </c:pt>
              </c:strCache>
            </c:strRef>
          </c:tx>
          <c:spPr>
            <a:solidFill>
              <a:schemeClr val="accent1">
                <a:lumMod val="7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Sheet1!$B$6:$G$6</c:f>
              <c:numCache>
                <c:formatCode>General</c:formatCode>
                <c:ptCount val="6"/>
              </c:numCache>
            </c:numRef>
          </c:val>
          <c:extLst>
            <c:ext xmlns:c16="http://schemas.microsoft.com/office/drawing/2014/chart" uri="{C3380CC4-5D6E-409C-BE32-E72D297353CC}">
              <c16:uniqueId val="{00000004-4C61-4416-B8A1-57702C44375E}"/>
            </c:ext>
          </c:extLst>
        </c:ser>
        <c:ser>
          <c:idx val="5"/>
          <c:order val="5"/>
          <c:tx>
            <c:strRef>
              <c:f>Sheet1!$A$7</c:f>
              <c:strCache>
                <c:ptCount val="1"/>
                <c:pt idx="0">
                  <c:v>Have not heard of</c:v>
                </c:pt>
              </c:strCache>
            </c:strRef>
          </c:tx>
          <c:spPr>
            <a:solidFill>
              <a:schemeClr val="tx1">
                <a:lumMod val="65000"/>
                <a:lumOff val="3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Sheet1!$B$7:$G$7</c:f>
              <c:numCache>
                <c:formatCode>General</c:formatCode>
                <c:ptCount val="6"/>
              </c:numCache>
            </c:numRef>
          </c:val>
          <c:extLst>
            <c:ext xmlns:c16="http://schemas.microsoft.com/office/drawing/2014/chart" uri="{C3380CC4-5D6E-409C-BE32-E72D297353CC}">
              <c16:uniqueId val="{00000005-4C61-4416-B8A1-57702C44375E}"/>
            </c:ext>
          </c:extLst>
        </c:ser>
        <c:dLbls>
          <c:showLegendKey val="0"/>
          <c:showVal val="0"/>
          <c:showCatName val="0"/>
          <c:showSerName val="0"/>
          <c:showPercent val="0"/>
          <c:showBubbleSize val="0"/>
        </c:dLbls>
        <c:gapWidth val="150"/>
        <c:overlap val="100"/>
        <c:axId val="2143362480"/>
        <c:axId val="1123663616"/>
      </c:barChart>
      <c:catAx>
        <c:axId val="2143362480"/>
        <c:scaling>
          <c:orientation val="minMax"/>
        </c:scaling>
        <c:delete val="1"/>
        <c:axPos val="l"/>
        <c:numFmt formatCode="General" sourceLinked="1"/>
        <c:majorTickMark val="none"/>
        <c:minorTickMark val="none"/>
        <c:tickLblPos val="nextTo"/>
        <c:crossAx val="1123663616"/>
        <c:crosses val="autoZero"/>
        <c:auto val="1"/>
        <c:lblAlgn val="ctr"/>
        <c:lblOffset val="100"/>
        <c:noMultiLvlLbl val="0"/>
      </c:catAx>
      <c:valAx>
        <c:axId val="1123663616"/>
        <c:scaling>
          <c:orientation val="minMax"/>
          <c:max val="1"/>
        </c:scaling>
        <c:delete val="1"/>
        <c:axPos val="b"/>
        <c:numFmt formatCode="General" sourceLinked="1"/>
        <c:majorTickMark val="none"/>
        <c:minorTickMark val="none"/>
        <c:tickLblPos val="nextTo"/>
        <c:crossAx val="21433624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Strongly favorable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Frank Ferreira (I)</c:v>
                </c:pt>
                <c:pt idx="1">
                  <c:v>Sarah Liew (R)</c:v>
                </c:pt>
                <c:pt idx="2">
                  <c:v>Ron DeSantis (R)</c:v>
                </c:pt>
                <c:pt idx="3">
                  <c:v>Asa Hutchinson (R)</c:v>
                </c:pt>
                <c:pt idx="4">
                  <c:v>Jonathan Reiss (R)</c:v>
                </c:pt>
                <c:pt idx="5">
                  <c:v>James Bradley (R)</c:v>
                </c:pt>
              </c:strCache>
            </c:strRef>
          </c:cat>
          <c:val>
            <c:numRef>
              <c:f>Sheet1!$B$2:$G$2</c:f>
              <c:numCache>
                <c:formatCode>0%</c:formatCode>
                <c:ptCount val="6"/>
                <c:pt idx="0">
                  <c:v>6.4588614993874097E-2</c:v>
                </c:pt>
                <c:pt idx="1">
                  <c:v>6.4462295254507709E-2</c:v>
                </c:pt>
                <c:pt idx="2">
                  <c:v>6.3397231810384091E-2</c:v>
                </c:pt>
                <c:pt idx="3">
                  <c:v>6.0306500142916497E-2</c:v>
                </c:pt>
                <c:pt idx="4">
                  <c:v>5.8248758587648428E-2</c:v>
                </c:pt>
                <c:pt idx="5">
                  <c:v>5.7364616929127518E-2</c:v>
                </c:pt>
              </c:numCache>
            </c:numRef>
          </c:val>
          <c:extLst>
            <c:ext xmlns:c16="http://schemas.microsoft.com/office/drawing/2014/chart" uri="{C3380CC4-5D6E-409C-BE32-E72D297353CC}">
              <c16:uniqueId val="{00000000-DFD6-4C73-A247-78C0A853CDF8}"/>
            </c:ext>
          </c:extLst>
        </c:ser>
        <c:ser>
          <c:idx val="1"/>
          <c:order val="1"/>
          <c:tx>
            <c:strRef>
              <c:f>Sheet1!$A$3</c:f>
              <c:strCache>
                <c:ptCount val="1"/>
                <c:pt idx="0">
                  <c:v>Somewhat favorable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Frank Ferreira (I)</c:v>
                </c:pt>
                <c:pt idx="1">
                  <c:v>Sarah Liew (R)</c:v>
                </c:pt>
                <c:pt idx="2">
                  <c:v>Ron DeSantis (R)</c:v>
                </c:pt>
                <c:pt idx="3">
                  <c:v>Asa Hutchinson (R)</c:v>
                </c:pt>
                <c:pt idx="4">
                  <c:v>Jonathan Reiss (R)</c:v>
                </c:pt>
                <c:pt idx="5">
                  <c:v>James Bradley (R)</c:v>
                </c:pt>
              </c:strCache>
            </c:strRef>
          </c:cat>
          <c:val>
            <c:numRef>
              <c:f>Sheet1!$B$3:$G$3</c:f>
              <c:numCache>
                <c:formatCode>0%</c:formatCode>
                <c:ptCount val="6"/>
                <c:pt idx="0">
                  <c:v>0.1307212644721584</c:v>
                </c:pt>
                <c:pt idx="1">
                  <c:v>0.11721026522581229</c:v>
                </c:pt>
                <c:pt idx="2">
                  <c:v>0.19219199924151889</c:v>
                </c:pt>
                <c:pt idx="3">
                  <c:v>0.11172017020119281</c:v>
                </c:pt>
                <c:pt idx="4">
                  <c:v>0.12221522140726369</c:v>
                </c:pt>
                <c:pt idx="5">
                  <c:v>0.13906403879507159</c:v>
                </c:pt>
              </c:numCache>
            </c:numRef>
          </c:val>
          <c:extLst>
            <c:ext xmlns:c16="http://schemas.microsoft.com/office/drawing/2014/chart" uri="{C3380CC4-5D6E-409C-BE32-E72D297353CC}">
              <c16:uniqueId val="{00000001-DFD6-4C73-A247-78C0A853CDF8}"/>
            </c:ext>
          </c:extLst>
        </c:ser>
        <c:ser>
          <c:idx val="2"/>
          <c:order val="2"/>
          <c:tx>
            <c:strRef>
              <c:f>Sheet1!$A$4</c:f>
              <c:strCache>
                <c:ptCount val="1"/>
                <c:pt idx="0">
                  <c:v>Heard of, no opinion</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Frank Ferreira (I)</c:v>
                </c:pt>
                <c:pt idx="1">
                  <c:v>Sarah Liew (R)</c:v>
                </c:pt>
                <c:pt idx="2">
                  <c:v>Ron DeSantis (R)</c:v>
                </c:pt>
                <c:pt idx="3">
                  <c:v>Asa Hutchinson (R)</c:v>
                </c:pt>
                <c:pt idx="4">
                  <c:v>Jonathan Reiss (R)</c:v>
                </c:pt>
                <c:pt idx="5">
                  <c:v>James Bradley (R)</c:v>
                </c:pt>
              </c:strCache>
            </c:strRef>
          </c:cat>
          <c:val>
            <c:numRef>
              <c:f>Sheet1!$B$4:$G$4</c:f>
              <c:numCache>
                <c:formatCode>0%</c:formatCode>
                <c:ptCount val="6"/>
                <c:pt idx="0">
                  <c:v>0.34652369637978209</c:v>
                </c:pt>
                <c:pt idx="1">
                  <c:v>0.25186085309547762</c:v>
                </c:pt>
                <c:pt idx="2">
                  <c:v>0.2022425406118965</c:v>
                </c:pt>
                <c:pt idx="3">
                  <c:v>0.29632897302022487</c:v>
                </c:pt>
                <c:pt idx="4">
                  <c:v>0.2760043013251568</c:v>
                </c:pt>
                <c:pt idx="5">
                  <c:v>0.27329945167789071</c:v>
                </c:pt>
              </c:numCache>
            </c:numRef>
          </c:val>
          <c:extLst>
            <c:ext xmlns:c16="http://schemas.microsoft.com/office/drawing/2014/chart" uri="{C3380CC4-5D6E-409C-BE32-E72D297353CC}">
              <c16:uniqueId val="{00000002-DFD6-4C73-A247-78C0A853CDF8}"/>
            </c:ext>
          </c:extLst>
        </c:ser>
        <c:ser>
          <c:idx val="3"/>
          <c:order val="3"/>
          <c:tx>
            <c:strRef>
              <c:f>Sheet1!$A$5</c:f>
              <c:strCache>
                <c:ptCount val="1"/>
                <c:pt idx="0">
                  <c:v>Somewhat unfavorable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Frank Ferreira (I)</c:v>
                </c:pt>
                <c:pt idx="1">
                  <c:v>Sarah Liew (R)</c:v>
                </c:pt>
                <c:pt idx="2">
                  <c:v>Ron DeSantis (R)</c:v>
                </c:pt>
                <c:pt idx="3">
                  <c:v>Asa Hutchinson (R)</c:v>
                </c:pt>
                <c:pt idx="4">
                  <c:v>Jonathan Reiss (R)</c:v>
                </c:pt>
                <c:pt idx="5">
                  <c:v>James Bradley (R)</c:v>
                </c:pt>
              </c:strCache>
            </c:strRef>
          </c:cat>
          <c:val>
            <c:numRef>
              <c:f>Sheet1!$B$5:$G$5</c:f>
              <c:numCache>
                <c:formatCode>0%</c:formatCode>
                <c:ptCount val="6"/>
                <c:pt idx="0">
                  <c:v>0.10970605405479759</c:v>
                </c:pt>
                <c:pt idx="1">
                  <c:v>0.12848461719119389</c:v>
                </c:pt>
                <c:pt idx="2">
                  <c:v>0.11231952277529041</c:v>
                </c:pt>
                <c:pt idx="3">
                  <c:v>0.1229516328183546</c:v>
                </c:pt>
                <c:pt idx="4">
                  <c:v>0.1221420515977148</c:v>
                </c:pt>
                <c:pt idx="5">
                  <c:v>0.12318340890796491</c:v>
                </c:pt>
              </c:numCache>
            </c:numRef>
          </c:val>
          <c:extLst>
            <c:ext xmlns:c16="http://schemas.microsoft.com/office/drawing/2014/chart" uri="{C3380CC4-5D6E-409C-BE32-E72D297353CC}">
              <c16:uniqueId val="{00000003-DFD6-4C73-A247-78C0A853CDF8}"/>
            </c:ext>
          </c:extLst>
        </c:ser>
        <c:ser>
          <c:idx val="4"/>
          <c:order val="4"/>
          <c:tx>
            <c:strRef>
              <c:f>Sheet1!$A$6</c:f>
              <c:strCache>
                <c:ptCount val="1"/>
                <c:pt idx="0">
                  <c:v>Strongly unfavorable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Frank Ferreira (I)</c:v>
                </c:pt>
                <c:pt idx="1">
                  <c:v>Sarah Liew (R)</c:v>
                </c:pt>
                <c:pt idx="2">
                  <c:v>Ron DeSantis (R)</c:v>
                </c:pt>
                <c:pt idx="3">
                  <c:v>Asa Hutchinson (R)</c:v>
                </c:pt>
                <c:pt idx="4">
                  <c:v>Jonathan Reiss (R)</c:v>
                </c:pt>
                <c:pt idx="5">
                  <c:v>James Bradley (R)</c:v>
                </c:pt>
              </c:strCache>
            </c:strRef>
          </c:cat>
          <c:val>
            <c:numRef>
              <c:f>Sheet1!$B$6:$G$6</c:f>
              <c:numCache>
                <c:formatCode>0%</c:formatCode>
                <c:ptCount val="6"/>
                <c:pt idx="0">
                  <c:v>9.923822091182273E-2</c:v>
                </c:pt>
                <c:pt idx="1">
                  <c:v>0.19389789184439701</c:v>
                </c:pt>
                <c:pt idx="2">
                  <c:v>0.32223055892953328</c:v>
                </c:pt>
                <c:pt idx="3">
                  <c:v>0.2066725836437755</c:v>
                </c:pt>
                <c:pt idx="4">
                  <c:v>0.20463630981098699</c:v>
                </c:pt>
                <c:pt idx="5">
                  <c:v>0.19524560111633429</c:v>
                </c:pt>
              </c:numCache>
            </c:numRef>
          </c:val>
          <c:extLst>
            <c:ext xmlns:c16="http://schemas.microsoft.com/office/drawing/2014/chart" uri="{C3380CC4-5D6E-409C-BE32-E72D297353CC}">
              <c16:uniqueId val="{00000004-DFD6-4C73-A247-78C0A853CDF8}"/>
            </c:ext>
          </c:extLst>
        </c:ser>
        <c:ser>
          <c:idx val="5"/>
          <c:order val="5"/>
          <c:tx>
            <c:strRef>
              <c:f>Sheet1!$A$7</c:f>
              <c:strCache>
                <c:ptCount val="1"/>
                <c:pt idx="0">
                  <c:v>Have not heard of</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Frank Ferreira (I)</c:v>
                </c:pt>
                <c:pt idx="1">
                  <c:v>Sarah Liew (R)</c:v>
                </c:pt>
                <c:pt idx="2">
                  <c:v>Ron DeSantis (R)</c:v>
                </c:pt>
                <c:pt idx="3">
                  <c:v>Asa Hutchinson (R)</c:v>
                </c:pt>
                <c:pt idx="4">
                  <c:v>Jonathan Reiss (R)</c:v>
                </c:pt>
                <c:pt idx="5">
                  <c:v>James Bradley (R)</c:v>
                </c:pt>
              </c:strCache>
            </c:strRef>
          </c:cat>
          <c:val>
            <c:numRef>
              <c:f>Sheet1!$B$7:$G$7</c:f>
              <c:numCache>
                <c:formatCode>0%</c:formatCode>
                <c:ptCount val="6"/>
                <c:pt idx="0">
                  <c:v>0.24922214918756611</c:v>
                </c:pt>
                <c:pt idx="1">
                  <c:v>0.24408407738861279</c:v>
                </c:pt>
                <c:pt idx="2">
                  <c:v>0.1076181466313777</c:v>
                </c:pt>
                <c:pt idx="3">
                  <c:v>0.20202014017353681</c:v>
                </c:pt>
                <c:pt idx="4">
                  <c:v>0.21675335727123049</c:v>
                </c:pt>
                <c:pt idx="5">
                  <c:v>0.21184288257361231</c:v>
                </c:pt>
              </c:numCache>
            </c:numRef>
          </c:val>
          <c:extLst>
            <c:ext xmlns:c16="http://schemas.microsoft.com/office/drawing/2014/chart" uri="{C3380CC4-5D6E-409C-BE32-E72D297353CC}">
              <c16:uniqueId val="{00000005-DFD6-4C73-A247-78C0A853CDF8}"/>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Non-Hispanic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Frank Ferreira (I)</c:v>
                </c:pt>
                <c:pt idx="1">
                  <c:v>Sarah Liew (R)</c:v>
                </c:pt>
                <c:pt idx="2">
                  <c:v>Ron DeSantis (R)</c:v>
                </c:pt>
                <c:pt idx="3">
                  <c:v>Asa Hutchinson (R)</c:v>
                </c:pt>
                <c:pt idx="4">
                  <c:v>Jonathan Reiss (R)</c:v>
                </c:pt>
                <c:pt idx="5">
                  <c:v>James Bradley (R)</c:v>
                </c:pt>
              </c:strCache>
            </c:strRef>
          </c:cat>
          <c:val>
            <c:numRef>
              <c:f>Sheet1!$B$2:$G$2</c:f>
              <c:numCache>
                <c:formatCode>0%</c:formatCode>
                <c:ptCount val="6"/>
                <c:pt idx="0">
                  <c:v>3.2480964175151422E-2</c:v>
                </c:pt>
                <c:pt idx="1">
                  <c:v>3.6325445480419237E-2</c:v>
                </c:pt>
                <c:pt idx="2">
                  <c:v>0.10064517136744081</c:v>
                </c:pt>
                <c:pt idx="3">
                  <c:v>4.7383613570111907E-2</c:v>
                </c:pt>
                <c:pt idx="4">
                  <c:v>3.8640940537044338E-2</c:v>
                </c:pt>
                <c:pt idx="5">
                  <c:v>5.0494249659146923E-2</c:v>
                </c:pt>
              </c:numCache>
            </c:numRef>
          </c:val>
          <c:extLst>
            <c:ext xmlns:c16="http://schemas.microsoft.com/office/drawing/2014/chart" uri="{C3380CC4-5D6E-409C-BE32-E72D297353CC}">
              <c16:uniqueId val="{00000000-2DDA-4497-B36C-D5A9C2F835D5}"/>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Frank Ferreira (I)</c:v>
                </c:pt>
                <c:pt idx="1">
                  <c:v>Sarah Liew (R)</c:v>
                </c:pt>
                <c:pt idx="2">
                  <c:v>Ron DeSantis (R)</c:v>
                </c:pt>
                <c:pt idx="3">
                  <c:v>Asa Hutchinson (R)</c:v>
                </c:pt>
                <c:pt idx="4">
                  <c:v>Jonathan Reiss (R)</c:v>
                </c:pt>
                <c:pt idx="5">
                  <c:v>James Bradley (R)</c:v>
                </c:pt>
              </c:strCache>
            </c:strRef>
          </c:cat>
          <c:val>
            <c:numRef>
              <c:f>Sheet1!$B$3:$G$3</c:f>
              <c:numCache>
                <c:formatCode>0%</c:formatCode>
                <c:ptCount val="6"/>
                <c:pt idx="0">
                  <c:v>9.5666156442685113E-2</c:v>
                </c:pt>
                <c:pt idx="1">
                  <c:v>0.1284257101047678</c:v>
                </c:pt>
                <c:pt idx="2">
                  <c:v>0.18534091167367669</c:v>
                </c:pt>
                <c:pt idx="3">
                  <c:v>0.13655697271557121</c:v>
                </c:pt>
                <c:pt idx="4">
                  <c:v>0.1078458279797077</c:v>
                </c:pt>
                <c:pt idx="5">
                  <c:v>0.13211175967753991</c:v>
                </c:pt>
              </c:numCache>
            </c:numRef>
          </c:val>
          <c:extLst>
            <c:ext xmlns:c16="http://schemas.microsoft.com/office/drawing/2014/chart" uri="{C3380CC4-5D6E-409C-BE32-E72D297353CC}">
              <c16:uniqueId val="{00000001-2DDA-4497-B36C-D5A9C2F835D5}"/>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Frank Ferreira (I)</c:v>
                </c:pt>
                <c:pt idx="1">
                  <c:v>Sarah Liew (R)</c:v>
                </c:pt>
                <c:pt idx="2">
                  <c:v>Ron DeSantis (R)</c:v>
                </c:pt>
                <c:pt idx="3">
                  <c:v>Asa Hutchinson (R)</c:v>
                </c:pt>
                <c:pt idx="4">
                  <c:v>Jonathan Reiss (R)</c:v>
                </c:pt>
                <c:pt idx="5">
                  <c:v>James Bradley (R)</c:v>
                </c:pt>
              </c:strCache>
            </c:strRef>
          </c:cat>
          <c:val>
            <c:numRef>
              <c:f>Sheet1!$B$4:$G$4</c:f>
              <c:numCache>
                <c:formatCode>0%</c:formatCode>
                <c:ptCount val="6"/>
                <c:pt idx="0">
                  <c:v>0.24912041843287239</c:v>
                </c:pt>
                <c:pt idx="1">
                  <c:v>0.20360838093303921</c:v>
                </c:pt>
                <c:pt idx="2">
                  <c:v>0.1482122564653009</c:v>
                </c:pt>
                <c:pt idx="3">
                  <c:v>0.25180365384159059</c:v>
                </c:pt>
                <c:pt idx="4">
                  <c:v>0.21269722963017831</c:v>
                </c:pt>
                <c:pt idx="5">
                  <c:v>0.2219071382899821</c:v>
                </c:pt>
              </c:numCache>
            </c:numRef>
          </c:val>
          <c:extLst>
            <c:ext xmlns:c16="http://schemas.microsoft.com/office/drawing/2014/chart" uri="{C3380CC4-5D6E-409C-BE32-E72D297353CC}">
              <c16:uniqueId val="{00000002-2DDA-4497-B36C-D5A9C2F835D5}"/>
            </c:ext>
          </c:extLst>
        </c:ser>
        <c:ser>
          <c:idx val="3"/>
          <c:order val="3"/>
          <c:tx>
            <c:strRef>
              <c:f>Sheet1!$A$5</c:f>
              <c:strCache>
                <c:ptCount val="1"/>
                <c:pt idx="0">
                  <c:v>Somewhat unwilling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Frank Ferreira (I)</c:v>
                </c:pt>
                <c:pt idx="1">
                  <c:v>Sarah Liew (R)</c:v>
                </c:pt>
                <c:pt idx="2">
                  <c:v>Ron DeSantis (R)</c:v>
                </c:pt>
                <c:pt idx="3">
                  <c:v>Asa Hutchinson (R)</c:v>
                </c:pt>
                <c:pt idx="4">
                  <c:v>Jonathan Reiss (R)</c:v>
                </c:pt>
                <c:pt idx="5">
                  <c:v>James Bradley (R)</c:v>
                </c:pt>
              </c:strCache>
            </c:strRef>
          </c:cat>
          <c:val>
            <c:numRef>
              <c:f>Sheet1!$B$5:$G$5</c:f>
              <c:numCache>
                <c:formatCode>0%</c:formatCode>
                <c:ptCount val="6"/>
                <c:pt idx="0">
                  <c:v>5.1123479578148417E-2</c:v>
                </c:pt>
                <c:pt idx="1">
                  <c:v>8.2118610652309604E-2</c:v>
                </c:pt>
                <c:pt idx="2">
                  <c:v>9.8306900523102994E-2</c:v>
                </c:pt>
                <c:pt idx="3">
                  <c:v>0.109149348411512</c:v>
                </c:pt>
                <c:pt idx="4">
                  <c:v>7.9133269565784203E-2</c:v>
                </c:pt>
                <c:pt idx="5">
                  <c:v>6.5605327577733408E-2</c:v>
                </c:pt>
              </c:numCache>
            </c:numRef>
          </c:val>
          <c:extLst>
            <c:ext xmlns:c16="http://schemas.microsoft.com/office/drawing/2014/chart" uri="{C3380CC4-5D6E-409C-BE32-E72D297353CC}">
              <c16:uniqueId val="{00000003-2DDA-4497-B36C-D5A9C2F835D5}"/>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Frank Ferreira (I)</c:v>
                </c:pt>
                <c:pt idx="1">
                  <c:v>Sarah Liew (R)</c:v>
                </c:pt>
                <c:pt idx="2">
                  <c:v>Ron DeSantis (R)</c:v>
                </c:pt>
                <c:pt idx="3">
                  <c:v>Asa Hutchinson (R)</c:v>
                </c:pt>
                <c:pt idx="4">
                  <c:v>Jonathan Reiss (R)</c:v>
                </c:pt>
                <c:pt idx="5">
                  <c:v>James Bradley (R)</c:v>
                </c:pt>
              </c:strCache>
            </c:strRef>
          </c:cat>
          <c:val>
            <c:numRef>
              <c:f>Sheet1!$B$6:$G$6</c:f>
              <c:numCache>
                <c:formatCode>0%</c:formatCode>
                <c:ptCount val="6"/>
                <c:pt idx="0">
                  <c:v>0.116363639348901</c:v>
                </c:pt>
                <c:pt idx="1">
                  <c:v>0.15819265420401149</c:v>
                </c:pt>
                <c:pt idx="2">
                  <c:v>0.40117645706385358</c:v>
                </c:pt>
                <c:pt idx="3">
                  <c:v>0.22794954781483939</c:v>
                </c:pt>
                <c:pt idx="4">
                  <c:v>0.15311208120159439</c:v>
                </c:pt>
                <c:pt idx="5">
                  <c:v>0.16046949297478</c:v>
                </c:pt>
              </c:numCache>
            </c:numRef>
          </c:val>
          <c:extLst>
            <c:ext xmlns:c16="http://schemas.microsoft.com/office/drawing/2014/chart" uri="{C3380CC4-5D6E-409C-BE32-E72D297353CC}">
              <c16:uniqueId val="{00000004-2DDA-4497-B36C-D5A9C2F835D5}"/>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Frank Ferreira (I)</c:v>
                </c:pt>
                <c:pt idx="1">
                  <c:v>Sarah Liew (R)</c:v>
                </c:pt>
                <c:pt idx="2">
                  <c:v>Ron DeSantis (R)</c:v>
                </c:pt>
                <c:pt idx="3">
                  <c:v>Asa Hutchinson (R)</c:v>
                </c:pt>
                <c:pt idx="4">
                  <c:v>Jonathan Reiss (R)</c:v>
                </c:pt>
                <c:pt idx="5">
                  <c:v>James Bradley (R)</c:v>
                </c:pt>
              </c:strCache>
            </c:strRef>
          </c:cat>
          <c:val>
            <c:numRef>
              <c:f>Sheet1!$B$7:$G$7</c:f>
              <c:numCache>
                <c:formatCode>0%</c:formatCode>
                <c:ptCount val="6"/>
                <c:pt idx="0">
                  <c:v>0.45524534202224037</c:v>
                </c:pt>
                <c:pt idx="1">
                  <c:v>0.39132919862545162</c:v>
                </c:pt>
                <c:pt idx="2">
                  <c:v>6.6318302906623661E-2</c:v>
                </c:pt>
                <c:pt idx="3">
                  <c:v>0.2271568636463735</c:v>
                </c:pt>
                <c:pt idx="4">
                  <c:v>0.40857065108568968</c:v>
                </c:pt>
                <c:pt idx="5">
                  <c:v>0.36941203182081622</c:v>
                </c:pt>
              </c:numCache>
            </c:numRef>
          </c:val>
          <c:extLst>
            <c:ext xmlns:c16="http://schemas.microsoft.com/office/drawing/2014/chart" uri="{C3380CC4-5D6E-409C-BE32-E72D297353CC}">
              <c16:uniqueId val="{00000005-2DDA-4497-B36C-D5A9C2F835D5}"/>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Sheet1!$A$2</c:f>
              <c:strCache>
                <c:ptCount val="1"/>
                <c:pt idx="0">
                  <c:v>Strongly approve</c:v>
                </c:pt>
              </c:strCache>
            </c:strRef>
          </c:tx>
          <c:spPr>
            <a:solidFill>
              <a:schemeClr val="accent5"/>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Sheet1!$B$2:$G$2</c:f>
              <c:numCache>
                <c:formatCode>General</c:formatCode>
                <c:ptCount val="6"/>
              </c:numCache>
            </c:numRef>
          </c:val>
          <c:extLst>
            <c:ext xmlns:c16="http://schemas.microsoft.com/office/drawing/2014/chart" uri="{C3380CC4-5D6E-409C-BE32-E72D297353CC}">
              <c16:uniqueId val="{00000000-F00D-45B4-8562-EB852E90060A}"/>
            </c:ext>
          </c:extLst>
        </c:ser>
        <c:ser>
          <c:idx val="1"/>
          <c:order val="1"/>
          <c:tx>
            <c:strRef>
              <c:f>Sheet1!$A$3</c:f>
              <c:strCache>
                <c:ptCount val="1"/>
                <c:pt idx="0">
                  <c:v>Somewhat approve</c:v>
                </c:pt>
              </c:strCache>
            </c:strRef>
          </c:tx>
          <c:spPr>
            <a:solidFill>
              <a:schemeClr val="accent5">
                <a:lumMod val="60000"/>
                <a:lumOff val="4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Sheet1!$B$3:$G$3</c:f>
              <c:numCache>
                <c:formatCode>General</c:formatCode>
                <c:ptCount val="6"/>
              </c:numCache>
            </c:numRef>
          </c:val>
          <c:extLst>
            <c:ext xmlns:c16="http://schemas.microsoft.com/office/drawing/2014/chart" uri="{C3380CC4-5D6E-409C-BE32-E72D297353CC}">
              <c16:uniqueId val="{00000001-F00D-45B4-8562-EB852E90060A}"/>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Sheet1!$B$4:$G$4</c:f>
              <c:numCache>
                <c:formatCode>General</c:formatCode>
                <c:ptCount val="6"/>
              </c:numCache>
            </c:numRef>
          </c:val>
          <c:extLst>
            <c:ext xmlns:c16="http://schemas.microsoft.com/office/drawing/2014/chart" uri="{C3380CC4-5D6E-409C-BE32-E72D297353CC}">
              <c16:uniqueId val="{00000002-F00D-45B4-8562-EB852E90060A}"/>
            </c:ext>
          </c:extLst>
        </c:ser>
        <c:ser>
          <c:idx val="3"/>
          <c:order val="3"/>
          <c:tx>
            <c:strRef>
              <c:f>Sheet1!$A$5</c:f>
              <c:strCache>
                <c:ptCount val="1"/>
                <c:pt idx="0">
                  <c:v>Somewhat disapprove</c:v>
                </c:pt>
              </c:strCache>
            </c:strRef>
          </c:tx>
          <c:spPr>
            <a:solidFill>
              <a:schemeClr val="accent1"/>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Sheet1!$B$5:$G$5</c:f>
              <c:numCache>
                <c:formatCode>General</c:formatCode>
                <c:ptCount val="6"/>
              </c:numCache>
            </c:numRef>
          </c:val>
          <c:extLst>
            <c:ext xmlns:c16="http://schemas.microsoft.com/office/drawing/2014/chart" uri="{C3380CC4-5D6E-409C-BE32-E72D297353CC}">
              <c16:uniqueId val="{00000003-F00D-45B4-8562-EB852E90060A}"/>
            </c:ext>
          </c:extLst>
        </c:ser>
        <c:ser>
          <c:idx val="4"/>
          <c:order val="4"/>
          <c:tx>
            <c:strRef>
              <c:f>Sheet1!$A$6</c:f>
              <c:strCache>
                <c:ptCount val="1"/>
                <c:pt idx="0">
                  <c:v>Strongly disapprove</c:v>
                </c:pt>
              </c:strCache>
            </c:strRef>
          </c:tx>
          <c:spPr>
            <a:solidFill>
              <a:schemeClr val="accent1">
                <a:lumMod val="7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Sheet1!$B$6:$G$6</c:f>
              <c:numCache>
                <c:formatCode>General</c:formatCode>
                <c:ptCount val="6"/>
              </c:numCache>
            </c:numRef>
          </c:val>
          <c:extLst>
            <c:ext xmlns:c16="http://schemas.microsoft.com/office/drawing/2014/chart" uri="{C3380CC4-5D6E-409C-BE32-E72D297353CC}">
              <c16:uniqueId val="{00000004-F00D-45B4-8562-EB852E90060A}"/>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cat>
            <c:strRef>
              <c:f>Sheet1!$B$1:$G$1</c:f>
              <c:strCache>
                <c:ptCount val="6"/>
                <c:pt idx="0">
                  <c:v>Donald Trump</c:v>
                </c:pt>
                <c:pt idx="1">
                  <c:v>Vivek Ramaswamy</c:v>
                </c:pt>
                <c:pt idx="2">
                  <c:v>Ron DeSantis</c:v>
                </c:pt>
                <c:pt idx="3">
                  <c:v>Mike Pence</c:v>
                </c:pt>
                <c:pt idx="4">
                  <c:v>Tim Scott</c:v>
                </c:pt>
                <c:pt idx="5">
                  <c:v>Nikki Haley</c:v>
                </c:pt>
              </c:strCache>
            </c:strRef>
          </c:cat>
          <c:val>
            <c:numRef>
              <c:f>Sheet1!$B$7:$G$7</c:f>
              <c:numCache>
                <c:formatCode>General</c:formatCode>
                <c:ptCount val="6"/>
              </c:numCache>
            </c:numRef>
          </c:val>
          <c:extLst>
            <c:ext xmlns:c16="http://schemas.microsoft.com/office/drawing/2014/chart" uri="{C3380CC4-5D6E-409C-BE32-E72D297353CC}">
              <c16:uniqueId val="{00000005-F00D-45B4-8562-EB852E90060A}"/>
            </c:ext>
          </c:extLst>
        </c:ser>
        <c:dLbls>
          <c:showLegendKey val="0"/>
          <c:showVal val="0"/>
          <c:showCatName val="0"/>
          <c:showSerName val="0"/>
          <c:showPercent val="0"/>
          <c:showBubbleSize val="0"/>
        </c:dLbls>
        <c:gapWidth val="150"/>
        <c:overlap val="100"/>
        <c:axId val="2143362480"/>
        <c:axId val="1123663616"/>
      </c:barChart>
      <c:catAx>
        <c:axId val="2143362480"/>
        <c:scaling>
          <c:orientation val="minMax"/>
        </c:scaling>
        <c:delete val="1"/>
        <c:axPos val="l"/>
        <c:numFmt formatCode="General" sourceLinked="1"/>
        <c:majorTickMark val="none"/>
        <c:minorTickMark val="none"/>
        <c:tickLblPos val="nextTo"/>
        <c:crossAx val="1123663616"/>
        <c:crosses val="autoZero"/>
        <c:auto val="1"/>
        <c:lblAlgn val="ctr"/>
        <c:lblOffset val="100"/>
        <c:noMultiLvlLbl val="0"/>
      </c:catAx>
      <c:valAx>
        <c:axId val="1123663616"/>
        <c:scaling>
          <c:orientation val="minMax"/>
          <c:max val="1"/>
        </c:scaling>
        <c:delete val="1"/>
        <c:axPos val="b"/>
        <c:numFmt formatCode="General" sourceLinked="1"/>
        <c:majorTickMark val="none"/>
        <c:minorTickMark val="none"/>
        <c:tickLblPos val="nextTo"/>
        <c:crossAx val="21433624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Strongly approve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Joe Biden</c:v>
                </c:pt>
                <c:pt idx="1">
                  <c:v>Kamala Harris</c:v>
                </c:pt>
                <c:pt idx="2">
                  <c:v>US Supreme Court</c:v>
                </c:pt>
                <c:pt idx="3">
                  <c:v>US Senate</c:v>
                </c:pt>
                <c:pt idx="4">
                  <c:v>House of 
Representatives</c:v>
                </c:pt>
                <c:pt idx="5">
                  <c:v>Gavin Newsom</c:v>
                </c:pt>
                <c:pt idx="6">
                  <c:v>Alex Padilla</c:v>
                </c:pt>
              </c:strCache>
            </c:strRef>
          </c:cat>
          <c:val>
            <c:numRef>
              <c:f>Sheet1!$B$2:$H$2</c:f>
              <c:numCache>
                <c:formatCode>0%</c:formatCode>
                <c:ptCount val="7"/>
                <c:pt idx="0">
                  <c:v>0.25153385208208029</c:v>
                </c:pt>
                <c:pt idx="1">
                  <c:v>0.23422597931769071</c:v>
                </c:pt>
                <c:pt idx="2">
                  <c:v>0.1464928745705345</c:v>
                </c:pt>
                <c:pt idx="3">
                  <c:v>0.12339417087830371</c:v>
                </c:pt>
                <c:pt idx="4">
                  <c:v>0.1238995313788666</c:v>
                </c:pt>
                <c:pt idx="5">
                  <c:v>0.29447796292375211</c:v>
                </c:pt>
                <c:pt idx="6">
                  <c:v>0.20444877637520051</c:v>
                </c:pt>
              </c:numCache>
            </c:numRef>
          </c:val>
          <c:extLst>
            <c:ext xmlns:c16="http://schemas.microsoft.com/office/drawing/2014/chart" uri="{C3380CC4-5D6E-409C-BE32-E72D297353CC}">
              <c16:uniqueId val="{00000000-5FAB-40FE-A568-88DD76BC387F}"/>
            </c:ext>
          </c:extLst>
        </c:ser>
        <c:ser>
          <c:idx val="1"/>
          <c:order val="1"/>
          <c:tx>
            <c:strRef>
              <c:f>Sheet1!$A$3</c:f>
              <c:strCache>
                <c:ptCount val="1"/>
                <c:pt idx="0">
                  <c:v>Somewhat approve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Joe Biden</c:v>
                </c:pt>
                <c:pt idx="1">
                  <c:v>Kamala Harris</c:v>
                </c:pt>
                <c:pt idx="2">
                  <c:v>US Supreme Court</c:v>
                </c:pt>
                <c:pt idx="3">
                  <c:v>US Senate</c:v>
                </c:pt>
                <c:pt idx="4">
                  <c:v>House of 
Representatives</c:v>
                </c:pt>
                <c:pt idx="5">
                  <c:v>Gavin Newsom</c:v>
                </c:pt>
                <c:pt idx="6">
                  <c:v>Alex Padilla</c:v>
                </c:pt>
              </c:strCache>
            </c:strRef>
          </c:cat>
          <c:val>
            <c:numRef>
              <c:f>Sheet1!$B$3:$H$3</c:f>
              <c:numCache>
                <c:formatCode>0%</c:formatCode>
                <c:ptCount val="7"/>
                <c:pt idx="0">
                  <c:v>0.2243619690425398</c:v>
                </c:pt>
                <c:pt idx="1">
                  <c:v>0.2322037775430611</c:v>
                </c:pt>
                <c:pt idx="2">
                  <c:v>0.22928721436049129</c:v>
                </c:pt>
                <c:pt idx="3">
                  <c:v>0.22069565218271189</c:v>
                </c:pt>
                <c:pt idx="4">
                  <c:v>0.24054867234612709</c:v>
                </c:pt>
                <c:pt idx="5">
                  <c:v>0.2869539968786054</c:v>
                </c:pt>
                <c:pt idx="6">
                  <c:v>0.26424288184665817</c:v>
                </c:pt>
              </c:numCache>
            </c:numRef>
          </c:val>
          <c:extLst>
            <c:ext xmlns:c16="http://schemas.microsoft.com/office/drawing/2014/chart" uri="{C3380CC4-5D6E-409C-BE32-E72D297353CC}">
              <c16:uniqueId val="{00000001-5FAB-40FE-A568-88DD76BC387F}"/>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Joe Biden</c:v>
                </c:pt>
                <c:pt idx="1">
                  <c:v>Kamala Harris</c:v>
                </c:pt>
                <c:pt idx="2">
                  <c:v>US Supreme Court</c:v>
                </c:pt>
                <c:pt idx="3">
                  <c:v>US Senate</c:v>
                </c:pt>
                <c:pt idx="4">
                  <c:v>House of 
Representatives</c:v>
                </c:pt>
                <c:pt idx="5">
                  <c:v>Gavin Newsom</c:v>
                </c:pt>
                <c:pt idx="6">
                  <c:v>Alex Padilla</c:v>
                </c:pt>
              </c:strCache>
            </c:strRef>
          </c:cat>
          <c:val>
            <c:numRef>
              <c:f>Sheet1!$B$4:$H$4</c:f>
              <c:numCache>
                <c:formatCode>0%</c:formatCode>
                <c:ptCount val="7"/>
                <c:pt idx="0">
                  <c:v>0.1183740658561824</c:v>
                </c:pt>
                <c:pt idx="1">
                  <c:v>0.17608813210432331</c:v>
                </c:pt>
                <c:pt idx="2">
                  <c:v>0.23359767956694941</c:v>
                </c:pt>
                <c:pt idx="3">
                  <c:v>0.24587582896841151</c:v>
                </c:pt>
                <c:pt idx="4">
                  <c:v>0.25617773408689548</c:v>
                </c:pt>
                <c:pt idx="5">
                  <c:v>0.12770428858904179</c:v>
                </c:pt>
                <c:pt idx="6">
                  <c:v>0.26883680056608877</c:v>
                </c:pt>
              </c:numCache>
            </c:numRef>
          </c:val>
          <c:extLst>
            <c:ext xmlns:c16="http://schemas.microsoft.com/office/drawing/2014/chart" uri="{C3380CC4-5D6E-409C-BE32-E72D297353CC}">
              <c16:uniqueId val="{00000002-5FAB-40FE-A568-88DD76BC387F}"/>
            </c:ext>
          </c:extLst>
        </c:ser>
        <c:ser>
          <c:idx val="3"/>
          <c:order val="3"/>
          <c:tx>
            <c:strRef>
              <c:f>Sheet1!$A$5</c:f>
              <c:strCache>
                <c:ptCount val="1"/>
                <c:pt idx="0">
                  <c:v>Somewhat disapprove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Joe Biden</c:v>
                </c:pt>
                <c:pt idx="1">
                  <c:v>Kamala Harris</c:v>
                </c:pt>
                <c:pt idx="2">
                  <c:v>US Supreme Court</c:v>
                </c:pt>
                <c:pt idx="3">
                  <c:v>US Senate</c:v>
                </c:pt>
                <c:pt idx="4">
                  <c:v>House of 
Representatives</c:v>
                </c:pt>
                <c:pt idx="5">
                  <c:v>Gavin Newsom</c:v>
                </c:pt>
                <c:pt idx="6">
                  <c:v>Alex Padilla</c:v>
                </c:pt>
              </c:strCache>
            </c:strRef>
          </c:cat>
          <c:val>
            <c:numRef>
              <c:f>Sheet1!$B$5:$H$5</c:f>
              <c:numCache>
                <c:formatCode>0%</c:formatCode>
                <c:ptCount val="7"/>
                <c:pt idx="0">
                  <c:v>0.1381520268582894</c:v>
                </c:pt>
                <c:pt idx="1">
                  <c:v>9.1411378269376536E-2</c:v>
                </c:pt>
                <c:pt idx="2">
                  <c:v>0.15905180862963289</c:v>
                </c:pt>
                <c:pt idx="3">
                  <c:v>0.20707894524972961</c:v>
                </c:pt>
                <c:pt idx="4">
                  <c:v>0.17245070537368409</c:v>
                </c:pt>
                <c:pt idx="5">
                  <c:v>0.1031882799667895</c:v>
                </c:pt>
                <c:pt idx="6">
                  <c:v>8.9715019200281118E-2</c:v>
                </c:pt>
              </c:numCache>
            </c:numRef>
          </c:val>
          <c:extLst>
            <c:ext xmlns:c16="http://schemas.microsoft.com/office/drawing/2014/chart" uri="{C3380CC4-5D6E-409C-BE32-E72D297353CC}">
              <c16:uniqueId val="{00000003-5FAB-40FE-A568-88DD76BC387F}"/>
            </c:ext>
          </c:extLst>
        </c:ser>
        <c:ser>
          <c:idx val="4"/>
          <c:order val="4"/>
          <c:tx>
            <c:strRef>
              <c:f>Sheet1!$A$6</c:f>
              <c:strCache>
                <c:ptCount val="1"/>
                <c:pt idx="0">
                  <c:v>Strongly disapprove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Joe Biden</c:v>
                </c:pt>
                <c:pt idx="1">
                  <c:v>Kamala Harris</c:v>
                </c:pt>
                <c:pt idx="2">
                  <c:v>US Supreme Court</c:v>
                </c:pt>
                <c:pt idx="3">
                  <c:v>US Senate</c:v>
                </c:pt>
                <c:pt idx="4">
                  <c:v>House of 
Representatives</c:v>
                </c:pt>
                <c:pt idx="5">
                  <c:v>Gavin Newsom</c:v>
                </c:pt>
                <c:pt idx="6">
                  <c:v>Alex Padilla</c:v>
                </c:pt>
              </c:strCache>
            </c:strRef>
          </c:cat>
          <c:val>
            <c:numRef>
              <c:f>Sheet1!$B$6:$H$6</c:f>
              <c:numCache>
                <c:formatCode>0%</c:formatCode>
                <c:ptCount val="7"/>
                <c:pt idx="0">
                  <c:v>0.25555467913779151</c:v>
                </c:pt>
                <c:pt idx="1">
                  <c:v>0.2431213654974034</c:v>
                </c:pt>
                <c:pt idx="2">
                  <c:v>0.20205429710116241</c:v>
                </c:pt>
                <c:pt idx="3">
                  <c:v>0.1608899883395071</c:v>
                </c:pt>
                <c:pt idx="4">
                  <c:v>0.16835875201852801</c:v>
                </c:pt>
                <c:pt idx="5">
                  <c:v>0.1733001814179532</c:v>
                </c:pt>
                <c:pt idx="6">
                  <c:v>7.7734310315198424E-2</c:v>
                </c:pt>
              </c:numCache>
            </c:numRef>
          </c:val>
          <c:extLst>
            <c:ext xmlns:c16="http://schemas.microsoft.com/office/drawing/2014/chart" uri="{C3380CC4-5D6E-409C-BE32-E72D297353CC}">
              <c16:uniqueId val="{00000004-5FAB-40FE-A568-88DD76BC387F}"/>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Joe Biden</c:v>
                </c:pt>
                <c:pt idx="1">
                  <c:v>Kamala Harris</c:v>
                </c:pt>
                <c:pt idx="2">
                  <c:v>US Supreme Court</c:v>
                </c:pt>
                <c:pt idx="3">
                  <c:v>US Senate</c:v>
                </c:pt>
                <c:pt idx="4">
                  <c:v>House of 
Representatives</c:v>
                </c:pt>
                <c:pt idx="5">
                  <c:v>Gavin Newsom</c:v>
                </c:pt>
                <c:pt idx="6">
                  <c:v>Alex Padilla</c:v>
                </c:pt>
              </c:strCache>
            </c:strRef>
          </c:cat>
          <c:val>
            <c:numRef>
              <c:f>Sheet1!$B$7:$H$7</c:f>
              <c:numCache>
                <c:formatCode>0%</c:formatCode>
                <c:ptCount val="7"/>
                <c:pt idx="0">
                  <c:v>1.202340702311783E-2</c:v>
                </c:pt>
                <c:pt idx="1">
                  <c:v>2.2949367268146129E-2</c:v>
                </c:pt>
                <c:pt idx="2">
                  <c:v>2.9516125771230719E-2</c:v>
                </c:pt>
                <c:pt idx="3">
                  <c:v>4.2065414381337103E-2</c:v>
                </c:pt>
                <c:pt idx="4">
                  <c:v>3.8564604795899862E-2</c:v>
                </c:pt>
                <c:pt idx="5">
                  <c:v>1.437529022385927E-2</c:v>
                </c:pt>
                <c:pt idx="6">
                  <c:v>9.5022211696574363E-2</c:v>
                </c:pt>
              </c:numCache>
            </c:numRef>
          </c:val>
          <c:extLst>
            <c:ext xmlns:c16="http://schemas.microsoft.com/office/drawing/2014/chart" uri="{C3380CC4-5D6E-409C-BE32-E72D297353CC}">
              <c16:uniqueId val="{00000005-5FAB-40FE-A568-88DD76BC387F}"/>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solidFill>
                  <a:schemeClr val="tx1"/>
                </a:solidFill>
              </a:rPr>
              <a:t>Non-Hispanic</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Sheet1!$A$2</c:f>
              <c:strCache>
                <c:ptCount val="1"/>
                <c:pt idx="0">
                  <c:v>Very willing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Joe Biden</c:v>
                </c:pt>
                <c:pt idx="1">
                  <c:v>Kamala Harris</c:v>
                </c:pt>
                <c:pt idx="2">
                  <c:v>US Supreme Court</c:v>
                </c:pt>
                <c:pt idx="3">
                  <c:v>US Senate</c:v>
                </c:pt>
                <c:pt idx="4">
                  <c:v>House of 
Representatives</c:v>
                </c:pt>
                <c:pt idx="5">
                  <c:v>Gavin Newsom</c:v>
                </c:pt>
                <c:pt idx="6">
                  <c:v>Alex Padilla</c:v>
                </c:pt>
              </c:strCache>
            </c:strRef>
          </c:cat>
          <c:val>
            <c:numRef>
              <c:f>Sheet1!$B$2:$H$2</c:f>
              <c:numCache>
                <c:formatCode>0%</c:formatCode>
                <c:ptCount val="7"/>
                <c:pt idx="0">
                  <c:v>0.20209195874124111</c:v>
                </c:pt>
                <c:pt idx="1">
                  <c:v>0.18301287029781391</c:v>
                </c:pt>
                <c:pt idx="2">
                  <c:v>9.8649617070758283E-2</c:v>
                </c:pt>
                <c:pt idx="3">
                  <c:v>8.6735320397049939E-2</c:v>
                </c:pt>
                <c:pt idx="4">
                  <c:v>6.9167623648282314E-2</c:v>
                </c:pt>
                <c:pt idx="5">
                  <c:v>0.2359837387299451</c:v>
                </c:pt>
                <c:pt idx="6">
                  <c:v>0.16569911313233099</c:v>
                </c:pt>
              </c:numCache>
            </c:numRef>
          </c:val>
          <c:extLst>
            <c:ext xmlns:c16="http://schemas.microsoft.com/office/drawing/2014/chart" uri="{C3380CC4-5D6E-409C-BE32-E72D297353CC}">
              <c16:uniqueId val="{00000000-222E-4BDB-9B96-2B88BAF9DDF1}"/>
            </c:ext>
          </c:extLst>
        </c:ser>
        <c:ser>
          <c:idx val="1"/>
          <c:order val="1"/>
          <c:tx>
            <c:strRef>
              <c:f>Sheet1!$A$3</c:f>
              <c:strCache>
                <c:ptCount val="1"/>
                <c:pt idx="0">
                  <c:v>Somewhat willing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Joe Biden</c:v>
                </c:pt>
                <c:pt idx="1">
                  <c:v>Kamala Harris</c:v>
                </c:pt>
                <c:pt idx="2">
                  <c:v>US Supreme Court</c:v>
                </c:pt>
                <c:pt idx="3">
                  <c:v>US Senate</c:v>
                </c:pt>
                <c:pt idx="4">
                  <c:v>House of 
Representatives</c:v>
                </c:pt>
                <c:pt idx="5">
                  <c:v>Gavin Newsom</c:v>
                </c:pt>
                <c:pt idx="6">
                  <c:v>Alex Padilla</c:v>
                </c:pt>
              </c:strCache>
            </c:strRef>
          </c:cat>
          <c:val>
            <c:numRef>
              <c:f>Sheet1!$B$3:$H$3</c:f>
              <c:numCache>
                <c:formatCode>0%</c:formatCode>
                <c:ptCount val="7"/>
                <c:pt idx="0">
                  <c:v>0.25269675036701322</c:v>
                </c:pt>
                <c:pt idx="1">
                  <c:v>0.2167787461312505</c:v>
                </c:pt>
                <c:pt idx="2">
                  <c:v>0.27495932968678027</c:v>
                </c:pt>
                <c:pt idx="3">
                  <c:v>0.22369011428160021</c:v>
                </c:pt>
                <c:pt idx="4">
                  <c:v>0.19242267588532119</c:v>
                </c:pt>
                <c:pt idx="5">
                  <c:v>0.24034982272546851</c:v>
                </c:pt>
                <c:pt idx="6">
                  <c:v>0.25129497923108451</c:v>
                </c:pt>
              </c:numCache>
            </c:numRef>
          </c:val>
          <c:extLst>
            <c:ext xmlns:c16="http://schemas.microsoft.com/office/drawing/2014/chart" uri="{C3380CC4-5D6E-409C-BE32-E72D297353CC}">
              <c16:uniqueId val="{00000001-222E-4BDB-9B96-2B88BAF9DDF1}"/>
            </c:ext>
          </c:extLst>
        </c:ser>
        <c:ser>
          <c:idx val="2"/>
          <c:order val="2"/>
          <c:tx>
            <c:strRef>
              <c:f>Sheet1!$A$4</c:f>
              <c:strCache>
                <c:ptCount val="1"/>
                <c:pt idx="0">
                  <c:v>Neutral</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Joe Biden</c:v>
                </c:pt>
                <c:pt idx="1">
                  <c:v>Kamala Harris</c:v>
                </c:pt>
                <c:pt idx="2">
                  <c:v>US Supreme Court</c:v>
                </c:pt>
                <c:pt idx="3">
                  <c:v>US Senate</c:v>
                </c:pt>
                <c:pt idx="4">
                  <c:v>House of 
Representatives</c:v>
                </c:pt>
                <c:pt idx="5">
                  <c:v>Gavin Newsom</c:v>
                </c:pt>
                <c:pt idx="6">
                  <c:v>Alex Padilla</c:v>
                </c:pt>
              </c:strCache>
            </c:strRef>
          </c:cat>
          <c:val>
            <c:numRef>
              <c:f>Sheet1!$B$4:$H$4</c:f>
              <c:numCache>
                <c:formatCode>0%</c:formatCode>
                <c:ptCount val="7"/>
                <c:pt idx="0">
                  <c:v>5.3469815632444288E-2</c:v>
                </c:pt>
                <c:pt idx="1">
                  <c:v>0.1168677945001548</c:v>
                </c:pt>
                <c:pt idx="2">
                  <c:v>0.1443776849282353</c:v>
                </c:pt>
                <c:pt idx="3">
                  <c:v>0.1673628672948578</c:v>
                </c:pt>
                <c:pt idx="4">
                  <c:v>0.19596663086350311</c:v>
                </c:pt>
                <c:pt idx="5">
                  <c:v>7.1212208038965205E-2</c:v>
                </c:pt>
                <c:pt idx="6">
                  <c:v>0.1772153504657358</c:v>
                </c:pt>
              </c:numCache>
            </c:numRef>
          </c:val>
          <c:extLst>
            <c:ext xmlns:c16="http://schemas.microsoft.com/office/drawing/2014/chart" uri="{C3380CC4-5D6E-409C-BE32-E72D297353CC}">
              <c16:uniqueId val="{00000002-222E-4BDB-9B96-2B88BAF9DDF1}"/>
            </c:ext>
          </c:extLst>
        </c:ser>
        <c:ser>
          <c:idx val="3"/>
          <c:order val="3"/>
          <c:tx>
            <c:strRef>
              <c:f>Sheet1!$A$5</c:f>
              <c:strCache>
                <c:ptCount val="1"/>
                <c:pt idx="0">
                  <c:v>Somewhat unwilling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Joe Biden</c:v>
                </c:pt>
                <c:pt idx="1">
                  <c:v>Kamala Harris</c:v>
                </c:pt>
                <c:pt idx="2">
                  <c:v>US Supreme Court</c:v>
                </c:pt>
                <c:pt idx="3">
                  <c:v>US Senate</c:v>
                </c:pt>
                <c:pt idx="4">
                  <c:v>House of 
Representatives</c:v>
                </c:pt>
                <c:pt idx="5">
                  <c:v>Gavin Newsom</c:v>
                </c:pt>
                <c:pt idx="6">
                  <c:v>Alex Padilla</c:v>
                </c:pt>
              </c:strCache>
            </c:strRef>
          </c:cat>
          <c:val>
            <c:numRef>
              <c:f>Sheet1!$B$5:$H$5</c:f>
              <c:numCache>
                <c:formatCode>0%</c:formatCode>
                <c:ptCount val="7"/>
                <c:pt idx="0">
                  <c:v>0.12211769142225989</c:v>
                </c:pt>
                <c:pt idx="1">
                  <c:v>9.5663375477796228E-2</c:v>
                </c:pt>
                <c:pt idx="2">
                  <c:v>0.22841031226069641</c:v>
                </c:pt>
                <c:pt idx="3">
                  <c:v>0.25210786765145271</c:v>
                </c:pt>
                <c:pt idx="4">
                  <c:v>0.25644787927550861</c:v>
                </c:pt>
                <c:pt idx="5">
                  <c:v>9.3026040760665729E-2</c:v>
                </c:pt>
                <c:pt idx="6">
                  <c:v>9.2594747669233826E-2</c:v>
                </c:pt>
              </c:numCache>
            </c:numRef>
          </c:val>
          <c:extLst>
            <c:ext xmlns:c16="http://schemas.microsoft.com/office/drawing/2014/chart" uri="{C3380CC4-5D6E-409C-BE32-E72D297353CC}">
              <c16:uniqueId val="{00000003-222E-4BDB-9B96-2B88BAF9DDF1}"/>
            </c:ext>
          </c:extLst>
        </c:ser>
        <c:ser>
          <c:idx val="4"/>
          <c:order val="4"/>
          <c:tx>
            <c:strRef>
              <c:f>Sheet1!$A$6</c:f>
              <c:strCache>
                <c:ptCount val="1"/>
                <c:pt idx="0">
                  <c:v>Very unwilling</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Joe Biden</c:v>
                </c:pt>
                <c:pt idx="1">
                  <c:v>Kamala Harris</c:v>
                </c:pt>
                <c:pt idx="2">
                  <c:v>US Supreme Court</c:v>
                </c:pt>
                <c:pt idx="3">
                  <c:v>US Senate</c:v>
                </c:pt>
                <c:pt idx="4">
                  <c:v>House of 
Representatives</c:v>
                </c:pt>
                <c:pt idx="5">
                  <c:v>Gavin Newsom</c:v>
                </c:pt>
                <c:pt idx="6">
                  <c:v>Alex Padilla</c:v>
                </c:pt>
              </c:strCache>
            </c:strRef>
          </c:cat>
          <c:val>
            <c:numRef>
              <c:f>Sheet1!$B$6:$H$6</c:f>
              <c:numCache>
                <c:formatCode>0%</c:formatCode>
                <c:ptCount val="7"/>
                <c:pt idx="0">
                  <c:v>0.35794659835019987</c:v>
                </c:pt>
                <c:pt idx="1">
                  <c:v>0.36939407872423469</c:v>
                </c:pt>
                <c:pt idx="2">
                  <c:v>0.22101949687477651</c:v>
                </c:pt>
                <c:pt idx="3">
                  <c:v>0.23112445797425171</c:v>
                </c:pt>
                <c:pt idx="4">
                  <c:v>0.23955593511322079</c:v>
                </c:pt>
                <c:pt idx="5">
                  <c:v>0.34134082938003268</c:v>
                </c:pt>
                <c:pt idx="6">
                  <c:v>0.18121330928212021</c:v>
                </c:pt>
              </c:numCache>
            </c:numRef>
          </c:val>
          <c:extLst>
            <c:ext xmlns:c16="http://schemas.microsoft.com/office/drawing/2014/chart" uri="{C3380CC4-5D6E-409C-BE32-E72D297353CC}">
              <c16:uniqueId val="{00000004-222E-4BDB-9B96-2B88BAF9DDF1}"/>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Joe Biden</c:v>
                </c:pt>
                <c:pt idx="1">
                  <c:v>Kamala Harris</c:v>
                </c:pt>
                <c:pt idx="2">
                  <c:v>US Supreme Court</c:v>
                </c:pt>
                <c:pt idx="3">
                  <c:v>US Senate</c:v>
                </c:pt>
                <c:pt idx="4">
                  <c:v>House of 
Representatives</c:v>
                </c:pt>
                <c:pt idx="5">
                  <c:v>Gavin Newsom</c:v>
                </c:pt>
                <c:pt idx="6">
                  <c:v>Alex Padilla</c:v>
                </c:pt>
              </c:strCache>
            </c:strRef>
          </c:cat>
          <c:val>
            <c:numRef>
              <c:f>Sheet1!$B$7:$H$7</c:f>
              <c:numCache>
                <c:formatCode>0%</c:formatCode>
                <c:ptCount val="7"/>
                <c:pt idx="0">
                  <c:v>1.167718548684041E-2</c:v>
                </c:pt>
                <c:pt idx="1">
                  <c:v>1.8283134868748691E-2</c:v>
                </c:pt>
                <c:pt idx="2">
                  <c:v>3.2583559178751803E-2</c:v>
                </c:pt>
                <c:pt idx="3">
                  <c:v>3.8979372400786333E-2</c:v>
                </c:pt>
                <c:pt idx="4">
                  <c:v>4.6439255214162443E-2</c:v>
                </c:pt>
                <c:pt idx="5">
                  <c:v>1.808736036492142E-2</c:v>
                </c:pt>
                <c:pt idx="6">
                  <c:v>0.1319825002194934</c:v>
                </c:pt>
              </c:numCache>
            </c:numRef>
          </c:val>
          <c:extLst>
            <c:ext xmlns:c16="http://schemas.microsoft.com/office/drawing/2014/chart" uri="{C3380CC4-5D6E-409C-BE32-E72D297353CC}">
              <c16:uniqueId val="{00000005-222E-4BDB-9B96-2B88BAF9DDF1}"/>
            </c:ext>
          </c:extLst>
        </c:ser>
        <c:dLbls>
          <c:dLblPos val="ctr"/>
          <c:showLegendKey val="0"/>
          <c:showVal val="1"/>
          <c:showCatName val="0"/>
          <c:showSerName val="0"/>
          <c:showPercent val="0"/>
          <c:showBubbleSize val="0"/>
        </c:dLbls>
        <c:gapWidth val="150"/>
        <c:overlap val="100"/>
        <c:axId val="2143362480"/>
        <c:axId val="1123663616"/>
      </c:barChart>
      <c:catAx>
        <c:axId val="214336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3663616"/>
        <c:crosses val="autoZero"/>
        <c:auto val="1"/>
        <c:lblAlgn val="ctr"/>
        <c:lblOffset val="100"/>
        <c:noMultiLvlLbl val="0"/>
      </c:catAx>
      <c:valAx>
        <c:axId val="1123663616"/>
        <c:scaling>
          <c:orientation val="minMax"/>
          <c:max val="1"/>
        </c:scaling>
        <c:delete val="1"/>
        <c:axPos val="t"/>
        <c:numFmt formatCode="0%" sourceLinked="1"/>
        <c:majorTickMark val="none"/>
        <c:minorTickMark val="none"/>
        <c:tickLblPos val="nextTo"/>
        <c:crossAx val="214336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8484282537629716E-2"/>
          <c:w val="0.55269860273978322"/>
          <c:h val="0.82051750864775486"/>
        </c:manualLayout>
      </c:layout>
      <c:doughnutChart>
        <c:varyColors val="1"/>
        <c:ser>
          <c:idx val="0"/>
          <c:order val="0"/>
          <c:tx>
            <c:strRef>
              <c:f>Sheet1!$C$1</c:f>
              <c:strCache>
                <c:ptCount val="1"/>
                <c:pt idx="0">
                  <c:v>Non-Hispanic</c:v>
                </c:pt>
              </c:strCache>
            </c:strRef>
          </c:tx>
          <c:spPr>
            <a:solidFill>
              <a:schemeClr val="accent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7E39-4FEE-8CAF-D597575FE045}"/>
              </c:ext>
            </c:extLst>
          </c:dPt>
          <c:dPt>
            <c:idx val="1"/>
            <c:bubble3D val="0"/>
            <c:spPr>
              <a:solidFill>
                <a:srgbClr val="595959"/>
              </a:solidFill>
              <a:ln w="19050">
                <a:solidFill>
                  <a:schemeClr val="lt1"/>
                </a:solidFill>
              </a:ln>
              <a:effectLst/>
            </c:spPr>
            <c:extLst>
              <c:ext xmlns:c16="http://schemas.microsoft.com/office/drawing/2014/chart" uri="{C3380CC4-5D6E-409C-BE32-E72D297353CC}">
                <c16:uniqueId val="{00000003-7E39-4FEE-8CAF-D597575FE045}"/>
              </c:ext>
            </c:extLst>
          </c:dPt>
          <c:dPt>
            <c:idx val="2"/>
            <c:bubble3D val="0"/>
            <c:spPr>
              <a:solidFill>
                <a:srgbClr val="DBDCDD"/>
              </a:solidFill>
              <a:ln w="19050">
                <a:solidFill>
                  <a:schemeClr val="lt1"/>
                </a:solidFill>
              </a:ln>
              <a:effectLst/>
            </c:spPr>
            <c:extLst>
              <c:ext xmlns:c16="http://schemas.microsoft.com/office/drawing/2014/chart" uri="{C3380CC4-5D6E-409C-BE32-E72D297353CC}">
                <c16:uniqueId val="{00000005-7E39-4FEE-8CAF-D597575FE045}"/>
              </c:ext>
            </c:extLst>
          </c:dPt>
          <c:cat>
            <c:strRef>
              <c:f>Sheet1!$A$2:$A$4</c:f>
              <c:strCache>
                <c:ptCount val="3"/>
                <c:pt idx="0">
                  <c:v>Heard of, and familiar</c:v>
                </c:pt>
                <c:pt idx="1">
                  <c:v>Heard of, but unfamiliar</c:v>
                </c:pt>
                <c:pt idx="2">
                  <c:v>Have not heard of</c:v>
                </c:pt>
              </c:strCache>
            </c:strRef>
          </c:cat>
          <c:val>
            <c:numRef>
              <c:f>Sheet1!$C$2:$C$4</c:f>
              <c:numCache>
                <c:formatCode>0%</c:formatCode>
                <c:ptCount val="3"/>
                <c:pt idx="0">
                  <c:v>0.12</c:v>
                </c:pt>
                <c:pt idx="1">
                  <c:v>0.23</c:v>
                </c:pt>
                <c:pt idx="2">
                  <c:v>0.65</c:v>
                </c:pt>
              </c:numCache>
            </c:numRef>
          </c:val>
          <c:extLst>
            <c:ext xmlns:c16="http://schemas.microsoft.com/office/drawing/2014/chart" uri="{C3380CC4-5D6E-409C-BE32-E72D297353CC}">
              <c16:uniqueId val="{00000006-7E39-4FEE-8CAF-D597575FE04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7154745589073338"/>
          <c:y val="0.21253574967753844"/>
          <c:w val="0.28452544109266614"/>
          <c:h val="0.431196375483692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Sheet1!$A$2</c:f>
              <c:strCache>
                <c:ptCount val="1"/>
                <c:pt idx="0">
                  <c:v>Yes, it will make me much more likely to vote for him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0.1928334595858785</c:v>
                </c:pt>
                <c:pt idx="1">
                  <c:v>0.1011595080111375</c:v>
                </c:pt>
              </c:numCache>
            </c:numRef>
          </c:val>
          <c:extLst>
            <c:ext xmlns:c16="http://schemas.microsoft.com/office/drawing/2014/chart" uri="{C3380CC4-5D6E-409C-BE32-E72D297353CC}">
              <c16:uniqueId val="{00000000-4183-4BD7-8B31-749A30701E25}"/>
            </c:ext>
          </c:extLst>
        </c:ser>
        <c:ser>
          <c:idx val="1"/>
          <c:order val="1"/>
          <c:tx>
            <c:strRef>
              <c:f>Sheet1!$A$3</c:f>
              <c:strCache>
                <c:ptCount val="1"/>
                <c:pt idx="0">
                  <c:v>Yes, it will make me slightly more likely to vote for him</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8.9265960106902215E-2</c:v>
                </c:pt>
                <c:pt idx="1">
                  <c:v>4.2360188660206299E-2</c:v>
                </c:pt>
              </c:numCache>
            </c:numRef>
          </c:val>
          <c:extLst>
            <c:ext xmlns:c16="http://schemas.microsoft.com/office/drawing/2014/chart" uri="{C3380CC4-5D6E-409C-BE32-E72D297353CC}">
              <c16:uniqueId val="{00000001-4183-4BD7-8B31-749A30701E25}"/>
            </c:ext>
          </c:extLst>
        </c:ser>
        <c:ser>
          <c:idx val="2"/>
          <c:order val="2"/>
          <c:tx>
            <c:strRef>
              <c:f>Sheet1!$A$4</c:f>
              <c:strCache>
                <c:ptCount val="1"/>
                <c:pt idx="0">
                  <c:v>No, it will not have an impact</c:v>
                </c:pt>
              </c:strCache>
            </c:strRef>
          </c:tx>
          <c:spPr>
            <a:solidFill>
              <a:schemeClr val="accent1">
                <a:lumMod val="60000"/>
                <a:lumOff val="40000"/>
              </a:schemeClr>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4183-4BD7-8B31-749A30701E25}"/>
              </c:ext>
            </c:extLst>
          </c:dPt>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4183-4BD7-8B31-749A30701E2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0.42097588533857622</c:v>
                </c:pt>
                <c:pt idx="1">
                  <c:v>0.5418680287507518</c:v>
                </c:pt>
              </c:numCache>
            </c:numRef>
          </c:val>
          <c:extLst>
            <c:ext xmlns:c16="http://schemas.microsoft.com/office/drawing/2014/chart" uri="{C3380CC4-5D6E-409C-BE32-E72D297353CC}">
              <c16:uniqueId val="{00000006-4183-4BD7-8B31-749A30701E25}"/>
            </c:ext>
          </c:extLst>
        </c:ser>
        <c:ser>
          <c:idx val="3"/>
          <c:order val="3"/>
          <c:tx>
            <c:strRef>
              <c:f>Sheet1!$A$5</c:f>
              <c:strCache>
                <c:ptCount val="1"/>
                <c:pt idx="0">
                  <c:v>Yes, it will make me slightly more likely to vote for someone else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Sheet1!$B$5:$C$5</c:f>
              <c:numCache>
                <c:formatCode>0%</c:formatCode>
                <c:ptCount val="2"/>
                <c:pt idx="0">
                  <c:v>8.9517112296998283E-2</c:v>
                </c:pt>
                <c:pt idx="1">
                  <c:v>8.4354399618059059E-2</c:v>
                </c:pt>
              </c:numCache>
            </c:numRef>
          </c:val>
          <c:extLst>
            <c:ext xmlns:c16="http://schemas.microsoft.com/office/drawing/2014/chart" uri="{C3380CC4-5D6E-409C-BE32-E72D297353CC}">
              <c16:uniqueId val="{00000007-4183-4BD7-8B31-749A30701E25}"/>
            </c:ext>
          </c:extLst>
        </c:ser>
        <c:ser>
          <c:idx val="4"/>
          <c:order val="4"/>
          <c:tx>
            <c:strRef>
              <c:f>Sheet1!$A$6</c:f>
              <c:strCache>
                <c:ptCount val="1"/>
                <c:pt idx="0">
                  <c:v>Yes, it will make me much more likely to vote for someone else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Sheet1!$B$6:$C$6</c:f>
              <c:numCache>
                <c:formatCode>0%</c:formatCode>
                <c:ptCount val="2"/>
                <c:pt idx="0">
                  <c:v>0.16666964527630809</c:v>
                </c:pt>
                <c:pt idx="1">
                  <c:v>0.19742581683756319</c:v>
                </c:pt>
              </c:numCache>
            </c:numRef>
          </c:val>
          <c:extLst>
            <c:ext xmlns:c16="http://schemas.microsoft.com/office/drawing/2014/chart" uri="{C3380CC4-5D6E-409C-BE32-E72D297353CC}">
              <c16:uniqueId val="{00000008-4183-4BD7-8B31-749A30701E25}"/>
            </c:ext>
          </c:extLst>
        </c:ser>
        <c:ser>
          <c:idx val="5"/>
          <c:order val="5"/>
          <c:tx>
            <c:strRef>
              <c:f>Sheet1!$A$7</c:f>
              <c:strCache>
                <c:ptCount val="1"/>
                <c:pt idx="0">
                  <c:v>Don't know / Unsure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Sheet1!$B$7:$C$7</c:f>
              <c:numCache>
                <c:formatCode>0%</c:formatCode>
                <c:ptCount val="2"/>
                <c:pt idx="0">
                  <c:v>4.0737937395337771E-2</c:v>
                </c:pt>
                <c:pt idx="1">
                  <c:v>3.2832058122281189E-2</c:v>
                </c:pt>
              </c:numCache>
            </c:numRef>
          </c:val>
          <c:extLst>
            <c:ext xmlns:c16="http://schemas.microsoft.com/office/drawing/2014/chart" uri="{C3380CC4-5D6E-409C-BE32-E72D297353CC}">
              <c16:uniqueId val="{00000009-4183-4BD7-8B31-749A30701E25}"/>
            </c:ext>
          </c:extLst>
        </c:ser>
        <c:dLbls>
          <c:dLblPos val="ctr"/>
          <c:showLegendKey val="0"/>
          <c:showVal val="1"/>
          <c:showCatName val="0"/>
          <c:showSerName val="0"/>
          <c:showPercent val="0"/>
          <c:showBubbleSize val="0"/>
        </c:dLbls>
        <c:gapWidth val="150"/>
        <c:overlap val="100"/>
        <c:axId val="1458224192"/>
        <c:axId val="1444936416"/>
      </c:barChart>
      <c:catAx>
        <c:axId val="1458224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36416"/>
        <c:crosses val="autoZero"/>
        <c:auto val="1"/>
        <c:lblAlgn val="ctr"/>
        <c:lblOffset val="100"/>
        <c:noMultiLvlLbl val="0"/>
      </c:catAx>
      <c:valAx>
        <c:axId val="1444936416"/>
        <c:scaling>
          <c:orientation val="minMax"/>
          <c:max val="1"/>
        </c:scaling>
        <c:delete val="1"/>
        <c:axPos val="t"/>
        <c:numFmt formatCode="0%" sourceLinked="1"/>
        <c:majorTickMark val="none"/>
        <c:minorTickMark val="none"/>
        <c:tickLblPos val="nextTo"/>
        <c:crossAx val="145822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84066413870415"/>
          <c:y val="8.8484282537629716E-2"/>
          <c:w val="0.55269860273978322"/>
          <c:h val="0.82051750864775486"/>
        </c:manualLayout>
      </c:layout>
      <c:doughnutChart>
        <c:varyColors val="1"/>
        <c:ser>
          <c:idx val="0"/>
          <c:order val="0"/>
          <c:tx>
            <c:strRef>
              <c:f>Sheet1!$B$1</c:f>
              <c:strCache>
                <c:ptCount val="1"/>
                <c:pt idx="0">
                  <c:v>Hispanic - No EO</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DC24-4DB5-929F-E62D6F8C5DD6}"/>
              </c:ext>
            </c:extLst>
          </c:dPt>
          <c:dPt>
            <c:idx val="1"/>
            <c:bubble3D val="0"/>
            <c:spPr>
              <a:solidFill>
                <a:srgbClr val="595959"/>
              </a:solidFill>
              <a:ln w="19050">
                <a:solidFill>
                  <a:schemeClr val="lt1"/>
                </a:solidFill>
              </a:ln>
              <a:effectLst/>
            </c:spPr>
            <c:extLst>
              <c:ext xmlns:c16="http://schemas.microsoft.com/office/drawing/2014/chart" uri="{C3380CC4-5D6E-409C-BE32-E72D297353CC}">
                <c16:uniqueId val="{00000003-DC24-4DB5-929F-E62D6F8C5DD6}"/>
              </c:ext>
            </c:extLst>
          </c:dPt>
          <c:dPt>
            <c:idx val="2"/>
            <c:bubble3D val="0"/>
            <c:spPr>
              <a:solidFill>
                <a:srgbClr val="DBDCDD"/>
              </a:solidFill>
              <a:ln w="19050">
                <a:solidFill>
                  <a:schemeClr val="lt1"/>
                </a:solidFill>
              </a:ln>
              <a:effectLst/>
            </c:spPr>
            <c:extLst>
              <c:ext xmlns:c16="http://schemas.microsoft.com/office/drawing/2014/chart" uri="{C3380CC4-5D6E-409C-BE32-E72D297353CC}">
                <c16:uniqueId val="{00000005-DC24-4DB5-929F-E62D6F8C5DD6}"/>
              </c:ext>
            </c:extLst>
          </c:dPt>
          <c:cat>
            <c:strRef>
              <c:f>Sheet1!$A$2:$A$4</c:f>
              <c:strCache>
                <c:ptCount val="3"/>
                <c:pt idx="0">
                  <c:v>Heard of, and familiar</c:v>
                </c:pt>
                <c:pt idx="1">
                  <c:v>Heard of, but unfamiliar</c:v>
                </c:pt>
                <c:pt idx="2">
                  <c:v>Have not heard of</c:v>
                </c:pt>
              </c:strCache>
            </c:strRef>
          </c:cat>
          <c:val>
            <c:numRef>
              <c:f>Sheet1!$B$2:$B$4</c:f>
              <c:numCache>
                <c:formatCode>0%</c:formatCode>
                <c:ptCount val="3"/>
                <c:pt idx="0">
                  <c:v>0.20749137813857629</c:v>
                </c:pt>
                <c:pt idx="1">
                  <c:v>0.29829686763052271</c:v>
                </c:pt>
                <c:pt idx="2">
                  <c:v>0.49421175423090191</c:v>
                </c:pt>
              </c:numCache>
            </c:numRef>
          </c:val>
          <c:extLst>
            <c:ext xmlns:c16="http://schemas.microsoft.com/office/drawing/2014/chart" uri="{C3380CC4-5D6E-409C-BE32-E72D297353CC}">
              <c16:uniqueId val="{00000006-DC24-4DB5-929F-E62D6F8C5DD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9970472440941"/>
          <c:y val="3.55603478448571E-2"/>
          <c:w val="0.85151279527559054"/>
          <c:h val="0.84665650002176385"/>
        </c:manualLayout>
      </c:layout>
      <c:barChart>
        <c:barDir val="bar"/>
        <c:grouping val="stacked"/>
        <c:varyColors val="0"/>
        <c:ser>
          <c:idx val="0"/>
          <c:order val="0"/>
          <c:tx>
            <c:strRef>
              <c:f>Sheet1!$A$2</c:f>
              <c:strCache>
                <c:ptCount val="1"/>
                <c:pt idx="0">
                  <c:v>Definitely 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0.32661720274176909</c:v>
                </c:pt>
                <c:pt idx="1">
                  <c:v>0.22040894133915459</c:v>
                </c:pt>
              </c:numCache>
            </c:numRef>
          </c:val>
          <c:extLst>
            <c:ext xmlns:c16="http://schemas.microsoft.com/office/drawing/2014/chart" uri="{C3380CC4-5D6E-409C-BE32-E72D297353CC}">
              <c16:uniqueId val="{00000000-8CFB-480D-9639-B631DFFB25B4}"/>
            </c:ext>
          </c:extLst>
        </c:ser>
        <c:ser>
          <c:idx val="1"/>
          <c:order val="1"/>
          <c:tx>
            <c:strRef>
              <c:f>Sheet1!$A$3</c:f>
              <c:strCache>
                <c:ptCount val="1"/>
                <c:pt idx="0">
                  <c:v>Probably yes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0.32679643281841758</c:v>
                </c:pt>
                <c:pt idx="1">
                  <c:v>0.30583375154212772</c:v>
                </c:pt>
              </c:numCache>
            </c:numRef>
          </c:val>
          <c:extLst>
            <c:ext xmlns:c16="http://schemas.microsoft.com/office/drawing/2014/chart" uri="{C3380CC4-5D6E-409C-BE32-E72D297353CC}">
              <c16:uniqueId val="{00000001-8CFB-480D-9639-B631DFFB25B4}"/>
            </c:ext>
          </c:extLst>
        </c:ser>
        <c:ser>
          <c:idx val="2"/>
          <c:order val="2"/>
          <c:tx>
            <c:strRef>
              <c:f>Sheet1!$A$4</c:f>
              <c:strCache>
                <c:ptCount val="1"/>
                <c:pt idx="0">
                  <c:v>Undecided</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0.161352170137819</c:v>
                </c:pt>
                <c:pt idx="1">
                  <c:v>0.1556735766935923</c:v>
                </c:pt>
              </c:numCache>
            </c:numRef>
          </c:val>
          <c:extLst>
            <c:ext xmlns:c16="http://schemas.microsoft.com/office/drawing/2014/chart" uri="{C3380CC4-5D6E-409C-BE32-E72D297353CC}">
              <c16:uniqueId val="{00000002-8CFB-480D-9639-B631DFFB25B4}"/>
            </c:ext>
          </c:extLst>
        </c:ser>
        <c:ser>
          <c:idx val="3"/>
          <c:order val="3"/>
          <c:tx>
            <c:strRef>
              <c:f>Sheet1!$A$5</c:f>
              <c:strCache>
                <c:ptCount val="1"/>
                <c:pt idx="0">
                  <c:v>Probably 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Sheet1!$B$5:$C$5</c:f>
              <c:numCache>
                <c:formatCode>0%</c:formatCode>
                <c:ptCount val="2"/>
                <c:pt idx="0">
                  <c:v>6.6387429361375996E-2</c:v>
                </c:pt>
                <c:pt idx="1">
                  <c:v>0.1009345044174986</c:v>
                </c:pt>
              </c:numCache>
            </c:numRef>
          </c:val>
          <c:extLst>
            <c:ext xmlns:c16="http://schemas.microsoft.com/office/drawing/2014/chart" uri="{C3380CC4-5D6E-409C-BE32-E72D297353CC}">
              <c16:uniqueId val="{00000003-8CFB-480D-9639-B631DFFB25B4}"/>
            </c:ext>
          </c:extLst>
        </c:ser>
        <c:ser>
          <c:idx val="4"/>
          <c:order val="4"/>
          <c:tx>
            <c:strRef>
              <c:f>Sheet1!$A$6</c:f>
              <c:strCache>
                <c:ptCount val="1"/>
                <c:pt idx="0">
                  <c:v>Definitely no</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Sheet1!$B$6:$C$6</c:f>
              <c:numCache>
                <c:formatCode>0%</c:formatCode>
                <c:ptCount val="2"/>
                <c:pt idx="0">
                  <c:v>4.2965553423405911E-2</c:v>
                </c:pt>
                <c:pt idx="1">
                  <c:v>8.58791842220019E-2</c:v>
                </c:pt>
              </c:numCache>
            </c:numRef>
          </c:val>
          <c:extLst>
            <c:ext xmlns:c16="http://schemas.microsoft.com/office/drawing/2014/chart" uri="{C3380CC4-5D6E-409C-BE32-E72D297353CC}">
              <c16:uniqueId val="{00000004-8CFB-480D-9639-B631DFFB25B4}"/>
            </c:ext>
          </c:extLst>
        </c:ser>
        <c:ser>
          <c:idx val="5"/>
          <c:order val="5"/>
          <c:tx>
            <c:strRef>
              <c:f>Sheet1!$A$7</c:f>
              <c:strCache>
                <c:ptCount val="1"/>
                <c:pt idx="0">
                  <c:v>Need more information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Sheet1!$B$7:$C$7</c:f>
              <c:numCache>
                <c:formatCode>0%</c:formatCode>
                <c:ptCount val="2"/>
                <c:pt idx="0">
                  <c:v>6.7366355635103473E-2</c:v>
                </c:pt>
                <c:pt idx="1">
                  <c:v>0.1143594663603365</c:v>
                </c:pt>
              </c:numCache>
            </c:numRef>
          </c:val>
          <c:extLst>
            <c:ext xmlns:c16="http://schemas.microsoft.com/office/drawing/2014/chart" uri="{C3380CC4-5D6E-409C-BE32-E72D297353CC}">
              <c16:uniqueId val="{00000005-8CFB-480D-9639-B631DFFB25B4}"/>
            </c:ext>
          </c:extLst>
        </c:ser>
        <c:ser>
          <c:idx val="6"/>
          <c:order val="6"/>
          <c:tx>
            <c:strRef>
              <c:f>Sheet1!$A$8</c:f>
              <c:strCache>
                <c:ptCount val="1"/>
                <c:pt idx="0">
                  <c:v>I will not vote on this proposition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Sheet1!$B$8:$C$8</c:f>
              <c:numCache>
                <c:formatCode>0%</c:formatCode>
                <c:ptCount val="2"/>
                <c:pt idx="0">
                  <c:v>8.5148558821100621E-3</c:v>
                </c:pt>
                <c:pt idx="1">
                  <c:v>1.6910575425287049E-2</c:v>
                </c:pt>
              </c:numCache>
            </c:numRef>
          </c:val>
          <c:extLst>
            <c:ext xmlns:c16="http://schemas.microsoft.com/office/drawing/2014/chart" uri="{C3380CC4-5D6E-409C-BE32-E72D297353CC}">
              <c16:uniqueId val="{00000000-94CC-424C-93A8-0CD8AE85ADC7}"/>
            </c:ext>
          </c:extLst>
        </c:ser>
        <c:dLbls>
          <c:dLblPos val="ctr"/>
          <c:showLegendKey val="0"/>
          <c:showVal val="1"/>
          <c:showCatName val="0"/>
          <c:showSerName val="0"/>
          <c:showPercent val="0"/>
          <c:showBubbleSize val="0"/>
        </c:dLbls>
        <c:gapWidth val="150"/>
        <c:overlap val="100"/>
        <c:axId val="1458224192"/>
        <c:axId val="1444936416"/>
      </c:barChart>
      <c:catAx>
        <c:axId val="1458224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36416"/>
        <c:crosses val="autoZero"/>
        <c:auto val="1"/>
        <c:lblAlgn val="ctr"/>
        <c:lblOffset val="100"/>
        <c:noMultiLvlLbl val="0"/>
      </c:catAx>
      <c:valAx>
        <c:axId val="1444936416"/>
        <c:scaling>
          <c:orientation val="minMax"/>
          <c:max val="1"/>
        </c:scaling>
        <c:delete val="1"/>
        <c:axPos val="t"/>
        <c:numFmt formatCode="0%" sourceLinked="1"/>
        <c:majorTickMark val="none"/>
        <c:minorTickMark val="none"/>
        <c:tickLblPos val="nextTo"/>
        <c:crossAx val="1458224192"/>
        <c:crosses val="autoZero"/>
        <c:crossBetween val="between"/>
      </c:valAx>
      <c:spPr>
        <a:noFill/>
        <a:ln>
          <a:noFill/>
        </a:ln>
        <a:effectLst/>
      </c:spPr>
    </c:plotArea>
    <c:legend>
      <c:legendPos val="b"/>
      <c:layout>
        <c:manualLayout>
          <c:xMode val="edge"/>
          <c:yMode val="edge"/>
          <c:x val="0.1869767470472441"/>
          <c:y val="0.8630328420303458"/>
          <c:w val="0.8130232529527559"/>
          <c:h val="0.136967157969654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8484282537629716E-2"/>
          <c:w val="0.55269860273978322"/>
          <c:h val="0.82051750864775486"/>
        </c:manualLayout>
      </c:layout>
      <c:doughnutChart>
        <c:varyColors val="1"/>
        <c:ser>
          <c:idx val="0"/>
          <c:order val="0"/>
          <c:tx>
            <c:strRef>
              <c:f>Sheet1!$C$1</c:f>
              <c:strCache>
                <c:ptCount val="1"/>
                <c:pt idx="0">
                  <c:v>Non-Hispanic</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E8EA-4DE9-8692-68F57069CE68}"/>
              </c:ext>
            </c:extLst>
          </c:dPt>
          <c:dPt>
            <c:idx val="1"/>
            <c:bubble3D val="0"/>
            <c:spPr>
              <a:solidFill>
                <a:srgbClr val="595959"/>
              </a:solidFill>
              <a:ln w="19050">
                <a:solidFill>
                  <a:schemeClr val="lt1"/>
                </a:solidFill>
              </a:ln>
              <a:effectLst/>
            </c:spPr>
            <c:extLst>
              <c:ext xmlns:c16="http://schemas.microsoft.com/office/drawing/2014/chart" uri="{C3380CC4-5D6E-409C-BE32-E72D297353CC}">
                <c16:uniqueId val="{00000003-E8EA-4DE9-8692-68F57069CE68}"/>
              </c:ext>
            </c:extLst>
          </c:dPt>
          <c:dPt>
            <c:idx val="2"/>
            <c:bubble3D val="0"/>
            <c:spPr>
              <a:solidFill>
                <a:srgbClr val="DBDCDD"/>
              </a:solidFill>
              <a:ln w="19050">
                <a:solidFill>
                  <a:schemeClr val="lt1"/>
                </a:solidFill>
              </a:ln>
              <a:effectLst/>
            </c:spPr>
            <c:extLst>
              <c:ext xmlns:c16="http://schemas.microsoft.com/office/drawing/2014/chart" uri="{C3380CC4-5D6E-409C-BE32-E72D297353CC}">
                <c16:uniqueId val="{00000005-E8EA-4DE9-8692-68F57069CE68}"/>
              </c:ext>
            </c:extLst>
          </c:dPt>
          <c:cat>
            <c:strRef>
              <c:f>Sheet1!$A$2:$A$4</c:f>
              <c:strCache>
                <c:ptCount val="3"/>
                <c:pt idx="0">
                  <c:v>Yes</c:v>
                </c:pt>
                <c:pt idx="1">
                  <c:v>No</c:v>
                </c:pt>
                <c:pt idx="2">
                  <c:v>Unsure/I don't know</c:v>
                </c:pt>
              </c:strCache>
            </c:strRef>
          </c:cat>
          <c:val>
            <c:numRef>
              <c:f>Sheet1!$C$2:$C$4</c:f>
              <c:numCache>
                <c:formatCode>0%</c:formatCode>
                <c:ptCount val="3"/>
                <c:pt idx="0">
                  <c:v>0.35982629748030182</c:v>
                </c:pt>
                <c:pt idx="1">
                  <c:v>0.51797045286943844</c:v>
                </c:pt>
                <c:pt idx="2">
                  <c:v>0.1222032496502585</c:v>
                </c:pt>
              </c:numCache>
            </c:numRef>
          </c:val>
          <c:extLst>
            <c:ext xmlns:c16="http://schemas.microsoft.com/office/drawing/2014/chart" uri="{C3380CC4-5D6E-409C-BE32-E72D297353CC}">
              <c16:uniqueId val="{00000006-E8EA-4DE9-8692-68F57069CE6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7154745589073338"/>
          <c:y val="0.21253574967753844"/>
          <c:w val="0.26685181452711798"/>
          <c:h val="0.431196375483692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78626856629544"/>
          <c:y val="8.8484282537629716E-2"/>
          <c:w val="0.55269860273978322"/>
          <c:h val="0.82051750864775486"/>
        </c:manualLayout>
      </c:layout>
      <c:doughnutChart>
        <c:varyColors val="1"/>
        <c:ser>
          <c:idx val="0"/>
          <c:order val="0"/>
          <c:tx>
            <c:strRef>
              <c:f>Sheet1!$B$1</c:f>
              <c:strCache>
                <c:ptCount val="1"/>
                <c:pt idx="0">
                  <c:v>Hispanic - No EO</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5019-4447-A7F9-8B84AB4FA76C}"/>
              </c:ext>
            </c:extLst>
          </c:dPt>
          <c:dPt>
            <c:idx val="1"/>
            <c:bubble3D val="0"/>
            <c:spPr>
              <a:solidFill>
                <a:srgbClr val="595959"/>
              </a:solidFill>
              <a:ln w="19050">
                <a:solidFill>
                  <a:schemeClr val="lt1"/>
                </a:solidFill>
              </a:ln>
              <a:effectLst/>
            </c:spPr>
            <c:extLst>
              <c:ext xmlns:c16="http://schemas.microsoft.com/office/drawing/2014/chart" uri="{C3380CC4-5D6E-409C-BE32-E72D297353CC}">
                <c16:uniqueId val="{00000003-5019-4447-A7F9-8B84AB4FA76C}"/>
              </c:ext>
            </c:extLst>
          </c:dPt>
          <c:dPt>
            <c:idx val="2"/>
            <c:bubble3D val="0"/>
            <c:spPr>
              <a:solidFill>
                <a:srgbClr val="DBDCDD"/>
              </a:solidFill>
              <a:ln w="19050">
                <a:solidFill>
                  <a:schemeClr val="lt1"/>
                </a:solidFill>
              </a:ln>
              <a:effectLst/>
            </c:spPr>
            <c:extLst>
              <c:ext xmlns:c16="http://schemas.microsoft.com/office/drawing/2014/chart" uri="{C3380CC4-5D6E-409C-BE32-E72D297353CC}">
                <c16:uniqueId val="{00000005-5019-4447-A7F9-8B84AB4FA76C}"/>
              </c:ext>
            </c:extLst>
          </c:dPt>
          <c:cat>
            <c:strRef>
              <c:f>Sheet1!$A$2:$A$4</c:f>
              <c:strCache>
                <c:ptCount val="3"/>
                <c:pt idx="0">
                  <c:v>Yes</c:v>
                </c:pt>
                <c:pt idx="1">
                  <c:v>No</c:v>
                </c:pt>
                <c:pt idx="2">
                  <c:v>Unsure/I don't know</c:v>
                </c:pt>
              </c:strCache>
            </c:strRef>
          </c:cat>
          <c:val>
            <c:numRef>
              <c:f>Sheet1!$B$2:$B$4</c:f>
              <c:numCache>
                <c:formatCode>0%</c:formatCode>
                <c:ptCount val="3"/>
                <c:pt idx="0">
                  <c:v>0.4516595508418052</c:v>
                </c:pt>
                <c:pt idx="1">
                  <c:v>0.39775687175720292</c:v>
                </c:pt>
                <c:pt idx="2">
                  <c:v>0.15058357740099321</c:v>
                </c:pt>
              </c:numCache>
            </c:numRef>
          </c:val>
          <c:extLst>
            <c:ext xmlns:c16="http://schemas.microsoft.com/office/drawing/2014/chart" uri="{C3380CC4-5D6E-409C-BE32-E72D297353CC}">
              <c16:uniqueId val="{00000006-5019-4447-A7F9-8B84AB4FA7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Sheet1!$A$2</c:f>
              <c:strCache>
                <c:ptCount val="1"/>
                <c:pt idx="0">
                  <c:v>Excellent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8.9345203000116558E-2</c:v>
                </c:pt>
                <c:pt idx="1">
                  <c:v>8.1158472281349842E-2</c:v>
                </c:pt>
              </c:numCache>
            </c:numRef>
          </c:val>
          <c:extLst>
            <c:ext xmlns:c16="http://schemas.microsoft.com/office/drawing/2014/chart" uri="{C3380CC4-5D6E-409C-BE32-E72D297353CC}">
              <c16:uniqueId val="{00000000-AAA7-4116-95F3-14FDD26A39FF}"/>
            </c:ext>
          </c:extLst>
        </c:ser>
        <c:ser>
          <c:idx val="1"/>
          <c:order val="1"/>
          <c:tx>
            <c:strRef>
              <c:f>Sheet1!$A$3</c:f>
              <c:strCache>
                <c:ptCount val="1"/>
                <c:pt idx="0">
                  <c:v>Good</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0.22148752437853231</c:v>
                </c:pt>
                <c:pt idx="1">
                  <c:v>0.2652207509248371</c:v>
                </c:pt>
              </c:numCache>
            </c:numRef>
          </c:val>
          <c:extLst>
            <c:ext xmlns:c16="http://schemas.microsoft.com/office/drawing/2014/chart" uri="{C3380CC4-5D6E-409C-BE32-E72D297353CC}">
              <c16:uniqueId val="{00000001-AAA7-4116-95F3-14FDD26A39FF}"/>
            </c:ext>
          </c:extLst>
        </c:ser>
        <c:ser>
          <c:idx val="2"/>
          <c:order val="2"/>
          <c:tx>
            <c:strRef>
              <c:f>Sheet1!$A$4</c:f>
              <c:strCache>
                <c:ptCount val="1"/>
                <c:pt idx="0">
                  <c:v>Fair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0.36951231639138499</c:v>
                </c:pt>
                <c:pt idx="1">
                  <c:v>0.35118619338628959</c:v>
                </c:pt>
              </c:numCache>
            </c:numRef>
          </c:val>
          <c:extLst>
            <c:ext xmlns:c16="http://schemas.microsoft.com/office/drawing/2014/chart" uri="{C3380CC4-5D6E-409C-BE32-E72D297353CC}">
              <c16:uniqueId val="{00000002-AAA7-4116-95F3-14FDD26A39FF}"/>
            </c:ext>
          </c:extLst>
        </c:ser>
        <c:ser>
          <c:idx val="3"/>
          <c:order val="3"/>
          <c:tx>
            <c:strRef>
              <c:f>Sheet1!$A$5</c:f>
              <c:strCache>
                <c:ptCount val="1"/>
                <c:pt idx="0">
                  <c:v>Poor</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Sheet1!$B$5:$C$5</c:f>
              <c:numCache>
                <c:formatCode>0%</c:formatCode>
                <c:ptCount val="2"/>
                <c:pt idx="0">
                  <c:v>0.31965495622996709</c:v>
                </c:pt>
                <c:pt idx="1">
                  <c:v>0.30243458340752211</c:v>
                </c:pt>
              </c:numCache>
            </c:numRef>
          </c:val>
          <c:extLst>
            <c:ext xmlns:c16="http://schemas.microsoft.com/office/drawing/2014/chart" uri="{C3380CC4-5D6E-409C-BE32-E72D297353CC}">
              <c16:uniqueId val="{00000003-AAA7-4116-95F3-14FDD26A39FF}"/>
            </c:ext>
          </c:extLst>
        </c:ser>
        <c:dLbls>
          <c:dLblPos val="ctr"/>
          <c:showLegendKey val="0"/>
          <c:showVal val="1"/>
          <c:showCatName val="0"/>
          <c:showSerName val="0"/>
          <c:showPercent val="0"/>
          <c:showBubbleSize val="0"/>
        </c:dLbls>
        <c:gapWidth val="150"/>
        <c:overlap val="100"/>
        <c:axId val="1458224192"/>
        <c:axId val="1444936416"/>
      </c:barChart>
      <c:catAx>
        <c:axId val="1458224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36416"/>
        <c:crosses val="autoZero"/>
        <c:auto val="1"/>
        <c:lblAlgn val="ctr"/>
        <c:lblOffset val="100"/>
        <c:noMultiLvlLbl val="0"/>
      </c:catAx>
      <c:valAx>
        <c:axId val="1444936416"/>
        <c:scaling>
          <c:orientation val="minMax"/>
          <c:max val="1"/>
        </c:scaling>
        <c:delete val="1"/>
        <c:axPos val="t"/>
        <c:numFmt formatCode="0%" sourceLinked="1"/>
        <c:majorTickMark val="none"/>
        <c:minorTickMark val="none"/>
        <c:tickLblPos val="nextTo"/>
        <c:crossAx val="145822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9970472440941"/>
          <c:y val="3.55603478448571E-2"/>
          <c:w val="0.85151279527559054"/>
          <c:h val="0.84665650002176385"/>
        </c:manualLayout>
      </c:layout>
      <c:barChart>
        <c:barDir val="bar"/>
        <c:grouping val="stacked"/>
        <c:varyColors val="0"/>
        <c:ser>
          <c:idx val="0"/>
          <c:order val="0"/>
          <c:tx>
            <c:strRef>
              <c:f>Sheet1!$A$2</c:f>
              <c:strCache>
                <c:ptCount val="1"/>
                <c:pt idx="0">
                  <c:v>Get much better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0.1090437613486209</c:v>
                </c:pt>
                <c:pt idx="1">
                  <c:v>8.6611251229537056E-2</c:v>
                </c:pt>
              </c:numCache>
            </c:numRef>
          </c:val>
          <c:extLst>
            <c:ext xmlns:c16="http://schemas.microsoft.com/office/drawing/2014/chart" uri="{C3380CC4-5D6E-409C-BE32-E72D297353CC}">
              <c16:uniqueId val="{00000000-4F33-1041-A096-31D37ABF36AD}"/>
            </c:ext>
          </c:extLst>
        </c:ser>
        <c:ser>
          <c:idx val="1"/>
          <c:order val="1"/>
          <c:tx>
            <c:strRef>
              <c:f>Sheet1!$A$3</c:f>
              <c:strCache>
                <c:ptCount val="1"/>
                <c:pt idx="0">
                  <c:v>Get somewhat better</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0.23836600776319641</c:v>
                </c:pt>
                <c:pt idx="1">
                  <c:v>0.1846857459696982</c:v>
                </c:pt>
              </c:numCache>
            </c:numRef>
          </c:val>
          <c:extLst>
            <c:ext xmlns:c16="http://schemas.microsoft.com/office/drawing/2014/chart" uri="{C3380CC4-5D6E-409C-BE32-E72D297353CC}">
              <c16:uniqueId val="{00000001-4F33-1041-A096-31D37ABF36AD}"/>
            </c:ext>
          </c:extLst>
        </c:ser>
        <c:ser>
          <c:idx val="2"/>
          <c:order val="2"/>
          <c:tx>
            <c:strRef>
              <c:f>Sheet1!$A$4</c:f>
              <c:strCache>
                <c:ptCount val="1"/>
                <c:pt idx="0">
                  <c:v>Stay about the same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0.30796617504345891</c:v>
                </c:pt>
                <c:pt idx="1">
                  <c:v>0.32969326851575648</c:v>
                </c:pt>
              </c:numCache>
            </c:numRef>
          </c:val>
          <c:extLst>
            <c:ext xmlns:c16="http://schemas.microsoft.com/office/drawing/2014/chart" uri="{C3380CC4-5D6E-409C-BE32-E72D297353CC}">
              <c16:uniqueId val="{00000002-4F33-1041-A096-31D37ABF36AD}"/>
            </c:ext>
          </c:extLst>
        </c:ser>
        <c:ser>
          <c:idx val="3"/>
          <c:order val="3"/>
          <c:tx>
            <c:strRef>
              <c:f>Sheet1!$A$5</c:f>
              <c:strCache>
                <c:ptCount val="1"/>
                <c:pt idx="0">
                  <c:v>Get somewhat worse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Sheet1!$B$5:$C$5</c:f>
              <c:numCache>
                <c:formatCode>0%</c:formatCode>
                <c:ptCount val="2"/>
                <c:pt idx="0">
                  <c:v>0.17702223890868779</c:v>
                </c:pt>
                <c:pt idx="1">
                  <c:v>0.2176199724675581</c:v>
                </c:pt>
              </c:numCache>
            </c:numRef>
          </c:val>
          <c:extLst>
            <c:ext xmlns:c16="http://schemas.microsoft.com/office/drawing/2014/chart" uri="{C3380CC4-5D6E-409C-BE32-E72D297353CC}">
              <c16:uniqueId val="{00000003-4F33-1041-A096-31D37ABF36AD}"/>
            </c:ext>
          </c:extLst>
        </c:ser>
        <c:ser>
          <c:idx val="4"/>
          <c:order val="4"/>
          <c:tx>
            <c:strRef>
              <c:f>Sheet1!$A$6</c:f>
              <c:strCache>
                <c:ptCount val="1"/>
                <c:pt idx="0">
                  <c:v>Get much worse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Sheet1!$B$6:$C$6</c:f>
              <c:numCache>
                <c:formatCode>0%</c:formatCode>
                <c:ptCount val="2"/>
                <c:pt idx="0">
                  <c:v>0.12738085566164781</c:v>
                </c:pt>
                <c:pt idx="1">
                  <c:v>0.14514784294325789</c:v>
                </c:pt>
              </c:numCache>
            </c:numRef>
          </c:val>
          <c:extLst>
            <c:ext xmlns:c16="http://schemas.microsoft.com/office/drawing/2014/chart" uri="{C3380CC4-5D6E-409C-BE32-E72D297353CC}">
              <c16:uniqueId val="{00000004-4F33-1041-A096-31D37ABF36AD}"/>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Sheet1!$B$7:$C$7</c:f>
              <c:numCache>
                <c:formatCode>0%</c:formatCode>
                <c:ptCount val="2"/>
                <c:pt idx="0">
                  <c:v>4.0220961274389677E-2</c:v>
                </c:pt>
                <c:pt idx="1">
                  <c:v>3.6241918874190808E-2</c:v>
                </c:pt>
              </c:numCache>
            </c:numRef>
          </c:val>
          <c:extLst>
            <c:ext xmlns:c16="http://schemas.microsoft.com/office/drawing/2014/chart" uri="{C3380CC4-5D6E-409C-BE32-E72D297353CC}">
              <c16:uniqueId val="{00000005-4F33-1041-A096-31D37ABF36AD}"/>
            </c:ext>
          </c:extLst>
        </c:ser>
        <c:dLbls>
          <c:dLblPos val="ctr"/>
          <c:showLegendKey val="0"/>
          <c:showVal val="1"/>
          <c:showCatName val="0"/>
          <c:showSerName val="0"/>
          <c:showPercent val="0"/>
          <c:showBubbleSize val="0"/>
        </c:dLbls>
        <c:gapWidth val="150"/>
        <c:overlap val="100"/>
        <c:axId val="1458224192"/>
        <c:axId val="1444936416"/>
      </c:barChart>
      <c:catAx>
        <c:axId val="1458224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36416"/>
        <c:crosses val="autoZero"/>
        <c:auto val="1"/>
        <c:lblAlgn val="ctr"/>
        <c:lblOffset val="100"/>
        <c:noMultiLvlLbl val="0"/>
      </c:catAx>
      <c:valAx>
        <c:axId val="1444936416"/>
        <c:scaling>
          <c:orientation val="minMax"/>
          <c:max val="1"/>
        </c:scaling>
        <c:delete val="1"/>
        <c:axPos val="t"/>
        <c:numFmt formatCode="0%" sourceLinked="1"/>
        <c:majorTickMark val="none"/>
        <c:minorTickMark val="none"/>
        <c:tickLblPos val="nextTo"/>
        <c:crossAx val="1458224192"/>
        <c:crosses val="autoZero"/>
        <c:crossBetween val="between"/>
      </c:valAx>
      <c:spPr>
        <a:noFill/>
        <a:ln>
          <a:noFill/>
        </a:ln>
        <a:effectLst/>
      </c:spPr>
    </c:plotArea>
    <c:legend>
      <c:legendPos val="b"/>
      <c:layout>
        <c:manualLayout>
          <c:xMode val="edge"/>
          <c:yMode val="edge"/>
          <c:x val="0.1869767470472441"/>
          <c:y val="0.8630328420303458"/>
          <c:w val="0.62135888287401575"/>
          <c:h val="0.120803363494719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8484282537629716E-2"/>
          <c:w val="0.55269860273978322"/>
          <c:h val="0.82051750864775486"/>
        </c:manualLayout>
      </c:layout>
      <c:doughnutChart>
        <c:varyColors val="1"/>
        <c:ser>
          <c:idx val="0"/>
          <c:order val="0"/>
          <c:tx>
            <c:strRef>
              <c:f>Sheet1!$B$1</c:f>
              <c:strCache>
                <c:ptCount val="1"/>
                <c:pt idx="0">
                  <c:v>Hispanic</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7E39-4FEE-8CAF-D597575FE045}"/>
              </c:ext>
            </c:extLst>
          </c:dPt>
          <c:dPt>
            <c:idx val="1"/>
            <c:bubble3D val="0"/>
            <c:spPr>
              <a:solidFill>
                <a:srgbClr val="595959"/>
              </a:solidFill>
              <a:ln w="19050">
                <a:solidFill>
                  <a:schemeClr val="lt1"/>
                </a:solidFill>
              </a:ln>
              <a:effectLst/>
            </c:spPr>
            <c:extLst>
              <c:ext xmlns:c16="http://schemas.microsoft.com/office/drawing/2014/chart" uri="{C3380CC4-5D6E-409C-BE32-E72D297353CC}">
                <c16:uniqueId val="{00000003-7E39-4FEE-8CAF-D597575FE045}"/>
              </c:ext>
            </c:extLst>
          </c:dPt>
          <c:dPt>
            <c:idx val="2"/>
            <c:bubble3D val="0"/>
            <c:spPr>
              <a:solidFill>
                <a:srgbClr val="DBDCDD"/>
              </a:solidFill>
              <a:ln w="19050">
                <a:solidFill>
                  <a:schemeClr val="lt1"/>
                </a:solidFill>
              </a:ln>
              <a:effectLst/>
            </c:spPr>
            <c:extLst>
              <c:ext xmlns:c16="http://schemas.microsoft.com/office/drawing/2014/chart" uri="{C3380CC4-5D6E-409C-BE32-E72D297353CC}">
                <c16:uniqueId val="{00000005-7E39-4FEE-8CAF-D597575FE045}"/>
              </c:ext>
            </c:extLst>
          </c:dPt>
          <c:cat>
            <c:strRef>
              <c:f>Sheet1!$A$2:$A$4</c:f>
              <c:strCache>
                <c:ptCount val="3"/>
                <c:pt idx="0">
                  <c:v>Heard of, and familiar</c:v>
                </c:pt>
                <c:pt idx="1">
                  <c:v>Heard of, but unfamiliar</c:v>
                </c:pt>
                <c:pt idx="2">
                  <c:v>Have not heard of</c:v>
                </c:pt>
              </c:strCache>
            </c:strRef>
          </c:cat>
          <c:val>
            <c:numRef>
              <c:f>Sheet1!$B$2:$B$4</c:f>
              <c:numCache>
                <c:formatCode>0%</c:formatCode>
                <c:ptCount val="3"/>
                <c:pt idx="0">
                  <c:v>0.2408296336964329</c:v>
                </c:pt>
                <c:pt idx="1">
                  <c:v>0.27902483933547401</c:v>
                </c:pt>
                <c:pt idx="2">
                  <c:v>0.48014552696809409</c:v>
                </c:pt>
              </c:numCache>
            </c:numRef>
          </c:val>
          <c:extLst>
            <c:ext xmlns:c16="http://schemas.microsoft.com/office/drawing/2014/chart" uri="{C3380CC4-5D6E-409C-BE32-E72D297353CC}">
              <c16:uniqueId val="{00000006-7E39-4FEE-8CAF-D597575FE04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7154745589073338"/>
          <c:y val="0.21253574967753844"/>
          <c:w val="0.26685181452711798"/>
          <c:h val="0.5749285006449231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9970472440941"/>
          <c:y val="3.55603478448571E-2"/>
          <c:w val="0.85151279527559054"/>
          <c:h val="0.84665650002176385"/>
        </c:manualLayout>
      </c:layout>
      <c:barChart>
        <c:barDir val="bar"/>
        <c:grouping val="stacked"/>
        <c:varyColors val="0"/>
        <c:ser>
          <c:idx val="0"/>
          <c:order val="0"/>
          <c:tx>
            <c:strRef>
              <c:f>Sheet1!$A$2</c:f>
              <c:strCache>
                <c:ptCount val="1"/>
                <c:pt idx="0">
                  <c:v>More than once a week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0.1179221768991902</c:v>
                </c:pt>
                <c:pt idx="1">
                  <c:v>8.6182184409447721E-2</c:v>
                </c:pt>
              </c:numCache>
            </c:numRef>
          </c:val>
          <c:extLst>
            <c:ext xmlns:c16="http://schemas.microsoft.com/office/drawing/2014/chart" uri="{C3380CC4-5D6E-409C-BE32-E72D297353CC}">
              <c16:uniqueId val="{00000000-23DF-41B7-A2E7-8AEE833551E4}"/>
            </c:ext>
          </c:extLst>
        </c:ser>
        <c:ser>
          <c:idx val="1"/>
          <c:order val="1"/>
          <c:tx>
            <c:strRef>
              <c:f>Sheet1!$A$3</c:f>
              <c:strCache>
                <c:ptCount val="1"/>
                <c:pt idx="0">
                  <c:v>Once a week</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0.23475006212062099</c:v>
                </c:pt>
                <c:pt idx="1">
                  <c:v>0.1848612061820234</c:v>
                </c:pt>
              </c:numCache>
            </c:numRef>
          </c:val>
          <c:extLst>
            <c:ext xmlns:c16="http://schemas.microsoft.com/office/drawing/2014/chart" uri="{C3380CC4-5D6E-409C-BE32-E72D297353CC}">
              <c16:uniqueId val="{00000001-23DF-41B7-A2E7-8AEE833551E4}"/>
            </c:ext>
          </c:extLst>
        </c:ser>
        <c:ser>
          <c:idx val="2"/>
          <c:order val="2"/>
          <c:tx>
            <c:strRef>
              <c:f>Sheet1!$A$4</c:f>
              <c:strCache>
                <c:ptCount val="1"/>
                <c:pt idx="0">
                  <c:v>Once or twice a month</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0.16168449963326639</c:v>
                </c:pt>
                <c:pt idx="1">
                  <c:v>6.8721459737194332E-2</c:v>
                </c:pt>
              </c:numCache>
            </c:numRef>
          </c:val>
          <c:extLst>
            <c:ext xmlns:c16="http://schemas.microsoft.com/office/drawing/2014/chart" uri="{C3380CC4-5D6E-409C-BE32-E72D297353CC}">
              <c16:uniqueId val="{00000002-23DF-41B7-A2E7-8AEE833551E4}"/>
            </c:ext>
          </c:extLst>
        </c:ser>
        <c:ser>
          <c:idx val="3"/>
          <c:order val="3"/>
          <c:tx>
            <c:strRef>
              <c:f>Sheet1!$A$5</c:f>
              <c:strCache>
                <c:ptCount val="1"/>
                <c:pt idx="0">
                  <c:v>A few times a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Sheet1!$B$5:$C$5</c:f>
              <c:numCache>
                <c:formatCode>0%</c:formatCode>
                <c:ptCount val="2"/>
                <c:pt idx="0">
                  <c:v>0.1485672257943696</c:v>
                </c:pt>
                <c:pt idx="1">
                  <c:v>0.1168922831687815</c:v>
                </c:pt>
              </c:numCache>
            </c:numRef>
          </c:val>
          <c:extLst>
            <c:ext xmlns:c16="http://schemas.microsoft.com/office/drawing/2014/chart" uri="{C3380CC4-5D6E-409C-BE32-E72D297353CC}">
              <c16:uniqueId val="{00000003-23DF-41B7-A2E7-8AEE833551E4}"/>
            </c:ext>
          </c:extLst>
        </c:ser>
        <c:ser>
          <c:idx val="4"/>
          <c:order val="4"/>
          <c:tx>
            <c:strRef>
              <c:f>Sheet1!$A$6</c:f>
              <c:strCache>
                <c:ptCount val="1"/>
                <c:pt idx="0">
                  <c:v>Seldom</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Sheet1!$B$6:$C$6</c:f>
              <c:numCache>
                <c:formatCode>0%</c:formatCode>
                <c:ptCount val="2"/>
                <c:pt idx="0">
                  <c:v>0.1320255605925742</c:v>
                </c:pt>
                <c:pt idx="1">
                  <c:v>0.20152766780631121</c:v>
                </c:pt>
              </c:numCache>
            </c:numRef>
          </c:val>
          <c:extLst>
            <c:ext xmlns:c16="http://schemas.microsoft.com/office/drawing/2014/chart" uri="{C3380CC4-5D6E-409C-BE32-E72D297353CC}">
              <c16:uniqueId val="{00000004-23DF-41B7-A2E7-8AEE833551E4}"/>
            </c:ext>
          </c:extLst>
        </c:ser>
        <c:ser>
          <c:idx val="5"/>
          <c:order val="5"/>
          <c:tx>
            <c:strRef>
              <c:f>Sheet1!$A$7</c:f>
              <c:strCache>
                <c:ptCount val="1"/>
                <c:pt idx="0">
                  <c:v>Never</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Sheet1!$B$7:$C$7</c:f>
              <c:numCache>
                <c:formatCode>0%</c:formatCode>
                <c:ptCount val="2"/>
                <c:pt idx="0">
                  <c:v>0.20505047495997969</c:v>
                </c:pt>
                <c:pt idx="1">
                  <c:v>0.3418151986962405</c:v>
                </c:pt>
              </c:numCache>
            </c:numRef>
          </c:val>
          <c:extLst>
            <c:ext xmlns:c16="http://schemas.microsoft.com/office/drawing/2014/chart" uri="{C3380CC4-5D6E-409C-BE32-E72D297353CC}">
              <c16:uniqueId val="{00000005-23DF-41B7-A2E7-8AEE833551E4}"/>
            </c:ext>
          </c:extLst>
        </c:ser>
        <c:dLbls>
          <c:dLblPos val="ctr"/>
          <c:showLegendKey val="0"/>
          <c:showVal val="1"/>
          <c:showCatName val="0"/>
          <c:showSerName val="0"/>
          <c:showPercent val="0"/>
          <c:showBubbleSize val="0"/>
        </c:dLbls>
        <c:gapWidth val="150"/>
        <c:overlap val="100"/>
        <c:axId val="1458224192"/>
        <c:axId val="1444936416"/>
      </c:barChart>
      <c:catAx>
        <c:axId val="1458224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36416"/>
        <c:crosses val="autoZero"/>
        <c:auto val="1"/>
        <c:lblAlgn val="ctr"/>
        <c:lblOffset val="100"/>
        <c:noMultiLvlLbl val="0"/>
      </c:catAx>
      <c:valAx>
        <c:axId val="1444936416"/>
        <c:scaling>
          <c:orientation val="minMax"/>
          <c:max val="1"/>
        </c:scaling>
        <c:delete val="1"/>
        <c:axPos val="t"/>
        <c:numFmt formatCode="0%" sourceLinked="1"/>
        <c:majorTickMark val="none"/>
        <c:minorTickMark val="none"/>
        <c:tickLblPos val="nextTo"/>
        <c:crossAx val="145822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0.35096526534209749</c:v>
                </c:pt>
                <c:pt idx="1">
                  <c:v>0.31098436317269218</c:v>
                </c:pt>
              </c:numCache>
            </c:numRef>
          </c:val>
          <c:extLst>
            <c:ext xmlns:c16="http://schemas.microsoft.com/office/drawing/2014/chart" uri="{C3380CC4-5D6E-409C-BE32-E72D297353CC}">
              <c16:uniqueId val="{00000000-C206-4600-BB2C-59D4BED531A0}"/>
            </c:ext>
          </c:extLst>
        </c:ser>
        <c:ser>
          <c:idx val="1"/>
          <c:order val="1"/>
          <c:tx>
            <c:strRef>
              <c:f>Sheet1!$A$3</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0.57969516050210668</c:v>
                </c:pt>
                <c:pt idx="1">
                  <c:v>0.62610929283519212</c:v>
                </c:pt>
              </c:numCache>
            </c:numRef>
          </c:val>
          <c:extLst>
            <c:ext xmlns:c16="http://schemas.microsoft.com/office/drawing/2014/chart" uri="{C3380CC4-5D6E-409C-BE32-E72D297353CC}">
              <c16:uniqueId val="{00000001-C206-4600-BB2C-59D4BED531A0}"/>
            </c:ext>
          </c:extLst>
        </c:ser>
        <c:ser>
          <c:idx val="2"/>
          <c:order val="2"/>
          <c:tx>
            <c:strRef>
              <c:f>Sheet1!$A$4</c:f>
              <c:strCache>
                <c:ptCount val="1"/>
                <c:pt idx="0">
                  <c:v>Unsure/No opinion</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6.9339574155796821E-2</c:v>
                </c:pt>
                <c:pt idx="1">
                  <c:v>6.2906343992114505E-2</c:v>
                </c:pt>
              </c:numCache>
            </c:numRef>
          </c:val>
          <c:extLst>
            <c:ext xmlns:c16="http://schemas.microsoft.com/office/drawing/2014/chart" uri="{C3380CC4-5D6E-409C-BE32-E72D297353CC}">
              <c16:uniqueId val="{00000002-C206-4600-BB2C-59D4BED531A0}"/>
            </c:ext>
          </c:extLst>
        </c:ser>
        <c:dLbls>
          <c:dLblPos val="ctr"/>
          <c:showLegendKey val="0"/>
          <c:showVal val="1"/>
          <c:showCatName val="0"/>
          <c:showSerName val="0"/>
          <c:showPercent val="0"/>
          <c:showBubbleSize val="0"/>
        </c:dLbls>
        <c:gapWidth val="150"/>
        <c:overlap val="100"/>
        <c:axId val="1239519887"/>
        <c:axId val="1118030735"/>
      </c:barChart>
      <c:catAx>
        <c:axId val="123951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8030735"/>
        <c:crosses val="autoZero"/>
        <c:auto val="1"/>
        <c:lblAlgn val="ctr"/>
        <c:lblOffset val="100"/>
        <c:noMultiLvlLbl val="0"/>
      </c:catAx>
      <c:valAx>
        <c:axId val="1118030735"/>
        <c:scaling>
          <c:orientation val="minMax"/>
          <c:max val="1"/>
        </c:scaling>
        <c:delete val="1"/>
        <c:axPos val="l"/>
        <c:numFmt formatCode="0%" sourceLinked="1"/>
        <c:majorTickMark val="none"/>
        <c:minorTickMark val="none"/>
        <c:tickLblPos val="nextTo"/>
        <c:crossAx val="1239519887"/>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Sheet1!$A$2</c:f>
              <c:strCache>
                <c:ptCount val="1"/>
                <c:pt idx="0">
                  <c:v>Yes, it will make me much more likely to vote for him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0.1567289221701692</c:v>
                </c:pt>
                <c:pt idx="1">
                  <c:v>0.12368273255695569</c:v>
                </c:pt>
              </c:numCache>
            </c:numRef>
          </c:val>
          <c:extLst>
            <c:ext xmlns:c16="http://schemas.microsoft.com/office/drawing/2014/chart" uri="{C3380CC4-5D6E-409C-BE32-E72D297353CC}">
              <c16:uniqueId val="{00000000-FEA3-4EBD-8EC2-D895FA77EDCF}"/>
            </c:ext>
          </c:extLst>
        </c:ser>
        <c:ser>
          <c:idx val="1"/>
          <c:order val="1"/>
          <c:tx>
            <c:strRef>
              <c:f>Sheet1!$A$3</c:f>
              <c:strCache>
                <c:ptCount val="1"/>
                <c:pt idx="0">
                  <c:v>Yes, it will make me slightly more likely to vote for him</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8.4287030443606512E-2</c:v>
                </c:pt>
                <c:pt idx="1">
                  <c:v>3.4037498738070507E-2</c:v>
                </c:pt>
              </c:numCache>
            </c:numRef>
          </c:val>
          <c:extLst>
            <c:ext xmlns:c16="http://schemas.microsoft.com/office/drawing/2014/chart" uri="{C3380CC4-5D6E-409C-BE32-E72D297353CC}">
              <c16:uniqueId val="{00000001-FEA3-4EBD-8EC2-D895FA77EDCF}"/>
            </c:ext>
          </c:extLst>
        </c:ser>
        <c:ser>
          <c:idx val="2"/>
          <c:order val="2"/>
          <c:tx>
            <c:strRef>
              <c:f>Sheet1!$A$4</c:f>
              <c:strCache>
                <c:ptCount val="1"/>
                <c:pt idx="0">
                  <c:v>No, it will not have an impact</c:v>
                </c:pt>
              </c:strCache>
            </c:strRef>
          </c:tx>
          <c:spPr>
            <a:solidFill>
              <a:schemeClr val="accent1">
                <a:lumMod val="60000"/>
                <a:lumOff val="40000"/>
              </a:schemeClr>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FEA3-4EBD-8EC2-D895FA77EDCF}"/>
              </c:ext>
            </c:extLst>
          </c:dPt>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FEA3-4EBD-8EC2-D895FA77EDC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0.32215049937269302</c:v>
                </c:pt>
                <c:pt idx="1">
                  <c:v>0.40336971864251731</c:v>
                </c:pt>
              </c:numCache>
            </c:numRef>
          </c:val>
          <c:extLst>
            <c:ext xmlns:c16="http://schemas.microsoft.com/office/drawing/2014/chart" uri="{C3380CC4-5D6E-409C-BE32-E72D297353CC}">
              <c16:uniqueId val="{00000006-FEA3-4EBD-8EC2-D895FA77EDCF}"/>
            </c:ext>
          </c:extLst>
        </c:ser>
        <c:ser>
          <c:idx val="3"/>
          <c:order val="3"/>
          <c:tx>
            <c:strRef>
              <c:f>Sheet1!$A$5</c:f>
              <c:strCache>
                <c:ptCount val="1"/>
                <c:pt idx="0">
                  <c:v>Yes, it will make me slightly more likely to vote for someone else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Sheet1!$B$5:$C$5</c:f>
              <c:numCache>
                <c:formatCode>0%</c:formatCode>
                <c:ptCount val="2"/>
                <c:pt idx="0">
                  <c:v>6.1034578542080678E-2</c:v>
                </c:pt>
                <c:pt idx="1">
                  <c:v>4.9174376277799643E-2</c:v>
                </c:pt>
              </c:numCache>
            </c:numRef>
          </c:val>
          <c:extLst>
            <c:ext xmlns:c16="http://schemas.microsoft.com/office/drawing/2014/chart" uri="{C3380CC4-5D6E-409C-BE32-E72D297353CC}">
              <c16:uniqueId val="{00000007-FEA3-4EBD-8EC2-D895FA77EDCF}"/>
            </c:ext>
          </c:extLst>
        </c:ser>
        <c:ser>
          <c:idx val="4"/>
          <c:order val="4"/>
          <c:tx>
            <c:strRef>
              <c:f>Sheet1!$A$6</c:f>
              <c:strCache>
                <c:ptCount val="1"/>
                <c:pt idx="0">
                  <c:v>Yes, it will make me much more likely to vote for someone else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Sheet1!$B$6:$C$6</c:f>
              <c:numCache>
                <c:formatCode>0%</c:formatCode>
                <c:ptCount val="2"/>
                <c:pt idx="0">
                  <c:v>0.34049852789674701</c:v>
                </c:pt>
                <c:pt idx="1">
                  <c:v>0.36165822894917621</c:v>
                </c:pt>
              </c:numCache>
            </c:numRef>
          </c:val>
          <c:extLst>
            <c:ext xmlns:c16="http://schemas.microsoft.com/office/drawing/2014/chart" uri="{C3380CC4-5D6E-409C-BE32-E72D297353CC}">
              <c16:uniqueId val="{00000008-FEA3-4EBD-8EC2-D895FA77EDCF}"/>
            </c:ext>
          </c:extLst>
        </c:ser>
        <c:ser>
          <c:idx val="5"/>
          <c:order val="5"/>
          <c:tx>
            <c:strRef>
              <c:f>Sheet1!$A$7</c:f>
              <c:strCache>
                <c:ptCount val="1"/>
                <c:pt idx="0">
                  <c:v>Don't know / Unsure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Sheet1!$B$7:$C$7</c:f>
              <c:numCache>
                <c:formatCode>0%</c:formatCode>
                <c:ptCount val="2"/>
                <c:pt idx="0">
                  <c:v>3.5300441574704897E-2</c:v>
                </c:pt>
                <c:pt idx="1">
                  <c:v>2.8077444835479491E-2</c:v>
                </c:pt>
              </c:numCache>
            </c:numRef>
          </c:val>
          <c:extLst>
            <c:ext xmlns:c16="http://schemas.microsoft.com/office/drawing/2014/chart" uri="{C3380CC4-5D6E-409C-BE32-E72D297353CC}">
              <c16:uniqueId val="{00000009-FEA3-4EBD-8EC2-D895FA77EDCF}"/>
            </c:ext>
          </c:extLst>
        </c:ser>
        <c:dLbls>
          <c:dLblPos val="ctr"/>
          <c:showLegendKey val="0"/>
          <c:showVal val="1"/>
          <c:showCatName val="0"/>
          <c:showSerName val="0"/>
          <c:showPercent val="0"/>
          <c:showBubbleSize val="0"/>
        </c:dLbls>
        <c:gapWidth val="150"/>
        <c:overlap val="100"/>
        <c:axId val="1458224192"/>
        <c:axId val="1444936416"/>
      </c:barChart>
      <c:catAx>
        <c:axId val="1458224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36416"/>
        <c:crosses val="autoZero"/>
        <c:auto val="1"/>
        <c:lblAlgn val="ctr"/>
        <c:lblOffset val="100"/>
        <c:noMultiLvlLbl val="0"/>
      </c:catAx>
      <c:valAx>
        <c:axId val="1444936416"/>
        <c:scaling>
          <c:orientation val="minMax"/>
          <c:max val="1"/>
        </c:scaling>
        <c:delete val="1"/>
        <c:axPos val="t"/>
        <c:numFmt formatCode="0%" sourceLinked="1"/>
        <c:majorTickMark val="none"/>
        <c:minorTickMark val="none"/>
        <c:tickLblPos val="nextTo"/>
        <c:crossAx val="145822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9970472440941"/>
          <c:y val="3.55603478448571E-2"/>
          <c:w val="0.85151279527559054"/>
          <c:h val="0.78200132212202378"/>
        </c:manualLayout>
      </c:layout>
      <c:barChart>
        <c:barDir val="bar"/>
        <c:grouping val="stacked"/>
        <c:varyColors val="0"/>
        <c:ser>
          <c:idx val="0"/>
          <c:order val="0"/>
          <c:tx>
            <c:strRef>
              <c:f>Sheet1!$A$2</c:f>
              <c:strCache>
                <c:ptCount val="1"/>
                <c:pt idx="0">
                  <c:v>Would strongly prefer Democratic control</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0.38013427828003898</c:v>
                </c:pt>
                <c:pt idx="1">
                  <c:v>0.35636407428457539</c:v>
                </c:pt>
              </c:numCache>
            </c:numRef>
          </c:val>
          <c:extLst>
            <c:ext xmlns:c16="http://schemas.microsoft.com/office/drawing/2014/chart" uri="{C3380CC4-5D6E-409C-BE32-E72D297353CC}">
              <c16:uniqueId val="{00000000-8E4D-4C52-B766-2A1CC0B3C993}"/>
            </c:ext>
          </c:extLst>
        </c:ser>
        <c:ser>
          <c:idx val="1"/>
          <c:order val="1"/>
          <c:tx>
            <c:strRef>
              <c:f>Sheet1!$A$3</c:f>
              <c:strCache>
                <c:ptCount val="1"/>
                <c:pt idx="0">
                  <c:v>Would somewhat prefer Democratic control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0.19635693309983501</c:v>
                </c:pt>
                <c:pt idx="1">
                  <c:v>0.15985619838392889</c:v>
                </c:pt>
              </c:numCache>
            </c:numRef>
          </c:val>
          <c:extLst>
            <c:ext xmlns:c16="http://schemas.microsoft.com/office/drawing/2014/chart" uri="{C3380CC4-5D6E-409C-BE32-E72D297353CC}">
              <c16:uniqueId val="{00000001-8E4D-4C52-B766-2A1CC0B3C993}"/>
            </c:ext>
          </c:extLst>
        </c:ser>
        <c:ser>
          <c:idx val="2"/>
          <c:order val="2"/>
          <c:tx>
            <c:strRef>
              <c:f>Sheet1!$A$4</c:f>
              <c:strCache>
                <c:ptCount val="1"/>
                <c:pt idx="0">
                  <c:v>No preference</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9.6095250279691083E-2</c:v>
                </c:pt>
                <c:pt idx="1">
                  <c:v>7.5009519527663632E-2</c:v>
                </c:pt>
              </c:numCache>
            </c:numRef>
          </c:val>
          <c:extLst>
            <c:ext xmlns:c16="http://schemas.microsoft.com/office/drawing/2014/chart" uri="{C3380CC4-5D6E-409C-BE32-E72D297353CC}">
              <c16:uniqueId val="{00000002-8E4D-4C52-B766-2A1CC0B3C993}"/>
            </c:ext>
          </c:extLst>
        </c:ser>
        <c:ser>
          <c:idx val="3"/>
          <c:order val="3"/>
          <c:tx>
            <c:strRef>
              <c:f>Sheet1!$A$5</c:f>
              <c:strCache>
                <c:ptCount val="1"/>
                <c:pt idx="0">
                  <c:v>Would somewhat prefer Republican control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Sheet1!$B$5:$C$5</c:f>
              <c:numCache>
                <c:formatCode>0%</c:formatCode>
                <c:ptCount val="2"/>
                <c:pt idx="0">
                  <c:v>0.1436290961744438</c:v>
                </c:pt>
                <c:pt idx="1">
                  <c:v>0.10365671264370679</c:v>
                </c:pt>
              </c:numCache>
            </c:numRef>
          </c:val>
          <c:extLst>
            <c:ext xmlns:c16="http://schemas.microsoft.com/office/drawing/2014/chart" uri="{C3380CC4-5D6E-409C-BE32-E72D297353CC}">
              <c16:uniqueId val="{00000003-8E4D-4C52-B766-2A1CC0B3C993}"/>
            </c:ext>
          </c:extLst>
        </c:ser>
        <c:ser>
          <c:idx val="4"/>
          <c:order val="4"/>
          <c:tx>
            <c:strRef>
              <c:f>Sheet1!$A$6</c:f>
              <c:strCache>
                <c:ptCount val="1"/>
                <c:pt idx="0">
                  <c:v>Would strongly prefer Republican control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Sheet1!$B$6:$C$6</c:f>
              <c:numCache>
                <c:formatCode>0%</c:formatCode>
                <c:ptCount val="2"/>
                <c:pt idx="0">
                  <c:v>0.14899938675976021</c:v>
                </c:pt>
                <c:pt idx="1">
                  <c:v>0.27397882176266908</c:v>
                </c:pt>
              </c:numCache>
            </c:numRef>
          </c:val>
          <c:extLst>
            <c:ext xmlns:c16="http://schemas.microsoft.com/office/drawing/2014/chart" uri="{C3380CC4-5D6E-409C-BE32-E72D297353CC}">
              <c16:uniqueId val="{00000004-8E4D-4C52-B766-2A1CC0B3C993}"/>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Sheet1!$B$7:$C$7</c:f>
              <c:numCache>
                <c:formatCode>0%</c:formatCode>
                <c:ptCount val="2"/>
                <c:pt idx="0">
                  <c:v>3.4785055406231953E-2</c:v>
                </c:pt>
                <c:pt idx="1">
                  <c:v>3.11346733974549E-2</c:v>
                </c:pt>
              </c:numCache>
            </c:numRef>
          </c:val>
          <c:extLst>
            <c:ext xmlns:c16="http://schemas.microsoft.com/office/drawing/2014/chart" uri="{C3380CC4-5D6E-409C-BE32-E72D297353CC}">
              <c16:uniqueId val="{00000005-8E4D-4C52-B766-2A1CC0B3C993}"/>
            </c:ext>
          </c:extLst>
        </c:ser>
        <c:dLbls>
          <c:dLblPos val="ctr"/>
          <c:showLegendKey val="0"/>
          <c:showVal val="1"/>
          <c:showCatName val="0"/>
          <c:showSerName val="0"/>
          <c:showPercent val="0"/>
          <c:showBubbleSize val="0"/>
        </c:dLbls>
        <c:gapWidth val="150"/>
        <c:overlap val="100"/>
        <c:axId val="1458224192"/>
        <c:axId val="1444936416"/>
      </c:barChart>
      <c:catAx>
        <c:axId val="1458224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36416"/>
        <c:crosses val="autoZero"/>
        <c:auto val="1"/>
        <c:lblAlgn val="ctr"/>
        <c:lblOffset val="100"/>
        <c:noMultiLvlLbl val="0"/>
      </c:catAx>
      <c:valAx>
        <c:axId val="1444936416"/>
        <c:scaling>
          <c:orientation val="minMax"/>
          <c:max val="1"/>
        </c:scaling>
        <c:delete val="1"/>
        <c:axPos val="t"/>
        <c:numFmt formatCode="0%" sourceLinked="1"/>
        <c:majorTickMark val="none"/>
        <c:minorTickMark val="none"/>
        <c:tickLblPos val="nextTo"/>
        <c:crossAx val="145822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9970472440941"/>
          <c:y val="3.55603478448571E-2"/>
          <c:w val="0.85151279527559054"/>
          <c:h val="0.78200132212202378"/>
        </c:manualLayout>
      </c:layout>
      <c:barChart>
        <c:barDir val="bar"/>
        <c:grouping val="stacked"/>
        <c:varyColors val="0"/>
        <c:ser>
          <c:idx val="0"/>
          <c:order val="0"/>
          <c:tx>
            <c:strRef>
              <c:f>Sheet1!$A$2</c:f>
              <c:strCache>
                <c:ptCount val="1"/>
                <c:pt idx="0">
                  <c:v>Would strongly prefer Democratic control</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Sheet1!$B$2:$C$2</c:f>
              <c:numCache>
                <c:formatCode>0%</c:formatCode>
                <c:ptCount val="2"/>
                <c:pt idx="0">
                  <c:v>0.37466283169078768</c:v>
                </c:pt>
                <c:pt idx="1">
                  <c:v>0.35053523130932129</c:v>
                </c:pt>
              </c:numCache>
            </c:numRef>
          </c:val>
          <c:extLst>
            <c:ext xmlns:c16="http://schemas.microsoft.com/office/drawing/2014/chart" uri="{C3380CC4-5D6E-409C-BE32-E72D297353CC}">
              <c16:uniqueId val="{00000000-009B-4B80-836A-8E75D4E91FE1}"/>
            </c:ext>
          </c:extLst>
        </c:ser>
        <c:ser>
          <c:idx val="1"/>
          <c:order val="1"/>
          <c:tx>
            <c:strRef>
              <c:f>Sheet1!$A$3</c:f>
              <c:strCache>
                <c:ptCount val="1"/>
                <c:pt idx="0">
                  <c:v>Would somewhat prefer Democratic control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Sheet1!$B$3:$C$3</c:f>
              <c:numCache>
                <c:formatCode>0%</c:formatCode>
                <c:ptCount val="2"/>
                <c:pt idx="0">
                  <c:v>0.20446059086687449</c:v>
                </c:pt>
                <c:pt idx="1">
                  <c:v>0.15737278006586111</c:v>
                </c:pt>
              </c:numCache>
            </c:numRef>
          </c:val>
          <c:extLst>
            <c:ext xmlns:c16="http://schemas.microsoft.com/office/drawing/2014/chart" uri="{C3380CC4-5D6E-409C-BE32-E72D297353CC}">
              <c16:uniqueId val="{00000001-009B-4B80-836A-8E75D4E91FE1}"/>
            </c:ext>
          </c:extLst>
        </c:ser>
        <c:ser>
          <c:idx val="2"/>
          <c:order val="2"/>
          <c:tx>
            <c:strRef>
              <c:f>Sheet1!$A$4</c:f>
              <c:strCache>
                <c:ptCount val="1"/>
                <c:pt idx="0">
                  <c:v>No preference</c:v>
                </c:pt>
              </c:strCache>
            </c:strRef>
          </c:tx>
          <c:spPr>
            <a:solidFill>
              <a:schemeClr val="accent1">
                <a:lumMod val="20000"/>
                <a:lumOff val="8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009B-4B80-836A-8E75D4E91FE1}"/>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09B-4B80-836A-8E75D4E91FE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Sheet1!$B$4:$C$4</c:f>
              <c:numCache>
                <c:formatCode>0%</c:formatCode>
                <c:ptCount val="2"/>
                <c:pt idx="0">
                  <c:v>9.5557323491684373E-2</c:v>
                </c:pt>
                <c:pt idx="1">
                  <c:v>7.9600884308106287E-2</c:v>
                </c:pt>
              </c:numCache>
            </c:numRef>
          </c:val>
          <c:extLst>
            <c:ext xmlns:c16="http://schemas.microsoft.com/office/drawing/2014/chart" uri="{C3380CC4-5D6E-409C-BE32-E72D297353CC}">
              <c16:uniqueId val="{00000004-009B-4B80-836A-8E75D4E91FE1}"/>
            </c:ext>
          </c:extLst>
        </c:ser>
        <c:ser>
          <c:idx val="3"/>
          <c:order val="3"/>
          <c:tx>
            <c:strRef>
              <c:f>Sheet1!$A$5</c:f>
              <c:strCache>
                <c:ptCount val="1"/>
                <c:pt idx="0">
                  <c:v>Would somewhat prefer Republican control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Sheet1!$B$5:$C$5</c:f>
              <c:numCache>
                <c:formatCode>0%</c:formatCode>
                <c:ptCount val="2"/>
                <c:pt idx="0">
                  <c:v>0.15870654823172309</c:v>
                </c:pt>
                <c:pt idx="1">
                  <c:v>0.1158427603839233</c:v>
                </c:pt>
              </c:numCache>
            </c:numRef>
          </c:val>
          <c:extLst>
            <c:ext xmlns:c16="http://schemas.microsoft.com/office/drawing/2014/chart" uri="{C3380CC4-5D6E-409C-BE32-E72D297353CC}">
              <c16:uniqueId val="{00000005-009B-4B80-836A-8E75D4E91FE1}"/>
            </c:ext>
          </c:extLst>
        </c:ser>
        <c:ser>
          <c:idx val="4"/>
          <c:order val="4"/>
          <c:tx>
            <c:strRef>
              <c:f>Sheet1!$A$6</c:f>
              <c:strCache>
                <c:ptCount val="1"/>
                <c:pt idx="0">
                  <c:v>Would strongly prefer Republican control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Sheet1!$B$6:$C$6</c:f>
              <c:numCache>
                <c:formatCode>0%</c:formatCode>
                <c:ptCount val="2"/>
                <c:pt idx="0">
                  <c:v>0.12553011153859209</c:v>
                </c:pt>
                <c:pt idx="1">
                  <c:v>0.27267967237880147</c:v>
                </c:pt>
              </c:numCache>
            </c:numRef>
          </c:val>
          <c:extLst>
            <c:ext xmlns:c16="http://schemas.microsoft.com/office/drawing/2014/chart" uri="{C3380CC4-5D6E-409C-BE32-E72D297353CC}">
              <c16:uniqueId val="{00000006-009B-4B80-836A-8E75D4E91FE1}"/>
            </c:ext>
          </c:extLst>
        </c:ser>
        <c:ser>
          <c:idx val="5"/>
          <c:order val="5"/>
          <c:tx>
            <c:strRef>
              <c:f>Sheet1!$A$7</c:f>
              <c:strCache>
                <c:ptCount val="1"/>
                <c:pt idx="0">
                  <c:v>Unsure/No opinion</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Hispanic</c:v>
                </c:pt>
                <c:pt idx="1">
                  <c:v>Non-Hispanic</c:v>
                </c:pt>
              </c:strCache>
            </c:strRef>
          </c:cat>
          <c:val>
            <c:numRef>
              <c:f>Sheet1!$B$7:$C$7</c:f>
              <c:numCache>
                <c:formatCode>0%</c:formatCode>
                <c:ptCount val="2"/>
                <c:pt idx="0">
                  <c:v>4.1082594180339403E-2</c:v>
                </c:pt>
                <c:pt idx="1">
                  <c:v>2.396867155398542E-2</c:v>
                </c:pt>
              </c:numCache>
            </c:numRef>
          </c:val>
          <c:extLst>
            <c:ext xmlns:c16="http://schemas.microsoft.com/office/drawing/2014/chart" uri="{C3380CC4-5D6E-409C-BE32-E72D297353CC}">
              <c16:uniqueId val="{00000007-009B-4B80-836A-8E75D4E91FE1}"/>
            </c:ext>
          </c:extLst>
        </c:ser>
        <c:dLbls>
          <c:dLblPos val="ctr"/>
          <c:showLegendKey val="0"/>
          <c:showVal val="1"/>
          <c:showCatName val="0"/>
          <c:showSerName val="0"/>
          <c:showPercent val="0"/>
          <c:showBubbleSize val="0"/>
        </c:dLbls>
        <c:gapWidth val="150"/>
        <c:overlap val="100"/>
        <c:axId val="1458224192"/>
        <c:axId val="1444936416"/>
      </c:barChart>
      <c:catAx>
        <c:axId val="1458224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36416"/>
        <c:crosses val="autoZero"/>
        <c:auto val="1"/>
        <c:lblAlgn val="ctr"/>
        <c:lblOffset val="100"/>
        <c:noMultiLvlLbl val="0"/>
      </c:catAx>
      <c:valAx>
        <c:axId val="1444936416"/>
        <c:scaling>
          <c:orientation val="minMax"/>
          <c:max val="1"/>
        </c:scaling>
        <c:delete val="1"/>
        <c:axPos val="t"/>
        <c:numFmt formatCode="0%" sourceLinked="1"/>
        <c:majorTickMark val="none"/>
        <c:minorTickMark val="none"/>
        <c:tickLblPos val="nextTo"/>
        <c:crossAx val="145822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8484282537629716E-2"/>
          <c:w val="0.55269860273978322"/>
          <c:h val="0.82051750864775486"/>
        </c:manualLayout>
      </c:layout>
      <c:doughnutChart>
        <c:varyColors val="1"/>
        <c:ser>
          <c:idx val="0"/>
          <c:order val="0"/>
          <c:tx>
            <c:strRef>
              <c:f>Sheet1!$C$1</c:f>
              <c:strCache>
                <c:ptCount val="1"/>
                <c:pt idx="0">
                  <c:v>Non-Hispanic</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2C14-4B8C-AA7E-3C91CCB8713B}"/>
              </c:ext>
            </c:extLst>
          </c:dPt>
          <c:dPt>
            <c:idx val="1"/>
            <c:bubble3D val="0"/>
            <c:spPr>
              <a:solidFill>
                <a:srgbClr val="595959"/>
              </a:solidFill>
              <a:ln w="19050">
                <a:solidFill>
                  <a:schemeClr val="lt1"/>
                </a:solidFill>
              </a:ln>
              <a:effectLst/>
            </c:spPr>
            <c:extLst>
              <c:ext xmlns:c16="http://schemas.microsoft.com/office/drawing/2014/chart" uri="{C3380CC4-5D6E-409C-BE32-E72D297353CC}">
                <c16:uniqueId val="{00000003-2C14-4B8C-AA7E-3C91CCB8713B}"/>
              </c:ext>
            </c:extLst>
          </c:dPt>
          <c:dPt>
            <c:idx val="2"/>
            <c:bubble3D val="0"/>
            <c:spPr>
              <a:solidFill>
                <a:srgbClr val="DBDCDD"/>
              </a:solidFill>
              <a:ln w="19050">
                <a:solidFill>
                  <a:schemeClr val="lt1"/>
                </a:solidFill>
              </a:ln>
              <a:effectLst/>
            </c:spPr>
            <c:extLst>
              <c:ext xmlns:c16="http://schemas.microsoft.com/office/drawing/2014/chart" uri="{C3380CC4-5D6E-409C-BE32-E72D297353CC}">
                <c16:uniqueId val="{00000005-2C14-4B8C-AA7E-3C91CCB8713B}"/>
              </c:ext>
            </c:extLst>
          </c:dPt>
          <c:cat>
            <c:strRef>
              <c:f>Sheet1!$A$2:$A$4</c:f>
              <c:strCache>
                <c:ptCount val="3"/>
                <c:pt idx="0">
                  <c:v>Heard of, and familiar</c:v>
                </c:pt>
                <c:pt idx="1">
                  <c:v>Heard of, but unfamiliar</c:v>
                </c:pt>
                <c:pt idx="2">
                  <c:v>Have not heard of</c:v>
                </c:pt>
              </c:strCache>
            </c:strRef>
          </c:cat>
          <c:val>
            <c:numRef>
              <c:f>Sheet1!$C$2:$C$4</c:f>
              <c:numCache>
                <c:formatCode>0%</c:formatCode>
                <c:ptCount val="3"/>
                <c:pt idx="0">
                  <c:v>0.18</c:v>
                </c:pt>
                <c:pt idx="1">
                  <c:v>0.28999999999999998</c:v>
                </c:pt>
                <c:pt idx="2">
                  <c:v>0.53</c:v>
                </c:pt>
              </c:numCache>
            </c:numRef>
          </c:val>
          <c:extLst>
            <c:ext xmlns:c16="http://schemas.microsoft.com/office/drawing/2014/chart" uri="{C3380CC4-5D6E-409C-BE32-E72D297353CC}">
              <c16:uniqueId val="{00000006-2C14-4B8C-AA7E-3C91CCB8713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0.10559</cdr:x>
      <cdr:y>0.30688</cdr:y>
    </cdr:from>
    <cdr:to>
      <cdr:x>0.45668</cdr:x>
      <cdr:y>0.69312</cdr:y>
    </cdr:to>
    <cdr:sp macro="" textlink="">
      <cdr:nvSpPr>
        <cdr:cNvPr id="2" name="TextBox 1">
          <a:extLst xmlns:a="http://schemas.openxmlformats.org/drawingml/2006/main">
            <a:ext uri="{FF2B5EF4-FFF2-40B4-BE49-F238E27FC236}">
              <a16:creationId xmlns:a16="http://schemas.microsoft.com/office/drawing/2014/main" id="{193268FD-2A3D-E591-2BCF-90EE5DE72FEA}"/>
            </a:ext>
          </a:extLst>
        </cdr:cNvPr>
        <cdr:cNvSpPr txBox="1"/>
      </cdr:nvSpPr>
      <cdr:spPr>
        <a:xfrm xmlns:a="http://schemas.openxmlformats.org/drawingml/2006/main">
          <a:off x="455261" y="891248"/>
          <a:ext cx="1513703" cy="112172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3200" dirty="0">
              <a:solidFill>
                <a:schemeClr val="accent5"/>
              </a:solidFill>
              <a:latin typeface="+mj-lt"/>
            </a:rPr>
            <a:t>28%</a:t>
          </a:r>
        </a:p>
        <a:p xmlns:a="http://schemas.openxmlformats.org/drawingml/2006/main">
          <a:pPr algn="ctr"/>
          <a:r>
            <a:rPr lang="en-US" sz="1800" dirty="0">
              <a:latin typeface="+mn-lt"/>
            </a:rPr>
            <a:t>Non-Hispanic</a:t>
          </a:r>
        </a:p>
      </cdr:txBody>
    </cdr:sp>
  </cdr:relSizeAnchor>
</c:userShapes>
</file>

<file path=ppt/drawings/drawing2.xml><?xml version="1.0" encoding="utf-8"?>
<c:userShapes xmlns:c="http://schemas.openxmlformats.org/drawingml/2006/chart">
  <cdr:relSizeAnchor xmlns:cdr="http://schemas.openxmlformats.org/drawingml/2006/chartDrawing">
    <cdr:from>
      <cdr:x>0.54209</cdr:x>
      <cdr:y>0.30688</cdr:y>
    </cdr:from>
    <cdr:to>
      <cdr:x>0.89317</cdr:x>
      <cdr:y>0.69312</cdr:y>
    </cdr:to>
    <cdr:sp macro="" textlink="">
      <cdr:nvSpPr>
        <cdr:cNvPr id="2" name="TextBox 1">
          <a:extLst xmlns:a="http://schemas.openxmlformats.org/drawingml/2006/main">
            <a:ext uri="{FF2B5EF4-FFF2-40B4-BE49-F238E27FC236}">
              <a16:creationId xmlns:a16="http://schemas.microsoft.com/office/drawing/2014/main" id="{193268FD-2A3D-E591-2BCF-90EE5DE72FEA}"/>
            </a:ext>
          </a:extLst>
        </cdr:cNvPr>
        <cdr:cNvSpPr txBox="1"/>
      </cdr:nvSpPr>
      <cdr:spPr>
        <a:xfrm xmlns:a="http://schemas.openxmlformats.org/drawingml/2006/main">
          <a:off x="2337244" y="891248"/>
          <a:ext cx="1513685" cy="112172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3200" dirty="0">
              <a:solidFill>
                <a:schemeClr val="accent5"/>
              </a:solidFill>
              <a:latin typeface="+mj-lt"/>
            </a:rPr>
            <a:t>32%</a:t>
          </a:r>
        </a:p>
        <a:p xmlns:a="http://schemas.openxmlformats.org/drawingml/2006/main">
          <a:pPr algn="ctr"/>
          <a:r>
            <a:rPr lang="en-US" sz="1800" dirty="0">
              <a:latin typeface="+mn-lt"/>
            </a:rPr>
            <a:t>Hispanic</a:t>
          </a:r>
        </a:p>
      </cdr:txBody>
    </cdr:sp>
  </cdr:relSizeAnchor>
</c:userShapes>
</file>

<file path=ppt/drawings/drawing3.xml><?xml version="1.0" encoding="utf-8"?>
<c:userShapes xmlns:c="http://schemas.openxmlformats.org/drawingml/2006/chart">
  <cdr:relSizeAnchor xmlns:cdr="http://schemas.openxmlformats.org/drawingml/2006/chartDrawing">
    <cdr:from>
      <cdr:x>0.10559</cdr:x>
      <cdr:y>0.30688</cdr:y>
    </cdr:from>
    <cdr:to>
      <cdr:x>0.45668</cdr:x>
      <cdr:y>0.69312</cdr:y>
    </cdr:to>
    <cdr:sp macro="" textlink="">
      <cdr:nvSpPr>
        <cdr:cNvPr id="2" name="TextBox 1">
          <a:extLst xmlns:a="http://schemas.openxmlformats.org/drawingml/2006/main">
            <a:ext uri="{FF2B5EF4-FFF2-40B4-BE49-F238E27FC236}">
              <a16:creationId xmlns:a16="http://schemas.microsoft.com/office/drawing/2014/main" id="{193268FD-2A3D-E591-2BCF-90EE5DE72FEA}"/>
            </a:ext>
          </a:extLst>
        </cdr:cNvPr>
        <cdr:cNvSpPr txBox="1"/>
      </cdr:nvSpPr>
      <cdr:spPr>
        <a:xfrm xmlns:a="http://schemas.openxmlformats.org/drawingml/2006/main">
          <a:off x="455261" y="891248"/>
          <a:ext cx="1513703" cy="112172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3200" dirty="0">
              <a:solidFill>
                <a:schemeClr val="accent5"/>
              </a:solidFill>
              <a:latin typeface="+mj-lt"/>
            </a:rPr>
            <a:t>18%</a:t>
          </a:r>
        </a:p>
        <a:p xmlns:a="http://schemas.openxmlformats.org/drawingml/2006/main">
          <a:pPr algn="ctr"/>
          <a:r>
            <a:rPr lang="en-US" sz="1800" dirty="0">
              <a:latin typeface="+mn-lt"/>
            </a:rPr>
            <a:t>Non-Hispanic</a:t>
          </a:r>
        </a:p>
      </cdr:txBody>
    </cdr:sp>
  </cdr:relSizeAnchor>
</c:userShapes>
</file>

<file path=ppt/drawings/drawing4.xml><?xml version="1.0" encoding="utf-8"?>
<c:userShapes xmlns:c="http://schemas.openxmlformats.org/drawingml/2006/chart">
  <cdr:relSizeAnchor xmlns:cdr="http://schemas.openxmlformats.org/drawingml/2006/chartDrawing">
    <cdr:from>
      <cdr:x>0.54209</cdr:x>
      <cdr:y>0.30688</cdr:y>
    </cdr:from>
    <cdr:to>
      <cdr:x>0.89317</cdr:x>
      <cdr:y>0.69312</cdr:y>
    </cdr:to>
    <cdr:sp macro="" textlink="">
      <cdr:nvSpPr>
        <cdr:cNvPr id="2" name="TextBox 1">
          <a:extLst xmlns:a="http://schemas.openxmlformats.org/drawingml/2006/main">
            <a:ext uri="{FF2B5EF4-FFF2-40B4-BE49-F238E27FC236}">
              <a16:creationId xmlns:a16="http://schemas.microsoft.com/office/drawing/2014/main" id="{193268FD-2A3D-E591-2BCF-90EE5DE72FEA}"/>
            </a:ext>
          </a:extLst>
        </cdr:cNvPr>
        <cdr:cNvSpPr txBox="1"/>
      </cdr:nvSpPr>
      <cdr:spPr>
        <a:xfrm xmlns:a="http://schemas.openxmlformats.org/drawingml/2006/main">
          <a:off x="2337244" y="891248"/>
          <a:ext cx="1513685" cy="112172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3200" dirty="0">
              <a:solidFill>
                <a:schemeClr val="accent5"/>
              </a:solidFill>
              <a:latin typeface="+mj-lt"/>
            </a:rPr>
            <a:t>18%</a:t>
          </a:r>
        </a:p>
        <a:p xmlns:a="http://schemas.openxmlformats.org/drawingml/2006/main">
          <a:pPr algn="ctr"/>
          <a:r>
            <a:rPr lang="en-US" sz="1800" dirty="0">
              <a:latin typeface="+mn-lt"/>
            </a:rPr>
            <a:t>Hispanic</a:t>
          </a:r>
        </a:p>
      </cdr:txBody>
    </cdr:sp>
  </cdr:relSizeAnchor>
</c:userShapes>
</file>

<file path=ppt/drawings/drawing5.xml><?xml version="1.0" encoding="utf-8"?>
<c:userShapes xmlns:c="http://schemas.openxmlformats.org/drawingml/2006/chart">
  <cdr:relSizeAnchor xmlns:cdr="http://schemas.openxmlformats.org/drawingml/2006/chartDrawing">
    <cdr:from>
      <cdr:x>0.10559</cdr:x>
      <cdr:y>0.30688</cdr:y>
    </cdr:from>
    <cdr:to>
      <cdr:x>0.45668</cdr:x>
      <cdr:y>0.69312</cdr:y>
    </cdr:to>
    <cdr:sp macro="" textlink="">
      <cdr:nvSpPr>
        <cdr:cNvPr id="2" name="TextBox 1">
          <a:extLst xmlns:a="http://schemas.openxmlformats.org/drawingml/2006/main">
            <a:ext uri="{FF2B5EF4-FFF2-40B4-BE49-F238E27FC236}">
              <a16:creationId xmlns:a16="http://schemas.microsoft.com/office/drawing/2014/main" id="{193268FD-2A3D-E591-2BCF-90EE5DE72FEA}"/>
            </a:ext>
          </a:extLst>
        </cdr:cNvPr>
        <cdr:cNvSpPr txBox="1"/>
      </cdr:nvSpPr>
      <cdr:spPr>
        <a:xfrm xmlns:a="http://schemas.openxmlformats.org/drawingml/2006/main">
          <a:off x="455261" y="891248"/>
          <a:ext cx="1513703" cy="112172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3200" dirty="0">
              <a:solidFill>
                <a:schemeClr val="accent5"/>
              </a:solidFill>
              <a:latin typeface="+mj-lt"/>
            </a:rPr>
            <a:t>12%</a:t>
          </a:r>
        </a:p>
        <a:p xmlns:a="http://schemas.openxmlformats.org/drawingml/2006/main">
          <a:pPr algn="ctr"/>
          <a:r>
            <a:rPr lang="en-US" sz="1800" dirty="0">
              <a:latin typeface="+mn-lt"/>
            </a:rPr>
            <a:t>Non-Hispanic</a:t>
          </a:r>
        </a:p>
      </cdr:txBody>
    </cdr:sp>
  </cdr:relSizeAnchor>
</c:userShapes>
</file>

<file path=ppt/drawings/drawing6.xml><?xml version="1.0" encoding="utf-8"?>
<c:userShapes xmlns:c="http://schemas.openxmlformats.org/drawingml/2006/chart">
  <cdr:relSizeAnchor xmlns:cdr="http://schemas.openxmlformats.org/drawingml/2006/chartDrawing">
    <cdr:from>
      <cdr:x>0.54209</cdr:x>
      <cdr:y>0.30688</cdr:y>
    </cdr:from>
    <cdr:to>
      <cdr:x>0.89317</cdr:x>
      <cdr:y>0.69312</cdr:y>
    </cdr:to>
    <cdr:sp macro="" textlink="">
      <cdr:nvSpPr>
        <cdr:cNvPr id="2" name="TextBox 1">
          <a:extLst xmlns:a="http://schemas.openxmlformats.org/drawingml/2006/main">
            <a:ext uri="{FF2B5EF4-FFF2-40B4-BE49-F238E27FC236}">
              <a16:creationId xmlns:a16="http://schemas.microsoft.com/office/drawing/2014/main" id="{193268FD-2A3D-E591-2BCF-90EE5DE72FEA}"/>
            </a:ext>
          </a:extLst>
        </cdr:cNvPr>
        <cdr:cNvSpPr txBox="1"/>
      </cdr:nvSpPr>
      <cdr:spPr>
        <a:xfrm xmlns:a="http://schemas.openxmlformats.org/drawingml/2006/main">
          <a:off x="2337244" y="891248"/>
          <a:ext cx="1513685" cy="112172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3200" dirty="0">
              <a:solidFill>
                <a:schemeClr val="accent5"/>
              </a:solidFill>
              <a:latin typeface="+mj-lt"/>
            </a:rPr>
            <a:t>21%</a:t>
          </a:r>
        </a:p>
        <a:p xmlns:a="http://schemas.openxmlformats.org/drawingml/2006/main">
          <a:pPr algn="ctr"/>
          <a:r>
            <a:rPr lang="en-US" sz="1800" dirty="0">
              <a:latin typeface="+mn-lt"/>
            </a:rPr>
            <a:t>Hispanic</a:t>
          </a:r>
        </a:p>
      </cdr:txBody>
    </cdr:sp>
  </cdr:relSizeAnchor>
</c:userShapes>
</file>

<file path=ppt/drawings/drawing7.xml><?xml version="1.0" encoding="utf-8"?>
<c:userShapes xmlns:c="http://schemas.openxmlformats.org/drawingml/2006/chart">
  <cdr:relSizeAnchor xmlns:cdr="http://schemas.openxmlformats.org/drawingml/2006/chartDrawing">
    <cdr:from>
      <cdr:x>0.10559</cdr:x>
      <cdr:y>0.30688</cdr:y>
    </cdr:from>
    <cdr:to>
      <cdr:x>0.45668</cdr:x>
      <cdr:y>0.69312</cdr:y>
    </cdr:to>
    <cdr:sp macro="" textlink="">
      <cdr:nvSpPr>
        <cdr:cNvPr id="2" name="TextBox 1">
          <a:extLst xmlns:a="http://schemas.openxmlformats.org/drawingml/2006/main">
            <a:ext uri="{FF2B5EF4-FFF2-40B4-BE49-F238E27FC236}">
              <a16:creationId xmlns:a16="http://schemas.microsoft.com/office/drawing/2014/main" id="{193268FD-2A3D-E591-2BCF-90EE5DE72FEA}"/>
            </a:ext>
          </a:extLst>
        </cdr:cNvPr>
        <cdr:cNvSpPr txBox="1"/>
      </cdr:nvSpPr>
      <cdr:spPr>
        <a:xfrm xmlns:a="http://schemas.openxmlformats.org/drawingml/2006/main">
          <a:off x="455261" y="891248"/>
          <a:ext cx="1513703" cy="112172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3200" dirty="0">
              <a:solidFill>
                <a:schemeClr val="accent5"/>
              </a:solidFill>
              <a:latin typeface="+mj-lt"/>
            </a:rPr>
            <a:t>36%</a:t>
          </a:r>
        </a:p>
        <a:p xmlns:a="http://schemas.openxmlformats.org/drawingml/2006/main">
          <a:pPr algn="ctr"/>
          <a:r>
            <a:rPr lang="en-US" sz="1800" dirty="0">
              <a:latin typeface="+mn-lt"/>
            </a:rPr>
            <a:t>Non-Hispanic</a:t>
          </a:r>
        </a:p>
      </cdr:txBody>
    </cdr:sp>
  </cdr:relSizeAnchor>
</c:userShapes>
</file>

<file path=ppt/drawings/drawing8.xml><?xml version="1.0" encoding="utf-8"?>
<c:userShapes xmlns:c="http://schemas.openxmlformats.org/drawingml/2006/chart">
  <cdr:relSizeAnchor xmlns:cdr="http://schemas.openxmlformats.org/drawingml/2006/chartDrawing">
    <cdr:from>
      <cdr:x>0.54209</cdr:x>
      <cdr:y>0.30688</cdr:y>
    </cdr:from>
    <cdr:to>
      <cdr:x>0.89317</cdr:x>
      <cdr:y>0.69312</cdr:y>
    </cdr:to>
    <cdr:sp macro="" textlink="">
      <cdr:nvSpPr>
        <cdr:cNvPr id="2" name="TextBox 1">
          <a:extLst xmlns:a="http://schemas.openxmlformats.org/drawingml/2006/main">
            <a:ext uri="{FF2B5EF4-FFF2-40B4-BE49-F238E27FC236}">
              <a16:creationId xmlns:a16="http://schemas.microsoft.com/office/drawing/2014/main" id="{193268FD-2A3D-E591-2BCF-90EE5DE72FEA}"/>
            </a:ext>
          </a:extLst>
        </cdr:cNvPr>
        <cdr:cNvSpPr txBox="1"/>
      </cdr:nvSpPr>
      <cdr:spPr>
        <a:xfrm xmlns:a="http://schemas.openxmlformats.org/drawingml/2006/main">
          <a:off x="2337244" y="891248"/>
          <a:ext cx="1513685" cy="112172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3200" dirty="0">
              <a:solidFill>
                <a:schemeClr val="accent5"/>
              </a:solidFill>
              <a:latin typeface="+mj-lt"/>
            </a:rPr>
            <a:t>45%</a:t>
          </a:r>
        </a:p>
        <a:p xmlns:a="http://schemas.openxmlformats.org/drawingml/2006/main">
          <a:pPr algn="ctr"/>
          <a:r>
            <a:rPr lang="en-US" sz="1800" dirty="0">
              <a:latin typeface="+mn-lt"/>
            </a:rPr>
            <a:t>Hispanic</a:t>
          </a:r>
        </a:p>
      </cdr:txBody>
    </cdr:sp>
  </cdr:relSizeAnchor>
</c:userShapes>
</file>

<file path=ppt/drawings/drawing9.xml><?xml version="1.0" encoding="utf-8"?>
<c:userShapes xmlns:c="http://schemas.openxmlformats.org/drawingml/2006/chart">
  <cdr:relSizeAnchor xmlns:cdr="http://schemas.openxmlformats.org/drawingml/2006/chartDrawing">
    <cdr:from>
      <cdr:x>0.10559</cdr:x>
      <cdr:y>0.30688</cdr:y>
    </cdr:from>
    <cdr:to>
      <cdr:x>0.45668</cdr:x>
      <cdr:y>0.69312</cdr:y>
    </cdr:to>
    <cdr:sp macro="" textlink="">
      <cdr:nvSpPr>
        <cdr:cNvPr id="2" name="TextBox 1">
          <a:extLst xmlns:a="http://schemas.openxmlformats.org/drawingml/2006/main">
            <a:ext uri="{FF2B5EF4-FFF2-40B4-BE49-F238E27FC236}">
              <a16:creationId xmlns:a16="http://schemas.microsoft.com/office/drawing/2014/main" id="{193268FD-2A3D-E591-2BCF-90EE5DE72FEA}"/>
            </a:ext>
          </a:extLst>
        </cdr:cNvPr>
        <cdr:cNvSpPr txBox="1"/>
      </cdr:nvSpPr>
      <cdr:spPr>
        <a:xfrm xmlns:a="http://schemas.openxmlformats.org/drawingml/2006/main">
          <a:off x="455261" y="891248"/>
          <a:ext cx="1513703" cy="112172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3200" dirty="0">
              <a:solidFill>
                <a:schemeClr val="accent5"/>
              </a:solidFill>
              <a:latin typeface="+mj-lt"/>
            </a:rPr>
            <a:t>24%</a:t>
          </a:r>
        </a:p>
        <a:p xmlns:a="http://schemas.openxmlformats.org/drawingml/2006/main">
          <a:pPr algn="ctr"/>
          <a:r>
            <a:rPr lang="en-US" sz="1800" dirty="0">
              <a:latin typeface="+mn-lt"/>
            </a:rPr>
            <a:t>Hispanic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BFA76-E2C3-43CD-BA23-184DD0F8FC01}"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57C93-8658-41B8-B661-C88A0003F74B}" type="slidenum">
              <a:rPr lang="en-US" smtClean="0"/>
              <a:t>‹#›</a:t>
            </a:fld>
            <a:endParaRPr lang="en-US"/>
          </a:p>
        </p:txBody>
      </p:sp>
    </p:spTree>
    <p:extLst>
      <p:ext uri="{BB962C8B-B14F-4D97-AF65-F5344CB8AC3E}">
        <p14:creationId xmlns:p14="http://schemas.microsoft.com/office/powerpoint/2010/main" val="11439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C4F57C93-8658-41B8-B661-C88A0003F74B}" type="slidenum">
              <a:rPr lang="en-US" smtClean="0"/>
              <a:t>1</a:t>
            </a:fld>
            <a:endParaRPr lang="en-US"/>
          </a:p>
        </p:txBody>
      </p:sp>
    </p:spTree>
    <p:extLst>
      <p:ext uri="{BB962C8B-B14F-4D97-AF65-F5344CB8AC3E}">
        <p14:creationId xmlns:p14="http://schemas.microsoft.com/office/powerpoint/2010/main" val="284290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Polling question:</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 "yes" vote supports the issuance of $6.4 billion in bonds to fund housing for homeless individuals and veterans with mental health or substance use disorders. The proceeds from the bond issue would be allocated as follows: $1.05 billion for permanent supportive housing for homeless veterans who have mental health or substance abuse disorders; $922 million to fund permanent supportive housing for people experiencing or at risk of homelessness and have behavioral health needs; and $4.393 billion for grants for behavioral health treatment and housing eligible under the Behavioral Health Continuum Infrastructure Program. This Proposition would also rename the Mental Health Services Act (2004) to the Behavioral Health Services Act and expanding its purpose to include substance use disorders; and change how revenue from the 1% tax on income above $1 million is spent under the law, including requiring 30% of the Behavioral Health Services Fund be allocated to housing intervention programs.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 "no" vote opposes changing the Mental Health Services Act and issuing $6.4 billion in bonds </a:t>
            </a:r>
          </a:p>
          <a:p>
            <a:endParaRPr lang="en-US" dirty="0"/>
          </a:p>
        </p:txBody>
      </p:sp>
      <p:sp>
        <p:nvSpPr>
          <p:cNvPr id="4" name="Slide Number Placeholder 3"/>
          <p:cNvSpPr>
            <a:spLocks noGrp="1"/>
          </p:cNvSpPr>
          <p:nvPr>
            <p:ph type="sldNum" sz="quarter" idx="5"/>
          </p:nvPr>
        </p:nvSpPr>
        <p:spPr/>
        <p:txBody>
          <a:bodyPr/>
          <a:lstStyle/>
          <a:p>
            <a:fld id="{C4F57C93-8658-41B8-B661-C88A0003F74B}" type="slidenum">
              <a:rPr lang="en-US" smtClean="0"/>
              <a:t>33</a:t>
            </a:fld>
            <a:endParaRPr lang="en-US"/>
          </a:p>
        </p:txBody>
      </p:sp>
    </p:spTree>
    <p:extLst>
      <p:ext uri="{BB962C8B-B14F-4D97-AF65-F5344CB8AC3E}">
        <p14:creationId xmlns:p14="http://schemas.microsoft.com/office/powerpoint/2010/main" val="668162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04493-65D4-D740-394D-4E9BAA88F65B}"/>
              </a:ext>
            </a:extLst>
          </p:cNvPr>
          <p:cNvSpPr/>
          <p:nvPr userDrawn="1"/>
        </p:nvSpPr>
        <p:spPr>
          <a:xfrm>
            <a:off x="11278564" y="6478366"/>
            <a:ext cx="804000" cy="246221"/>
          </a:xfrm>
          <a:prstGeom prst="rect">
            <a:avLst/>
          </a:prstGeom>
        </p:spPr>
        <p:txBody>
          <a:bodyPr wrap="square">
            <a:noAutofit/>
          </a:bodyPr>
          <a:lstStyle/>
          <a:p>
            <a:pPr marL="0" marR="0" lvl="0" indent="0" algn="r" defTabSz="412740" rtl="0" eaLnBrk="1" fontAlgn="auto" latinLnBrk="0" hangingPunct="0">
              <a:lnSpc>
                <a:spcPct val="100000"/>
              </a:lnSpc>
              <a:spcBef>
                <a:spcPts val="0"/>
              </a:spcBef>
              <a:spcAft>
                <a:spcPts val="0"/>
              </a:spcAft>
              <a:buClrTx/>
              <a:buSzTx/>
              <a:buFontTx/>
              <a:buNone/>
              <a:tabLst/>
              <a:defRPr/>
            </a:pPr>
            <a:fld id="{9757110A-ABD4-3B44-8706-074AB5CC3BE4}" type="slidenum">
              <a:rPr lang="en-US" sz="800" smtClean="0">
                <a:solidFill>
                  <a:schemeClr val="tx1"/>
                </a:solidFill>
                <a:latin typeface="Franklin Gothic Book" panose="020B0503020102020204" pitchFamily="34" charset="0"/>
              </a:rPr>
              <a:pPr marL="0" marR="0" lvl="0" indent="0" algn="r" defTabSz="412740" rtl="0" eaLnBrk="1" fontAlgn="auto" latinLnBrk="0" hangingPunct="0">
                <a:lnSpc>
                  <a:spcPct val="100000"/>
                </a:lnSpc>
                <a:spcBef>
                  <a:spcPts val="0"/>
                </a:spcBef>
                <a:spcAft>
                  <a:spcPts val="0"/>
                </a:spcAft>
                <a:buClrTx/>
                <a:buSzTx/>
                <a:buFontTx/>
                <a:buNone/>
                <a:tabLst/>
                <a:defRPr/>
              </a:pPr>
              <a:t>‹#›</a:t>
            </a:fld>
            <a:endParaRPr kumimoji="0" lang="en-US" sz="800" u="none" strike="noStrike" kern="0" cap="none" spc="0" normalizeH="0" baseline="0" noProof="0" dirty="0">
              <a:ln>
                <a:noFill/>
              </a:ln>
              <a:solidFill>
                <a:schemeClr val="tx1"/>
              </a:solidFill>
              <a:effectLst/>
              <a:uLnTx/>
              <a:uFillTx/>
              <a:latin typeface="Franklin Gothic Book" panose="020B0503020102020204" pitchFamily="34" charset="0"/>
              <a:sym typeface="Helvetica Light"/>
            </a:endParaRPr>
          </a:p>
        </p:txBody>
      </p:sp>
      <p:sp>
        <p:nvSpPr>
          <p:cNvPr id="4" name="TextBox 3">
            <a:extLst>
              <a:ext uri="{FF2B5EF4-FFF2-40B4-BE49-F238E27FC236}">
                <a16:creationId xmlns:a16="http://schemas.microsoft.com/office/drawing/2014/main" id="{EA3405D4-E6D0-46F7-8936-6C568CF46BAF}"/>
              </a:ext>
            </a:extLst>
          </p:cNvPr>
          <p:cNvSpPr txBox="1"/>
          <p:nvPr userDrawn="1"/>
        </p:nvSpPr>
        <p:spPr>
          <a:xfrm>
            <a:off x="189608" y="6356350"/>
            <a:ext cx="4669471" cy="365126"/>
          </a:xfrm>
          <a:prstGeom prst="rect">
            <a:avLst/>
          </a:prstGeom>
          <a:noFill/>
        </p:spPr>
        <p:txBody>
          <a:bodyPr wrap="square" rtlCol="0">
            <a:noAutofit/>
          </a:bodyPr>
          <a:lstStyle/>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Among likely voters 18+
Source: Univision political tracker in collaboration with Media Predict as of December 2023</a:t>
            </a:r>
          </a:p>
        </p:txBody>
      </p:sp>
      <p:pic>
        <p:nvPicPr>
          <p:cNvPr id="6" name="Picture 5">
            <a:extLst>
              <a:ext uri="{FF2B5EF4-FFF2-40B4-BE49-F238E27FC236}">
                <a16:creationId xmlns:a16="http://schemas.microsoft.com/office/drawing/2014/main" id="{37206126-3F44-9847-0F24-4AB46B4E6102}"/>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9997442" y="6534578"/>
            <a:ext cx="1370548" cy="136204"/>
          </a:xfrm>
          <a:prstGeom prst="rect">
            <a:avLst/>
          </a:prstGeom>
        </p:spPr>
      </p:pic>
      <p:sp>
        <p:nvSpPr>
          <p:cNvPr id="2" name="TextBox 1">
            <a:extLst>
              <a:ext uri="{FF2B5EF4-FFF2-40B4-BE49-F238E27FC236}">
                <a16:creationId xmlns:a16="http://schemas.microsoft.com/office/drawing/2014/main" id="{97E20852-8555-034C-0243-4090C5F8398E}"/>
              </a:ext>
            </a:extLst>
          </p:cNvPr>
          <p:cNvSpPr txBox="1"/>
          <p:nvPr userDrawn="1"/>
        </p:nvSpPr>
        <p:spPr>
          <a:xfrm>
            <a:off x="10893552" y="0"/>
            <a:ext cx="1298448" cy="276999"/>
          </a:xfrm>
          <a:prstGeom prst="rect">
            <a:avLst/>
          </a:prstGeom>
          <a:solidFill>
            <a:srgbClr val="D9D9D9"/>
          </a:solidFill>
        </p:spPr>
        <p:txBody>
          <a:bodyPr wrap="square" rtlCol="0" anchor="ctr">
            <a:spAutoFit/>
          </a:bodyPr>
          <a:lstStyle/>
          <a:p>
            <a:pPr algn="ctr"/>
            <a:r>
              <a:rPr lang="en-US" sz="1200" dirty="0">
                <a:solidFill>
                  <a:schemeClr val="tx1"/>
                </a:solidFill>
                <a:latin typeface="+mj-lt"/>
              </a:rPr>
              <a:t>CA – A18+ LV</a:t>
            </a:r>
          </a:p>
        </p:txBody>
      </p:sp>
    </p:spTree>
    <p:extLst>
      <p:ext uri="{BB962C8B-B14F-4D97-AF65-F5344CB8AC3E}">
        <p14:creationId xmlns:p14="http://schemas.microsoft.com/office/powerpoint/2010/main" val="299602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04493-65D4-D740-394D-4E9BAA88F65B}"/>
              </a:ext>
            </a:extLst>
          </p:cNvPr>
          <p:cNvSpPr/>
          <p:nvPr userDrawn="1"/>
        </p:nvSpPr>
        <p:spPr>
          <a:xfrm>
            <a:off x="11278564" y="6478366"/>
            <a:ext cx="804000" cy="246221"/>
          </a:xfrm>
          <a:prstGeom prst="rect">
            <a:avLst/>
          </a:prstGeom>
        </p:spPr>
        <p:txBody>
          <a:bodyPr wrap="square">
            <a:noAutofit/>
          </a:bodyPr>
          <a:lstStyle/>
          <a:p>
            <a:pPr marL="0" marR="0" lvl="0" indent="0" algn="r" defTabSz="412740" rtl="0" eaLnBrk="1" fontAlgn="auto" latinLnBrk="0" hangingPunct="0">
              <a:lnSpc>
                <a:spcPct val="100000"/>
              </a:lnSpc>
              <a:spcBef>
                <a:spcPts val="0"/>
              </a:spcBef>
              <a:spcAft>
                <a:spcPts val="0"/>
              </a:spcAft>
              <a:buClrTx/>
              <a:buSzTx/>
              <a:buFontTx/>
              <a:buNone/>
              <a:tabLst/>
              <a:defRPr/>
            </a:pPr>
            <a:fld id="{9757110A-ABD4-3B44-8706-074AB5CC3BE4}" type="slidenum">
              <a:rPr lang="en-US" sz="800" smtClean="0">
                <a:solidFill>
                  <a:schemeClr val="tx1"/>
                </a:solidFill>
                <a:latin typeface="Franklin Gothic Book" panose="020B0503020102020204" pitchFamily="34" charset="0"/>
              </a:rPr>
              <a:pPr marL="0" marR="0" lvl="0" indent="0" algn="r" defTabSz="412740" rtl="0" eaLnBrk="1" fontAlgn="auto" latinLnBrk="0" hangingPunct="0">
                <a:lnSpc>
                  <a:spcPct val="100000"/>
                </a:lnSpc>
                <a:spcBef>
                  <a:spcPts val="0"/>
                </a:spcBef>
                <a:spcAft>
                  <a:spcPts val="0"/>
                </a:spcAft>
                <a:buClrTx/>
                <a:buSzTx/>
                <a:buFontTx/>
                <a:buNone/>
                <a:tabLst/>
                <a:defRPr/>
              </a:pPr>
              <a:t>‹#›</a:t>
            </a:fld>
            <a:endParaRPr kumimoji="0" lang="en-US" sz="800" u="none" strike="noStrike" kern="0" cap="none" spc="0" normalizeH="0" baseline="0" noProof="0" dirty="0">
              <a:ln>
                <a:noFill/>
              </a:ln>
              <a:solidFill>
                <a:schemeClr val="tx1"/>
              </a:solidFill>
              <a:effectLst/>
              <a:uLnTx/>
              <a:uFillTx/>
              <a:latin typeface="Franklin Gothic Book" panose="020B0503020102020204" pitchFamily="34" charset="0"/>
              <a:sym typeface="Helvetica Light"/>
            </a:endParaRPr>
          </a:p>
        </p:txBody>
      </p:sp>
      <p:sp>
        <p:nvSpPr>
          <p:cNvPr id="4" name="TextBox 3">
            <a:extLst>
              <a:ext uri="{FF2B5EF4-FFF2-40B4-BE49-F238E27FC236}">
                <a16:creationId xmlns:a16="http://schemas.microsoft.com/office/drawing/2014/main" id="{EA3405D4-E6D0-46F7-8936-6C568CF46BAF}"/>
              </a:ext>
            </a:extLst>
          </p:cNvPr>
          <p:cNvSpPr txBox="1"/>
          <p:nvPr userDrawn="1"/>
        </p:nvSpPr>
        <p:spPr>
          <a:xfrm>
            <a:off x="189608" y="6356350"/>
            <a:ext cx="4669471" cy="365126"/>
          </a:xfrm>
          <a:prstGeom prst="rect">
            <a:avLst/>
          </a:prstGeom>
          <a:noFill/>
        </p:spPr>
        <p:txBody>
          <a:bodyPr wrap="square" rtlCol="0">
            <a:noAutofit/>
          </a:bodyPr>
          <a:lstStyle/>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Among likely voters 18+
Source: Univision political tracker in collaboration with Media Predict as of December 2023</a:t>
            </a:r>
          </a:p>
        </p:txBody>
      </p:sp>
      <p:pic>
        <p:nvPicPr>
          <p:cNvPr id="6" name="Picture 5">
            <a:extLst>
              <a:ext uri="{FF2B5EF4-FFF2-40B4-BE49-F238E27FC236}">
                <a16:creationId xmlns:a16="http://schemas.microsoft.com/office/drawing/2014/main" id="{37206126-3F44-9847-0F24-4AB46B4E6102}"/>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9997442" y="6534578"/>
            <a:ext cx="1370548" cy="136204"/>
          </a:xfrm>
          <a:prstGeom prst="rect">
            <a:avLst/>
          </a:prstGeom>
        </p:spPr>
      </p:pic>
      <p:sp>
        <p:nvSpPr>
          <p:cNvPr id="2" name="TextBox 1">
            <a:extLst>
              <a:ext uri="{FF2B5EF4-FFF2-40B4-BE49-F238E27FC236}">
                <a16:creationId xmlns:a16="http://schemas.microsoft.com/office/drawing/2014/main" id="{97E20852-8555-034C-0243-4090C5F8398E}"/>
              </a:ext>
            </a:extLst>
          </p:cNvPr>
          <p:cNvSpPr txBox="1"/>
          <p:nvPr userDrawn="1"/>
        </p:nvSpPr>
        <p:spPr>
          <a:xfrm>
            <a:off x="10893552" y="0"/>
            <a:ext cx="1298448" cy="276999"/>
          </a:xfrm>
          <a:prstGeom prst="rect">
            <a:avLst/>
          </a:prstGeom>
          <a:solidFill>
            <a:srgbClr val="D9D9D9"/>
          </a:solidFill>
        </p:spPr>
        <p:txBody>
          <a:bodyPr wrap="square" rtlCol="0" anchor="ctr">
            <a:spAutoFit/>
          </a:bodyPr>
          <a:lstStyle/>
          <a:p>
            <a:pPr algn="ctr"/>
            <a:r>
              <a:rPr lang="en-US" sz="1200" dirty="0">
                <a:solidFill>
                  <a:schemeClr val="tx1"/>
                </a:solidFill>
                <a:latin typeface="+mj-lt"/>
              </a:rPr>
              <a:t>CA – A18+</a:t>
            </a:r>
          </a:p>
        </p:txBody>
      </p:sp>
    </p:spTree>
    <p:extLst>
      <p:ext uri="{BB962C8B-B14F-4D97-AF65-F5344CB8AC3E}">
        <p14:creationId xmlns:p14="http://schemas.microsoft.com/office/powerpoint/2010/main" val="308496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04493-65D4-D740-394D-4E9BAA88F65B}"/>
              </a:ext>
            </a:extLst>
          </p:cNvPr>
          <p:cNvSpPr/>
          <p:nvPr userDrawn="1"/>
        </p:nvSpPr>
        <p:spPr>
          <a:xfrm>
            <a:off x="11278564" y="6478366"/>
            <a:ext cx="804000" cy="246221"/>
          </a:xfrm>
          <a:prstGeom prst="rect">
            <a:avLst/>
          </a:prstGeom>
        </p:spPr>
        <p:txBody>
          <a:bodyPr wrap="square">
            <a:noAutofit/>
          </a:bodyPr>
          <a:lstStyle/>
          <a:p>
            <a:pPr marL="0" marR="0" lvl="0" indent="0" algn="r" defTabSz="412740" rtl="0" eaLnBrk="1" fontAlgn="auto" latinLnBrk="0" hangingPunct="0">
              <a:lnSpc>
                <a:spcPct val="100000"/>
              </a:lnSpc>
              <a:spcBef>
                <a:spcPts val="0"/>
              </a:spcBef>
              <a:spcAft>
                <a:spcPts val="0"/>
              </a:spcAft>
              <a:buClrTx/>
              <a:buSzTx/>
              <a:buFontTx/>
              <a:buNone/>
              <a:tabLst/>
              <a:defRPr/>
            </a:pPr>
            <a:fld id="{9757110A-ABD4-3B44-8706-074AB5CC3BE4}" type="slidenum">
              <a:rPr lang="en-US" sz="800" smtClean="0">
                <a:solidFill>
                  <a:schemeClr val="tx1"/>
                </a:solidFill>
                <a:latin typeface="Franklin Gothic Book" panose="020B0503020102020204" pitchFamily="34" charset="0"/>
              </a:rPr>
              <a:pPr marL="0" marR="0" lvl="0" indent="0" algn="r" defTabSz="412740" rtl="0" eaLnBrk="1" fontAlgn="auto" latinLnBrk="0" hangingPunct="0">
                <a:lnSpc>
                  <a:spcPct val="100000"/>
                </a:lnSpc>
                <a:spcBef>
                  <a:spcPts val="0"/>
                </a:spcBef>
                <a:spcAft>
                  <a:spcPts val="0"/>
                </a:spcAft>
                <a:buClrTx/>
                <a:buSzTx/>
                <a:buFontTx/>
                <a:buNone/>
                <a:tabLst/>
                <a:defRPr/>
              </a:pPr>
              <a:t>‹#›</a:t>
            </a:fld>
            <a:endParaRPr kumimoji="0" lang="en-US" sz="800" u="none" strike="noStrike" kern="0" cap="none" spc="0" normalizeH="0" baseline="0" noProof="0" dirty="0">
              <a:ln>
                <a:noFill/>
              </a:ln>
              <a:solidFill>
                <a:schemeClr val="tx1"/>
              </a:solidFill>
              <a:effectLst/>
              <a:uLnTx/>
              <a:uFillTx/>
              <a:latin typeface="Franklin Gothic Book" panose="020B0503020102020204" pitchFamily="34" charset="0"/>
              <a:sym typeface="Helvetica Light"/>
            </a:endParaRPr>
          </a:p>
        </p:txBody>
      </p:sp>
      <p:sp>
        <p:nvSpPr>
          <p:cNvPr id="4" name="TextBox 3">
            <a:extLst>
              <a:ext uri="{FF2B5EF4-FFF2-40B4-BE49-F238E27FC236}">
                <a16:creationId xmlns:a16="http://schemas.microsoft.com/office/drawing/2014/main" id="{EA3405D4-E6D0-46F7-8936-6C568CF46BAF}"/>
              </a:ext>
            </a:extLst>
          </p:cNvPr>
          <p:cNvSpPr txBox="1"/>
          <p:nvPr userDrawn="1"/>
        </p:nvSpPr>
        <p:spPr>
          <a:xfrm>
            <a:off x="189608" y="6356350"/>
            <a:ext cx="4669471" cy="365126"/>
          </a:xfrm>
          <a:prstGeom prst="rect">
            <a:avLst/>
          </a:prstGeom>
          <a:noFill/>
        </p:spPr>
        <p:txBody>
          <a:bodyPr wrap="square" rtlCol="0">
            <a:noAutofit/>
          </a:bodyPr>
          <a:lstStyle/>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Among likely voters 18+
Source: Univision political tracker in collaboration with Media Predict as of December 2023</a:t>
            </a:r>
          </a:p>
        </p:txBody>
      </p:sp>
      <p:pic>
        <p:nvPicPr>
          <p:cNvPr id="6" name="Picture 5">
            <a:extLst>
              <a:ext uri="{FF2B5EF4-FFF2-40B4-BE49-F238E27FC236}">
                <a16:creationId xmlns:a16="http://schemas.microsoft.com/office/drawing/2014/main" id="{37206126-3F44-9847-0F24-4AB46B4E6102}"/>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9997442" y="6534578"/>
            <a:ext cx="1370548" cy="136204"/>
          </a:xfrm>
          <a:prstGeom prst="rect">
            <a:avLst/>
          </a:prstGeom>
        </p:spPr>
      </p:pic>
      <p:sp>
        <p:nvSpPr>
          <p:cNvPr id="2" name="TextBox 1">
            <a:extLst>
              <a:ext uri="{FF2B5EF4-FFF2-40B4-BE49-F238E27FC236}">
                <a16:creationId xmlns:a16="http://schemas.microsoft.com/office/drawing/2014/main" id="{D8544DE0-0456-6BF2-4459-D5E3FFA8ED87}"/>
              </a:ext>
            </a:extLst>
          </p:cNvPr>
          <p:cNvSpPr txBox="1"/>
          <p:nvPr userDrawn="1"/>
        </p:nvSpPr>
        <p:spPr>
          <a:xfrm>
            <a:off x="10893552" y="0"/>
            <a:ext cx="1298448" cy="461665"/>
          </a:xfrm>
          <a:prstGeom prst="rect">
            <a:avLst/>
          </a:prstGeom>
          <a:solidFill>
            <a:srgbClr val="D9D9D9"/>
          </a:solidFill>
        </p:spPr>
        <p:txBody>
          <a:bodyPr wrap="square" rtlCol="0" anchor="ctr">
            <a:spAutoFit/>
          </a:bodyPr>
          <a:lstStyle/>
          <a:p>
            <a:pPr algn="ctr"/>
            <a:r>
              <a:rPr lang="en-US" sz="1200" dirty="0">
                <a:solidFill>
                  <a:schemeClr val="tx1"/>
                </a:solidFill>
                <a:latin typeface="+mj-lt"/>
              </a:rPr>
              <a:t>CA – A18+</a:t>
            </a:r>
          </a:p>
          <a:p>
            <a:pPr algn="ctr"/>
            <a:r>
              <a:rPr lang="en-US" sz="1200" dirty="0">
                <a:solidFill>
                  <a:schemeClr val="tx1"/>
                </a:solidFill>
                <a:latin typeface="+mj-lt"/>
              </a:rPr>
              <a:t>Republicans</a:t>
            </a:r>
          </a:p>
        </p:txBody>
      </p:sp>
    </p:spTree>
    <p:extLst>
      <p:ext uri="{BB962C8B-B14F-4D97-AF65-F5344CB8AC3E}">
        <p14:creationId xmlns:p14="http://schemas.microsoft.com/office/powerpoint/2010/main" val="77707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04493-65D4-D740-394D-4E9BAA88F65B}"/>
              </a:ext>
            </a:extLst>
          </p:cNvPr>
          <p:cNvSpPr/>
          <p:nvPr userDrawn="1"/>
        </p:nvSpPr>
        <p:spPr>
          <a:xfrm>
            <a:off x="11278564" y="6478366"/>
            <a:ext cx="804000" cy="246221"/>
          </a:xfrm>
          <a:prstGeom prst="rect">
            <a:avLst/>
          </a:prstGeom>
        </p:spPr>
        <p:txBody>
          <a:bodyPr wrap="square">
            <a:noAutofit/>
          </a:bodyPr>
          <a:lstStyle/>
          <a:p>
            <a:pPr marL="0" marR="0" lvl="0" indent="0" algn="r" defTabSz="412740" rtl="0" eaLnBrk="1" fontAlgn="auto" latinLnBrk="0" hangingPunct="0">
              <a:lnSpc>
                <a:spcPct val="100000"/>
              </a:lnSpc>
              <a:spcBef>
                <a:spcPts val="0"/>
              </a:spcBef>
              <a:spcAft>
                <a:spcPts val="0"/>
              </a:spcAft>
              <a:buClrTx/>
              <a:buSzTx/>
              <a:buFontTx/>
              <a:buNone/>
              <a:tabLst/>
              <a:defRPr/>
            </a:pPr>
            <a:fld id="{9757110A-ABD4-3B44-8706-074AB5CC3BE4}" type="slidenum">
              <a:rPr lang="en-US" sz="800" smtClean="0">
                <a:solidFill>
                  <a:schemeClr val="tx1"/>
                </a:solidFill>
                <a:latin typeface="Franklin Gothic Book" panose="020B0503020102020204" pitchFamily="34" charset="0"/>
              </a:rPr>
              <a:pPr marL="0" marR="0" lvl="0" indent="0" algn="r" defTabSz="412740" rtl="0" eaLnBrk="1" fontAlgn="auto" latinLnBrk="0" hangingPunct="0">
                <a:lnSpc>
                  <a:spcPct val="100000"/>
                </a:lnSpc>
                <a:spcBef>
                  <a:spcPts val="0"/>
                </a:spcBef>
                <a:spcAft>
                  <a:spcPts val="0"/>
                </a:spcAft>
                <a:buClrTx/>
                <a:buSzTx/>
                <a:buFontTx/>
                <a:buNone/>
                <a:tabLst/>
                <a:defRPr/>
              </a:pPr>
              <a:t>‹#›</a:t>
            </a:fld>
            <a:endParaRPr kumimoji="0" lang="en-US" sz="800" u="none" strike="noStrike" kern="0" cap="none" spc="0" normalizeH="0" baseline="0" noProof="0" dirty="0">
              <a:ln>
                <a:noFill/>
              </a:ln>
              <a:solidFill>
                <a:schemeClr val="tx1"/>
              </a:solidFill>
              <a:effectLst/>
              <a:uLnTx/>
              <a:uFillTx/>
              <a:latin typeface="Franklin Gothic Book" panose="020B0503020102020204" pitchFamily="34" charset="0"/>
              <a:sym typeface="Helvetica Light"/>
            </a:endParaRPr>
          </a:p>
        </p:txBody>
      </p:sp>
      <p:sp>
        <p:nvSpPr>
          <p:cNvPr id="4" name="TextBox 3">
            <a:extLst>
              <a:ext uri="{FF2B5EF4-FFF2-40B4-BE49-F238E27FC236}">
                <a16:creationId xmlns:a16="http://schemas.microsoft.com/office/drawing/2014/main" id="{EA3405D4-E6D0-46F7-8936-6C568CF46BAF}"/>
              </a:ext>
            </a:extLst>
          </p:cNvPr>
          <p:cNvSpPr txBox="1"/>
          <p:nvPr userDrawn="1"/>
        </p:nvSpPr>
        <p:spPr>
          <a:xfrm>
            <a:off x="189608" y="6356350"/>
            <a:ext cx="4669471" cy="365126"/>
          </a:xfrm>
          <a:prstGeom prst="rect">
            <a:avLst/>
          </a:prstGeom>
          <a:noFill/>
        </p:spPr>
        <p:txBody>
          <a:bodyPr wrap="square" rtlCol="0">
            <a:noAutofit/>
          </a:bodyPr>
          <a:lstStyle/>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Among likely voters 18+
Source: Univision political tracker in collaboration with Media Predict as of December 2023</a:t>
            </a:r>
          </a:p>
        </p:txBody>
      </p:sp>
      <p:pic>
        <p:nvPicPr>
          <p:cNvPr id="6" name="Picture 5">
            <a:extLst>
              <a:ext uri="{FF2B5EF4-FFF2-40B4-BE49-F238E27FC236}">
                <a16:creationId xmlns:a16="http://schemas.microsoft.com/office/drawing/2014/main" id="{37206126-3F44-9847-0F24-4AB46B4E6102}"/>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9997442" y="6534578"/>
            <a:ext cx="1370548" cy="136204"/>
          </a:xfrm>
          <a:prstGeom prst="rect">
            <a:avLst/>
          </a:prstGeom>
        </p:spPr>
      </p:pic>
      <p:sp>
        <p:nvSpPr>
          <p:cNvPr id="2" name="TextBox 1">
            <a:extLst>
              <a:ext uri="{FF2B5EF4-FFF2-40B4-BE49-F238E27FC236}">
                <a16:creationId xmlns:a16="http://schemas.microsoft.com/office/drawing/2014/main" id="{C725A6D0-0F3C-AC60-C65D-CB9B1369945D}"/>
              </a:ext>
            </a:extLst>
          </p:cNvPr>
          <p:cNvSpPr txBox="1"/>
          <p:nvPr userDrawn="1"/>
        </p:nvSpPr>
        <p:spPr>
          <a:xfrm>
            <a:off x="10893552" y="0"/>
            <a:ext cx="1298448" cy="461665"/>
          </a:xfrm>
          <a:prstGeom prst="rect">
            <a:avLst/>
          </a:prstGeom>
          <a:solidFill>
            <a:srgbClr val="D9D9D9"/>
          </a:solidFill>
        </p:spPr>
        <p:txBody>
          <a:bodyPr wrap="square" rtlCol="0" anchor="ctr">
            <a:spAutoFit/>
          </a:bodyPr>
          <a:lstStyle/>
          <a:p>
            <a:pPr algn="ctr"/>
            <a:r>
              <a:rPr lang="en-US" sz="1200" dirty="0">
                <a:solidFill>
                  <a:schemeClr val="tx1"/>
                </a:solidFill>
                <a:latin typeface="+mj-lt"/>
              </a:rPr>
              <a:t>CA – A18+</a:t>
            </a:r>
          </a:p>
          <a:p>
            <a:pPr algn="ctr"/>
            <a:r>
              <a:rPr lang="en-US" sz="1200" dirty="0">
                <a:solidFill>
                  <a:schemeClr val="tx1"/>
                </a:solidFill>
                <a:latin typeface="+mj-lt"/>
              </a:rPr>
              <a:t>Democrats</a:t>
            </a:r>
          </a:p>
        </p:txBody>
      </p:sp>
    </p:spTree>
    <p:extLst>
      <p:ext uri="{BB962C8B-B14F-4D97-AF65-F5344CB8AC3E}">
        <p14:creationId xmlns:p14="http://schemas.microsoft.com/office/powerpoint/2010/main" val="276392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dation Background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70897A-038E-D848-92DE-5A27FBE6333A}"/>
              </a:ext>
            </a:extLst>
          </p:cNvPr>
          <p:cNvSpPr/>
          <p:nvPr userDrawn="1"/>
        </p:nvSpPr>
        <p:spPr>
          <a:xfrm>
            <a:off x="0" y="3114384"/>
            <a:ext cx="12192000" cy="62923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indent="0" algn="ctr" defTabSz="1100639" rtl="0" fontAlgn="auto" latinLnBrk="0" hangingPunct="0">
              <a:lnSpc>
                <a:spcPct val="100000"/>
              </a:lnSpc>
              <a:spcBef>
                <a:spcPts val="0"/>
              </a:spcBef>
              <a:spcAft>
                <a:spcPts val="0"/>
              </a:spcAft>
              <a:buClrTx/>
              <a:buSzTx/>
              <a:buFontTx/>
              <a:buNone/>
              <a:tabLst/>
            </a:pPr>
            <a:endParaRPr lang="en-US" sz="3200">
              <a:solidFill>
                <a:srgbClr val="FFFFFF"/>
              </a:solidFill>
            </a:endParaRPr>
          </a:p>
        </p:txBody>
      </p:sp>
      <p:pic>
        <p:nvPicPr>
          <p:cNvPr id="5" name="Picture 4">
            <a:extLst>
              <a:ext uri="{FF2B5EF4-FFF2-40B4-BE49-F238E27FC236}">
                <a16:creationId xmlns:a16="http://schemas.microsoft.com/office/drawing/2014/main" id="{AB56E626-12AB-4E4C-9BA3-8F5DFBAC73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60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04493-65D4-D740-394D-4E9BAA88F65B}"/>
              </a:ext>
            </a:extLst>
          </p:cNvPr>
          <p:cNvSpPr/>
          <p:nvPr userDrawn="1"/>
        </p:nvSpPr>
        <p:spPr>
          <a:xfrm>
            <a:off x="11278564" y="6478366"/>
            <a:ext cx="804000" cy="246221"/>
          </a:xfrm>
          <a:prstGeom prst="rect">
            <a:avLst/>
          </a:prstGeom>
        </p:spPr>
        <p:txBody>
          <a:bodyPr wrap="square">
            <a:noAutofit/>
          </a:bodyPr>
          <a:lstStyle/>
          <a:p>
            <a:pPr marL="0" marR="0" lvl="0" indent="0" algn="r" defTabSz="412740" rtl="0" eaLnBrk="1" fontAlgn="auto" latinLnBrk="0" hangingPunct="0">
              <a:lnSpc>
                <a:spcPct val="100000"/>
              </a:lnSpc>
              <a:spcBef>
                <a:spcPts val="0"/>
              </a:spcBef>
              <a:spcAft>
                <a:spcPts val="0"/>
              </a:spcAft>
              <a:buClrTx/>
              <a:buSzTx/>
              <a:buFontTx/>
              <a:buNone/>
              <a:tabLst/>
              <a:defRPr/>
            </a:pPr>
            <a:fld id="{9757110A-ABD4-3B44-8706-074AB5CC3BE4}" type="slidenum">
              <a:rPr lang="en-US" sz="800" smtClean="0">
                <a:solidFill>
                  <a:schemeClr val="tx1"/>
                </a:solidFill>
                <a:latin typeface="Franklin Gothic Book" panose="020B0503020102020204" pitchFamily="34" charset="0"/>
              </a:rPr>
              <a:pPr marL="0" marR="0" lvl="0" indent="0" algn="r" defTabSz="412740" rtl="0" eaLnBrk="1" fontAlgn="auto" latinLnBrk="0" hangingPunct="0">
                <a:lnSpc>
                  <a:spcPct val="100000"/>
                </a:lnSpc>
                <a:spcBef>
                  <a:spcPts val="0"/>
                </a:spcBef>
                <a:spcAft>
                  <a:spcPts val="0"/>
                </a:spcAft>
                <a:buClrTx/>
                <a:buSzTx/>
                <a:buFontTx/>
                <a:buNone/>
                <a:tabLst/>
                <a:defRPr/>
              </a:pPr>
              <a:t>‹#›</a:t>
            </a:fld>
            <a:endParaRPr kumimoji="0" lang="en-US" sz="800" u="none" strike="noStrike" kern="0" cap="none" spc="0" normalizeH="0" baseline="0" noProof="0" dirty="0">
              <a:ln>
                <a:noFill/>
              </a:ln>
              <a:solidFill>
                <a:schemeClr val="tx1"/>
              </a:solidFill>
              <a:effectLst/>
              <a:uLnTx/>
              <a:uFillTx/>
              <a:latin typeface="Franklin Gothic Book" panose="020B0503020102020204" pitchFamily="34" charset="0"/>
              <a:sym typeface="Helvetica Light"/>
            </a:endParaRPr>
          </a:p>
        </p:txBody>
      </p:sp>
      <p:sp>
        <p:nvSpPr>
          <p:cNvPr id="4" name="TextBox 3">
            <a:extLst>
              <a:ext uri="{FF2B5EF4-FFF2-40B4-BE49-F238E27FC236}">
                <a16:creationId xmlns:a16="http://schemas.microsoft.com/office/drawing/2014/main" id="{EA3405D4-E6D0-46F7-8936-6C568CF46BAF}"/>
              </a:ext>
            </a:extLst>
          </p:cNvPr>
          <p:cNvSpPr txBox="1"/>
          <p:nvPr userDrawn="1"/>
        </p:nvSpPr>
        <p:spPr>
          <a:xfrm>
            <a:off x="189608" y="6356350"/>
            <a:ext cx="4669471" cy="365126"/>
          </a:xfrm>
          <a:prstGeom prst="rect">
            <a:avLst/>
          </a:prstGeom>
          <a:noFill/>
        </p:spPr>
        <p:txBody>
          <a:bodyPr wrap="square" rtlCol="0">
            <a:noAutofit/>
          </a:bodyPr>
          <a:lstStyle/>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Among likely voters 18+
Source: Univision political tracker in collaboration with Media Predict as of December 2023</a:t>
            </a:r>
          </a:p>
        </p:txBody>
      </p:sp>
      <p:pic>
        <p:nvPicPr>
          <p:cNvPr id="6" name="Picture 5">
            <a:extLst>
              <a:ext uri="{FF2B5EF4-FFF2-40B4-BE49-F238E27FC236}">
                <a16:creationId xmlns:a16="http://schemas.microsoft.com/office/drawing/2014/main" id="{37206126-3F44-9847-0F24-4AB46B4E6102}"/>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9997442" y="6534578"/>
            <a:ext cx="1370548" cy="136204"/>
          </a:xfrm>
          <a:prstGeom prst="rect">
            <a:avLst/>
          </a:prstGeom>
        </p:spPr>
      </p:pic>
      <p:sp>
        <p:nvSpPr>
          <p:cNvPr id="2" name="TextBox 1">
            <a:extLst>
              <a:ext uri="{FF2B5EF4-FFF2-40B4-BE49-F238E27FC236}">
                <a16:creationId xmlns:a16="http://schemas.microsoft.com/office/drawing/2014/main" id="{D8544DE0-0456-6BF2-4459-D5E3FFA8ED87}"/>
              </a:ext>
            </a:extLst>
          </p:cNvPr>
          <p:cNvSpPr txBox="1"/>
          <p:nvPr userDrawn="1"/>
        </p:nvSpPr>
        <p:spPr>
          <a:xfrm>
            <a:off x="10893552" y="0"/>
            <a:ext cx="1298448" cy="461665"/>
          </a:xfrm>
          <a:prstGeom prst="rect">
            <a:avLst/>
          </a:prstGeom>
          <a:solidFill>
            <a:srgbClr val="D9D9D9"/>
          </a:solidFill>
        </p:spPr>
        <p:txBody>
          <a:bodyPr wrap="square" rtlCol="0" anchor="ctr">
            <a:spAutoFit/>
          </a:bodyPr>
          <a:lstStyle/>
          <a:p>
            <a:pPr algn="ctr"/>
            <a:r>
              <a:rPr lang="en-US" sz="1200" dirty="0">
                <a:solidFill>
                  <a:schemeClr val="tx1"/>
                </a:solidFill>
                <a:latin typeface="+mj-lt"/>
              </a:rPr>
              <a:t>CA – A18+ LV</a:t>
            </a:r>
          </a:p>
          <a:p>
            <a:pPr algn="ctr"/>
            <a:r>
              <a:rPr lang="en-US" sz="1200" dirty="0">
                <a:solidFill>
                  <a:schemeClr val="tx1"/>
                </a:solidFill>
                <a:latin typeface="+mj-lt"/>
              </a:rPr>
              <a:t>Republicans</a:t>
            </a:r>
          </a:p>
        </p:txBody>
      </p:sp>
    </p:spTree>
    <p:extLst>
      <p:ext uri="{BB962C8B-B14F-4D97-AF65-F5344CB8AC3E}">
        <p14:creationId xmlns:p14="http://schemas.microsoft.com/office/powerpoint/2010/main" val="415632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04493-65D4-D740-394D-4E9BAA88F65B}"/>
              </a:ext>
            </a:extLst>
          </p:cNvPr>
          <p:cNvSpPr/>
          <p:nvPr userDrawn="1"/>
        </p:nvSpPr>
        <p:spPr>
          <a:xfrm>
            <a:off x="11278564" y="6478366"/>
            <a:ext cx="804000" cy="246221"/>
          </a:xfrm>
          <a:prstGeom prst="rect">
            <a:avLst/>
          </a:prstGeom>
        </p:spPr>
        <p:txBody>
          <a:bodyPr wrap="square">
            <a:noAutofit/>
          </a:bodyPr>
          <a:lstStyle/>
          <a:p>
            <a:pPr marL="0" marR="0" lvl="0" indent="0" algn="r" defTabSz="412740" rtl="0" eaLnBrk="1" fontAlgn="auto" latinLnBrk="0" hangingPunct="0">
              <a:lnSpc>
                <a:spcPct val="100000"/>
              </a:lnSpc>
              <a:spcBef>
                <a:spcPts val="0"/>
              </a:spcBef>
              <a:spcAft>
                <a:spcPts val="0"/>
              </a:spcAft>
              <a:buClrTx/>
              <a:buSzTx/>
              <a:buFontTx/>
              <a:buNone/>
              <a:tabLst/>
              <a:defRPr/>
            </a:pPr>
            <a:fld id="{9757110A-ABD4-3B44-8706-074AB5CC3BE4}" type="slidenum">
              <a:rPr lang="en-US" sz="800" smtClean="0">
                <a:solidFill>
                  <a:schemeClr val="tx1"/>
                </a:solidFill>
                <a:latin typeface="Franklin Gothic Book" panose="020B0503020102020204" pitchFamily="34" charset="0"/>
              </a:rPr>
              <a:pPr marL="0" marR="0" lvl="0" indent="0" algn="r" defTabSz="412740" rtl="0" eaLnBrk="1" fontAlgn="auto" latinLnBrk="0" hangingPunct="0">
                <a:lnSpc>
                  <a:spcPct val="100000"/>
                </a:lnSpc>
                <a:spcBef>
                  <a:spcPts val="0"/>
                </a:spcBef>
                <a:spcAft>
                  <a:spcPts val="0"/>
                </a:spcAft>
                <a:buClrTx/>
                <a:buSzTx/>
                <a:buFontTx/>
                <a:buNone/>
                <a:tabLst/>
                <a:defRPr/>
              </a:pPr>
              <a:t>‹#›</a:t>
            </a:fld>
            <a:endParaRPr kumimoji="0" lang="en-US" sz="800" u="none" strike="noStrike" kern="0" cap="none" spc="0" normalizeH="0" baseline="0" noProof="0" dirty="0">
              <a:ln>
                <a:noFill/>
              </a:ln>
              <a:solidFill>
                <a:schemeClr val="tx1"/>
              </a:solidFill>
              <a:effectLst/>
              <a:uLnTx/>
              <a:uFillTx/>
              <a:latin typeface="Franklin Gothic Book" panose="020B0503020102020204" pitchFamily="34" charset="0"/>
              <a:sym typeface="Helvetica Light"/>
            </a:endParaRPr>
          </a:p>
        </p:txBody>
      </p:sp>
      <p:sp>
        <p:nvSpPr>
          <p:cNvPr id="4" name="TextBox 3">
            <a:extLst>
              <a:ext uri="{FF2B5EF4-FFF2-40B4-BE49-F238E27FC236}">
                <a16:creationId xmlns:a16="http://schemas.microsoft.com/office/drawing/2014/main" id="{EA3405D4-E6D0-46F7-8936-6C568CF46BAF}"/>
              </a:ext>
            </a:extLst>
          </p:cNvPr>
          <p:cNvSpPr txBox="1"/>
          <p:nvPr userDrawn="1"/>
        </p:nvSpPr>
        <p:spPr>
          <a:xfrm>
            <a:off x="189608" y="6356350"/>
            <a:ext cx="4669471" cy="365126"/>
          </a:xfrm>
          <a:prstGeom prst="rect">
            <a:avLst/>
          </a:prstGeom>
          <a:noFill/>
        </p:spPr>
        <p:txBody>
          <a:bodyPr wrap="square" rtlCol="0">
            <a:noAutofit/>
          </a:bodyPr>
          <a:lstStyle/>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Among likely voters 18+
Source: Univision political tracker in collaboration with Media Predict as of December 2023</a:t>
            </a:r>
          </a:p>
        </p:txBody>
      </p:sp>
      <p:pic>
        <p:nvPicPr>
          <p:cNvPr id="6" name="Picture 5">
            <a:extLst>
              <a:ext uri="{FF2B5EF4-FFF2-40B4-BE49-F238E27FC236}">
                <a16:creationId xmlns:a16="http://schemas.microsoft.com/office/drawing/2014/main" id="{37206126-3F44-9847-0F24-4AB46B4E6102}"/>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9997442" y="6534578"/>
            <a:ext cx="1370548" cy="136204"/>
          </a:xfrm>
          <a:prstGeom prst="rect">
            <a:avLst/>
          </a:prstGeom>
        </p:spPr>
      </p:pic>
      <p:sp>
        <p:nvSpPr>
          <p:cNvPr id="2" name="TextBox 1">
            <a:extLst>
              <a:ext uri="{FF2B5EF4-FFF2-40B4-BE49-F238E27FC236}">
                <a16:creationId xmlns:a16="http://schemas.microsoft.com/office/drawing/2014/main" id="{C725A6D0-0F3C-AC60-C65D-CB9B1369945D}"/>
              </a:ext>
            </a:extLst>
          </p:cNvPr>
          <p:cNvSpPr txBox="1"/>
          <p:nvPr userDrawn="1"/>
        </p:nvSpPr>
        <p:spPr>
          <a:xfrm>
            <a:off x="10893552" y="0"/>
            <a:ext cx="1298448" cy="461665"/>
          </a:xfrm>
          <a:prstGeom prst="rect">
            <a:avLst/>
          </a:prstGeom>
          <a:solidFill>
            <a:srgbClr val="D9D9D9"/>
          </a:solidFill>
        </p:spPr>
        <p:txBody>
          <a:bodyPr wrap="square" rtlCol="0" anchor="ctr">
            <a:spAutoFit/>
          </a:bodyPr>
          <a:lstStyle/>
          <a:p>
            <a:pPr algn="ctr"/>
            <a:r>
              <a:rPr lang="en-US" sz="1200" dirty="0">
                <a:solidFill>
                  <a:schemeClr val="tx1"/>
                </a:solidFill>
                <a:latin typeface="+mj-lt"/>
              </a:rPr>
              <a:t>CA – A18+ LV</a:t>
            </a:r>
          </a:p>
          <a:p>
            <a:pPr algn="ctr"/>
            <a:r>
              <a:rPr lang="en-US" sz="1200" dirty="0">
                <a:solidFill>
                  <a:schemeClr val="tx1"/>
                </a:solidFill>
                <a:latin typeface="+mj-lt"/>
              </a:rPr>
              <a:t>Democrats</a:t>
            </a:r>
          </a:p>
        </p:txBody>
      </p:sp>
    </p:spTree>
    <p:extLst>
      <p:ext uri="{BB962C8B-B14F-4D97-AF65-F5344CB8AC3E}">
        <p14:creationId xmlns:p14="http://schemas.microsoft.com/office/powerpoint/2010/main" val="164291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04493-65D4-D740-394D-4E9BAA88F65B}"/>
              </a:ext>
            </a:extLst>
          </p:cNvPr>
          <p:cNvSpPr/>
          <p:nvPr userDrawn="1"/>
        </p:nvSpPr>
        <p:spPr>
          <a:xfrm>
            <a:off x="11278564" y="6478366"/>
            <a:ext cx="804000" cy="246221"/>
          </a:xfrm>
          <a:prstGeom prst="rect">
            <a:avLst/>
          </a:prstGeom>
        </p:spPr>
        <p:txBody>
          <a:bodyPr wrap="square">
            <a:noAutofit/>
          </a:bodyPr>
          <a:lstStyle/>
          <a:p>
            <a:pPr marL="0" marR="0" lvl="0" indent="0" algn="r" defTabSz="412740" rtl="0" eaLnBrk="1" fontAlgn="auto" latinLnBrk="0" hangingPunct="0">
              <a:lnSpc>
                <a:spcPct val="100000"/>
              </a:lnSpc>
              <a:spcBef>
                <a:spcPts val="0"/>
              </a:spcBef>
              <a:spcAft>
                <a:spcPts val="0"/>
              </a:spcAft>
              <a:buClrTx/>
              <a:buSzTx/>
              <a:buFontTx/>
              <a:buNone/>
              <a:tabLst/>
              <a:defRPr/>
            </a:pPr>
            <a:fld id="{9757110A-ABD4-3B44-8706-074AB5CC3BE4}" type="slidenum">
              <a:rPr lang="en-US" sz="800" smtClean="0">
                <a:solidFill>
                  <a:schemeClr val="tx1"/>
                </a:solidFill>
                <a:latin typeface="Franklin Gothic Book" panose="020B0503020102020204" pitchFamily="34" charset="0"/>
              </a:rPr>
              <a:pPr marL="0" marR="0" lvl="0" indent="0" algn="r" defTabSz="412740" rtl="0" eaLnBrk="1" fontAlgn="auto" latinLnBrk="0" hangingPunct="0">
                <a:lnSpc>
                  <a:spcPct val="100000"/>
                </a:lnSpc>
                <a:spcBef>
                  <a:spcPts val="0"/>
                </a:spcBef>
                <a:spcAft>
                  <a:spcPts val="0"/>
                </a:spcAft>
                <a:buClrTx/>
                <a:buSzTx/>
                <a:buFontTx/>
                <a:buNone/>
                <a:tabLst/>
                <a:defRPr/>
              </a:pPr>
              <a:t>‹#›</a:t>
            </a:fld>
            <a:endParaRPr kumimoji="0" lang="en-US" sz="800" u="none" strike="noStrike" kern="0" cap="none" spc="0" normalizeH="0" baseline="0" noProof="0" dirty="0">
              <a:ln>
                <a:noFill/>
              </a:ln>
              <a:solidFill>
                <a:schemeClr val="tx1"/>
              </a:solidFill>
              <a:effectLst/>
              <a:uLnTx/>
              <a:uFillTx/>
              <a:latin typeface="Franklin Gothic Book" panose="020B0503020102020204" pitchFamily="34" charset="0"/>
              <a:sym typeface="Helvetica Light"/>
            </a:endParaRPr>
          </a:p>
        </p:txBody>
      </p:sp>
      <p:pic>
        <p:nvPicPr>
          <p:cNvPr id="6" name="Picture 5">
            <a:extLst>
              <a:ext uri="{FF2B5EF4-FFF2-40B4-BE49-F238E27FC236}">
                <a16:creationId xmlns:a16="http://schemas.microsoft.com/office/drawing/2014/main" id="{37206126-3F44-9847-0F24-4AB46B4E6102}"/>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9997442" y="6534578"/>
            <a:ext cx="1370548" cy="136204"/>
          </a:xfrm>
          <a:prstGeom prst="rect">
            <a:avLst/>
          </a:prstGeom>
        </p:spPr>
      </p:pic>
      <p:sp>
        <p:nvSpPr>
          <p:cNvPr id="5" name="TextBox 4">
            <a:extLst>
              <a:ext uri="{FF2B5EF4-FFF2-40B4-BE49-F238E27FC236}">
                <a16:creationId xmlns:a16="http://schemas.microsoft.com/office/drawing/2014/main" id="{5D1B3150-B82F-069D-24DE-94CE7C47C644}"/>
              </a:ext>
            </a:extLst>
          </p:cNvPr>
          <p:cNvSpPr txBox="1"/>
          <p:nvPr userDrawn="1"/>
        </p:nvSpPr>
        <p:spPr>
          <a:xfrm>
            <a:off x="189608" y="6176963"/>
            <a:ext cx="4669471" cy="544513"/>
          </a:xfrm>
          <a:prstGeom prst="rect">
            <a:avLst/>
          </a:prstGeom>
          <a:noFill/>
        </p:spPr>
        <p:txBody>
          <a:bodyPr wrap="square" rtlCol="0">
            <a:noAutofit/>
          </a:bodyPr>
          <a:lstStyle/>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5 pt Scale: Agree = 4,5, Disagree = 1,2, Neutral = 3 (not reported), No opinion = 0 (Not reported)</a:t>
            </a:r>
          </a:p>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Agree and Disagree above will not sum to 100%</a:t>
            </a:r>
          </a:p>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Among likely voters 18+
Source: Univision political tracker in collaboration with Media Predict as of December 2023</a:t>
            </a:r>
          </a:p>
        </p:txBody>
      </p:sp>
      <p:sp>
        <p:nvSpPr>
          <p:cNvPr id="4" name="TextBox 3">
            <a:extLst>
              <a:ext uri="{FF2B5EF4-FFF2-40B4-BE49-F238E27FC236}">
                <a16:creationId xmlns:a16="http://schemas.microsoft.com/office/drawing/2014/main" id="{EEF29C8D-088B-EE18-5AA8-A9AD8C18E252}"/>
              </a:ext>
            </a:extLst>
          </p:cNvPr>
          <p:cNvSpPr txBox="1"/>
          <p:nvPr userDrawn="1"/>
        </p:nvSpPr>
        <p:spPr>
          <a:xfrm>
            <a:off x="10893552" y="0"/>
            <a:ext cx="1298448" cy="276999"/>
          </a:xfrm>
          <a:prstGeom prst="rect">
            <a:avLst/>
          </a:prstGeom>
          <a:solidFill>
            <a:srgbClr val="D9D9D9"/>
          </a:solidFill>
        </p:spPr>
        <p:txBody>
          <a:bodyPr wrap="square" rtlCol="0" anchor="ctr">
            <a:spAutoFit/>
          </a:bodyPr>
          <a:lstStyle/>
          <a:p>
            <a:pPr algn="ctr"/>
            <a:r>
              <a:rPr lang="en-US" sz="1200" dirty="0">
                <a:solidFill>
                  <a:schemeClr val="tx1"/>
                </a:solidFill>
                <a:latin typeface="+mj-lt"/>
              </a:rPr>
              <a:t>CA – A18+ LV</a:t>
            </a:r>
          </a:p>
        </p:txBody>
      </p:sp>
    </p:spTree>
    <p:extLst>
      <p:ext uri="{BB962C8B-B14F-4D97-AF65-F5344CB8AC3E}">
        <p14:creationId xmlns:p14="http://schemas.microsoft.com/office/powerpoint/2010/main" val="287042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adation Background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70897A-038E-D848-92DE-5A27FBE6333A}"/>
              </a:ext>
            </a:extLst>
          </p:cNvPr>
          <p:cNvSpPr/>
          <p:nvPr userDrawn="1"/>
        </p:nvSpPr>
        <p:spPr>
          <a:xfrm>
            <a:off x="0" y="3114384"/>
            <a:ext cx="12192000" cy="62923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indent="0" algn="ctr" defTabSz="1100639" rtl="0" fontAlgn="auto" latinLnBrk="0" hangingPunct="0">
              <a:lnSpc>
                <a:spcPct val="100000"/>
              </a:lnSpc>
              <a:spcBef>
                <a:spcPts val="0"/>
              </a:spcBef>
              <a:spcAft>
                <a:spcPts val="0"/>
              </a:spcAft>
              <a:buClrTx/>
              <a:buSzTx/>
              <a:buFontTx/>
              <a:buNone/>
              <a:tabLst/>
            </a:pPr>
            <a:endParaRPr lang="en-US" sz="3200">
              <a:solidFill>
                <a:srgbClr val="FFFFFF"/>
              </a:solidFill>
            </a:endParaRPr>
          </a:p>
        </p:txBody>
      </p:sp>
      <p:pic>
        <p:nvPicPr>
          <p:cNvPr id="5" name="Picture 4">
            <a:extLst>
              <a:ext uri="{FF2B5EF4-FFF2-40B4-BE49-F238E27FC236}">
                <a16:creationId xmlns:a16="http://schemas.microsoft.com/office/drawing/2014/main" id="{AB56E626-12AB-4E4C-9BA3-8F5DFBAC73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2418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04493-65D4-D740-394D-4E9BAA88F65B}"/>
              </a:ext>
            </a:extLst>
          </p:cNvPr>
          <p:cNvSpPr/>
          <p:nvPr userDrawn="1"/>
        </p:nvSpPr>
        <p:spPr>
          <a:xfrm>
            <a:off x="11278564" y="6478366"/>
            <a:ext cx="804000" cy="246221"/>
          </a:xfrm>
          <a:prstGeom prst="rect">
            <a:avLst/>
          </a:prstGeom>
        </p:spPr>
        <p:txBody>
          <a:bodyPr wrap="square">
            <a:noAutofit/>
          </a:bodyPr>
          <a:lstStyle/>
          <a:p>
            <a:pPr marL="0" marR="0" lvl="0" indent="0" algn="r" defTabSz="412740" rtl="0" eaLnBrk="1" fontAlgn="auto" latinLnBrk="0" hangingPunct="0">
              <a:lnSpc>
                <a:spcPct val="100000"/>
              </a:lnSpc>
              <a:spcBef>
                <a:spcPts val="0"/>
              </a:spcBef>
              <a:spcAft>
                <a:spcPts val="0"/>
              </a:spcAft>
              <a:buClrTx/>
              <a:buSzTx/>
              <a:buFontTx/>
              <a:buNone/>
              <a:tabLst/>
              <a:defRPr/>
            </a:pPr>
            <a:fld id="{9757110A-ABD4-3B44-8706-074AB5CC3BE4}" type="slidenum">
              <a:rPr lang="en-US" sz="800" smtClean="0">
                <a:solidFill>
                  <a:schemeClr val="tx1"/>
                </a:solidFill>
                <a:latin typeface="Franklin Gothic Book" panose="020B0503020102020204" pitchFamily="34" charset="0"/>
              </a:rPr>
              <a:pPr marL="0" marR="0" lvl="0" indent="0" algn="r" defTabSz="412740" rtl="0" eaLnBrk="1" fontAlgn="auto" latinLnBrk="0" hangingPunct="0">
                <a:lnSpc>
                  <a:spcPct val="100000"/>
                </a:lnSpc>
                <a:spcBef>
                  <a:spcPts val="0"/>
                </a:spcBef>
                <a:spcAft>
                  <a:spcPts val="0"/>
                </a:spcAft>
                <a:buClrTx/>
                <a:buSzTx/>
                <a:buFontTx/>
                <a:buNone/>
                <a:tabLst/>
                <a:defRPr/>
              </a:pPr>
              <a:t>‹#›</a:t>
            </a:fld>
            <a:endParaRPr kumimoji="0" lang="en-US" sz="800" u="none" strike="noStrike" kern="0" cap="none" spc="0" normalizeH="0" baseline="0" noProof="0" dirty="0">
              <a:ln>
                <a:noFill/>
              </a:ln>
              <a:solidFill>
                <a:schemeClr val="tx1"/>
              </a:solidFill>
              <a:effectLst/>
              <a:uLnTx/>
              <a:uFillTx/>
              <a:latin typeface="Franklin Gothic Book" panose="020B0503020102020204" pitchFamily="34" charset="0"/>
              <a:sym typeface="Helvetica Light"/>
            </a:endParaRPr>
          </a:p>
        </p:txBody>
      </p:sp>
      <p:sp>
        <p:nvSpPr>
          <p:cNvPr id="4" name="TextBox 3">
            <a:extLst>
              <a:ext uri="{FF2B5EF4-FFF2-40B4-BE49-F238E27FC236}">
                <a16:creationId xmlns:a16="http://schemas.microsoft.com/office/drawing/2014/main" id="{EA3405D4-E6D0-46F7-8936-6C568CF46BAF}"/>
              </a:ext>
            </a:extLst>
          </p:cNvPr>
          <p:cNvSpPr txBox="1"/>
          <p:nvPr userDrawn="1"/>
        </p:nvSpPr>
        <p:spPr>
          <a:xfrm>
            <a:off x="189608" y="6356350"/>
            <a:ext cx="4669471" cy="365126"/>
          </a:xfrm>
          <a:prstGeom prst="rect">
            <a:avLst/>
          </a:prstGeom>
          <a:noFill/>
        </p:spPr>
        <p:txBody>
          <a:bodyPr wrap="square" rtlCol="0">
            <a:noAutofit/>
          </a:bodyPr>
          <a:lstStyle/>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Among likely voters 18+
Source: Univision political tracker in collaboration with Media Predict as of December 2023</a:t>
            </a:r>
          </a:p>
        </p:txBody>
      </p:sp>
      <p:pic>
        <p:nvPicPr>
          <p:cNvPr id="6" name="Picture 5">
            <a:extLst>
              <a:ext uri="{FF2B5EF4-FFF2-40B4-BE49-F238E27FC236}">
                <a16:creationId xmlns:a16="http://schemas.microsoft.com/office/drawing/2014/main" id="{37206126-3F44-9847-0F24-4AB46B4E6102}"/>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9997442" y="6534578"/>
            <a:ext cx="1370548" cy="136204"/>
          </a:xfrm>
          <a:prstGeom prst="rect">
            <a:avLst/>
          </a:prstGeom>
        </p:spPr>
      </p:pic>
      <p:sp>
        <p:nvSpPr>
          <p:cNvPr id="2" name="TextBox 1">
            <a:extLst>
              <a:ext uri="{FF2B5EF4-FFF2-40B4-BE49-F238E27FC236}">
                <a16:creationId xmlns:a16="http://schemas.microsoft.com/office/drawing/2014/main" id="{97E20852-8555-034C-0243-4090C5F8398E}"/>
              </a:ext>
            </a:extLst>
          </p:cNvPr>
          <p:cNvSpPr txBox="1"/>
          <p:nvPr userDrawn="1"/>
        </p:nvSpPr>
        <p:spPr>
          <a:xfrm>
            <a:off x="10893552" y="0"/>
            <a:ext cx="1298448" cy="276999"/>
          </a:xfrm>
          <a:prstGeom prst="rect">
            <a:avLst/>
          </a:prstGeom>
          <a:solidFill>
            <a:srgbClr val="D9D9D9"/>
          </a:solidFill>
        </p:spPr>
        <p:txBody>
          <a:bodyPr wrap="square" rtlCol="0" anchor="ctr">
            <a:spAutoFit/>
          </a:bodyPr>
          <a:lstStyle/>
          <a:p>
            <a:pPr algn="ctr"/>
            <a:r>
              <a:rPr lang="en-US" sz="1200" dirty="0">
                <a:solidFill>
                  <a:schemeClr val="tx1"/>
                </a:solidFill>
                <a:latin typeface="+mj-lt"/>
              </a:rPr>
              <a:t>CA – A18+ LV</a:t>
            </a:r>
          </a:p>
        </p:txBody>
      </p:sp>
    </p:spTree>
    <p:extLst>
      <p:ext uri="{BB962C8B-B14F-4D97-AF65-F5344CB8AC3E}">
        <p14:creationId xmlns:p14="http://schemas.microsoft.com/office/powerpoint/2010/main" val="268482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04493-65D4-D740-394D-4E9BAA88F65B}"/>
              </a:ext>
            </a:extLst>
          </p:cNvPr>
          <p:cNvSpPr/>
          <p:nvPr userDrawn="1"/>
        </p:nvSpPr>
        <p:spPr>
          <a:xfrm>
            <a:off x="11278564" y="6478366"/>
            <a:ext cx="804000" cy="246221"/>
          </a:xfrm>
          <a:prstGeom prst="rect">
            <a:avLst/>
          </a:prstGeom>
        </p:spPr>
        <p:txBody>
          <a:bodyPr wrap="square">
            <a:noAutofit/>
          </a:bodyPr>
          <a:lstStyle/>
          <a:p>
            <a:pPr marL="0" marR="0" lvl="0" indent="0" algn="r" defTabSz="412740" rtl="0" eaLnBrk="1" fontAlgn="auto" latinLnBrk="0" hangingPunct="0">
              <a:lnSpc>
                <a:spcPct val="100000"/>
              </a:lnSpc>
              <a:spcBef>
                <a:spcPts val="0"/>
              </a:spcBef>
              <a:spcAft>
                <a:spcPts val="0"/>
              </a:spcAft>
              <a:buClrTx/>
              <a:buSzTx/>
              <a:buFontTx/>
              <a:buNone/>
              <a:tabLst/>
              <a:defRPr/>
            </a:pPr>
            <a:fld id="{9757110A-ABD4-3B44-8706-074AB5CC3BE4}" type="slidenum">
              <a:rPr lang="en-US" sz="800" smtClean="0">
                <a:solidFill>
                  <a:schemeClr val="tx1"/>
                </a:solidFill>
                <a:latin typeface="Franklin Gothic Book" panose="020B0503020102020204" pitchFamily="34" charset="0"/>
              </a:rPr>
              <a:pPr marL="0" marR="0" lvl="0" indent="0" algn="r" defTabSz="412740" rtl="0" eaLnBrk="1" fontAlgn="auto" latinLnBrk="0" hangingPunct="0">
                <a:lnSpc>
                  <a:spcPct val="100000"/>
                </a:lnSpc>
                <a:spcBef>
                  <a:spcPts val="0"/>
                </a:spcBef>
                <a:spcAft>
                  <a:spcPts val="0"/>
                </a:spcAft>
                <a:buClrTx/>
                <a:buSzTx/>
                <a:buFontTx/>
                <a:buNone/>
                <a:tabLst/>
                <a:defRPr/>
              </a:pPr>
              <a:t>‹#›</a:t>
            </a:fld>
            <a:endParaRPr kumimoji="0" lang="en-US" sz="800" u="none" strike="noStrike" kern="0" cap="none" spc="0" normalizeH="0" baseline="0" noProof="0" dirty="0">
              <a:ln>
                <a:noFill/>
              </a:ln>
              <a:solidFill>
                <a:schemeClr val="tx1"/>
              </a:solidFill>
              <a:effectLst/>
              <a:uLnTx/>
              <a:uFillTx/>
              <a:latin typeface="Franklin Gothic Book" panose="020B0503020102020204" pitchFamily="34" charset="0"/>
              <a:sym typeface="Helvetica Light"/>
            </a:endParaRPr>
          </a:p>
        </p:txBody>
      </p:sp>
      <p:sp>
        <p:nvSpPr>
          <p:cNvPr id="4" name="TextBox 3">
            <a:extLst>
              <a:ext uri="{FF2B5EF4-FFF2-40B4-BE49-F238E27FC236}">
                <a16:creationId xmlns:a16="http://schemas.microsoft.com/office/drawing/2014/main" id="{EA3405D4-E6D0-46F7-8936-6C568CF46BAF}"/>
              </a:ext>
            </a:extLst>
          </p:cNvPr>
          <p:cNvSpPr txBox="1"/>
          <p:nvPr userDrawn="1"/>
        </p:nvSpPr>
        <p:spPr>
          <a:xfrm>
            <a:off x="189608" y="6356350"/>
            <a:ext cx="4669471" cy="365126"/>
          </a:xfrm>
          <a:prstGeom prst="rect">
            <a:avLst/>
          </a:prstGeom>
          <a:noFill/>
        </p:spPr>
        <p:txBody>
          <a:bodyPr wrap="square" rtlCol="0">
            <a:noAutofit/>
          </a:bodyPr>
          <a:lstStyle/>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Among likely voters 18+
Source: Univision political tracker in collaboration with Media Predict as of December 2023</a:t>
            </a:r>
          </a:p>
        </p:txBody>
      </p:sp>
      <p:pic>
        <p:nvPicPr>
          <p:cNvPr id="6" name="Picture 5">
            <a:extLst>
              <a:ext uri="{FF2B5EF4-FFF2-40B4-BE49-F238E27FC236}">
                <a16:creationId xmlns:a16="http://schemas.microsoft.com/office/drawing/2014/main" id="{37206126-3F44-9847-0F24-4AB46B4E6102}"/>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9997442" y="6534578"/>
            <a:ext cx="1370548" cy="136204"/>
          </a:xfrm>
          <a:prstGeom prst="rect">
            <a:avLst/>
          </a:prstGeom>
        </p:spPr>
      </p:pic>
      <p:sp>
        <p:nvSpPr>
          <p:cNvPr id="2" name="TextBox 1">
            <a:extLst>
              <a:ext uri="{FF2B5EF4-FFF2-40B4-BE49-F238E27FC236}">
                <a16:creationId xmlns:a16="http://schemas.microsoft.com/office/drawing/2014/main" id="{D8544DE0-0456-6BF2-4459-D5E3FFA8ED87}"/>
              </a:ext>
            </a:extLst>
          </p:cNvPr>
          <p:cNvSpPr txBox="1"/>
          <p:nvPr userDrawn="1"/>
        </p:nvSpPr>
        <p:spPr>
          <a:xfrm>
            <a:off x="10893552" y="0"/>
            <a:ext cx="1298448" cy="461665"/>
          </a:xfrm>
          <a:prstGeom prst="rect">
            <a:avLst/>
          </a:prstGeom>
          <a:solidFill>
            <a:srgbClr val="D9D9D9"/>
          </a:solidFill>
        </p:spPr>
        <p:txBody>
          <a:bodyPr wrap="square" rtlCol="0" anchor="ctr">
            <a:spAutoFit/>
          </a:bodyPr>
          <a:lstStyle/>
          <a:p>
            <a:pPr algn="ctr"/>
            <a:r>
              <a:rPr lang="en-US" sz="1200" dirty="0">
                <a:solidFill>
                  <a:schemeClr val="tx1"/>
                </a:solidFill>
                <a:latin typeface="+mj-lt"/>
              </a:rPr>
              <a:t>CA – A18+ LV</a:t>
            </a:r>
          </a:p>
          <a:p>
            <a:pPr algn="ctr"/>
            <a:r>
              <a:rPr lang="en-US" sz="1200" dirty="0">
                <a:solidFill>
                  <a:schemeClr val="tx1"/>
                </a:solidFill>
                <a:latin typeface="+mj-lt"/>
              </a:rPr>
              <a:t>Republicans</a:t>
            </a:r>
          </a:p>
        </p:txBody>
      </p:sp>
    </p:spTree>
    <p:extLst>
      <p:ext uri="{BB962C8B-B14F-4D97-AF65-F5344CB8AC3E}">
        <p14:creationId xmlns:p14="http://schemas.microsoft.com/office/powerpoint/2010/main" val="91427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04493-65D4-D740-394D-4E9BAA88F65B}"/>
              </a:ext>
            </a:extLst>
          </p:cNvPr>
          <p:cNvSpPr/>
          <p:nvPr userDrawn="1"/>
        </p:nvSpPr>
        <p:spPr>
          <a:xfrm>
            <a:off x="11278564" y="6478366"/>
            <a:ext cx="804000" cy="246221"/>
          </a:xfrm>
          <a:prstGeom prst="rect">
            <a:avLst/>
          </a:prstGeom>
        </p:spPr>
        <p:txBody>
          <a:bodyPr wrap="square">
            <a:noAutofit/>
          </a:bodyPr>
          <a:lstStyle/>
          <a:p>
            <a:pPr marL="0" marR="0" lvl="0" indent="0" algn="r" defTabSz="412740" rtl="0" eaLnBrk="1" fontAlgn="auto" latinLnBrk="0" hangingPunct="0">
              <a:lnSpc>
                <a:spcPct val="100000"/>
              </a:lnSpc>
              <a:spcBef>
                <a:spcPts val="0"/>
              </a:spcBef>
              <a:spcAft>
                <a:spcPts val="0"/>
              </a:spcAft>
              <a:buClrTx/>
              <a:buSzTx/>
              <a:buFontTx/>
              <a:buNone/>
              <a:tabLst/>
              <a:defRPr/>
            </a:pPr>
            <a:fld id="{9757110A-ABD4-3B44-8706-074AB5CC3BE4}" type="slidenum">
              <a:rPr lang="en-US" sz="800" smtClean="0">
                <a:solidFill>
                  <a:schemeClr val="tx1"/>
                </a:solidFill>
                <a:latin typeface="Franklin Gothic Book" panose="020B0503020102020204" pitchFamily="34" charset="0"/>
              </a:rPr>
              <a:pPr marL="0" marR="0" lvl="0" indent="0" algn="r" defTabSz="412740" rtl="0" eaLnBrk="1" fontAlgn="auto" latinLnBrk="0" hangingPunct="0">
                <a:lnSpc>
                  <a:spcPct val="100000"/>
                </a:lnSpc>
                <a:spcBef>
                  <a:spcPts val="0"/>
                </a:spcBef>
                <a:spcAft>
                  <a:spcPts val="0"/>
                </a:spcAft>
                <a:buClrTx/>
                <a:buSzTx/>
                <a:buFontTx/>
                <a:buNone/>
                <a:tabLst/>
                <a:defRPr/>
              </a:pPr>
              <a:t>‹#›</a:t>
            </a:fld>
            <a:endParaRPr kumimoji="0" lang="en-US" sz="800" u="none" strike="noStrike" kern="0" cap="none" spc="0" normalizeH="0" baseline="0" noProof="0" dirty="0">
              <a:ln>
                <a:noFill/>
              </a:ln>
              <a:solidFill>
                <a:schemeClr val="tx1"/>
              </a:solidFill>
              <a:effectLst/>
              <a:uLnTx/>
              <a:uFillTx/>
              <a:latin typeface="Franklin Gothic Book" panose="020B0503020102020204" pitchFamily="34" charset="0"/>
              <a:sym typeface="Helvetica Light"/>
            </a:endParaRPr>
          </a:p>
        </p:txBody>
      </p:sp>
      <p:sp>
        <p:nvSpPr>
          <p:cNvPr id="4" name="TextBox 3">
            <a:extLst>
              <a:ext uri="{FF2B5EF4-FFF2-40B4-BE49-F238E27FC236}">
                <a16:creationId xmlns:a16="http://schemas.microsoft.com/office/drawing/2014/main" id="{EA3405D4-E6D0-46F7-8936-6C568CF46BAF}"/>
              </a:ext>
            </a:extLst>
          </p:cNvPr>
          <p:cNvSpPr txBox="1"/>
          <p:nvPr userDrawn="1"/>
        </p:nvSpPr>
        <p:spPr>
          <a:xfrm>
            <a:off x="189608" y="6356350"/>
            <a:ext cx="4669471" cy="365126"/>
          </a:xfrm>
          <a:prstGeom prst="rect">
            <a:avLst/>
          </a:prstGeom>
          <a:noFill/>
        </p:spPr>
        <p:txBody>
          <a:bodyPr wrap="square" rtlCol="0">
            <a:noAutofit/>
          </a:bodyPr>
          <a:lstStyle/>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Among likely voters 18+
Source: Univision political tracker in collaboration with Media Predict as of December 2023</a:t>
            </a:r>
          </a:p>
        </p:txBody>
      </p:sp>
      <p:pic>
        <p:nvPicPr>
          <p:cNvPr id="6" name="Picture 5">
            <a:extLst>
              <a:ext uri="{FF2B5EF4-FFF2-40B4-BE49-F238E27FC236}">
                <a16:creationId xmlns:a16="http://schemas.microsoft.com/office/drawing/2014/main" id="{37206126-3F44-9847-0F24-4AB46B4E6102}"/>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9997442" y="6534578"/>
            <a:ext cx="1370548" cy="136204"/>
          </a:xfrm>
          <a:prstGeom prst="rect">
            <a:avLst/>
          </a:prstGeom>
        </p:spPr>
      </p:pic>
      <p:sp>
        <p:nvSpPr>
          <p:cNvPr id="2" name="TextBox 1">
            <a:extLst>
              <a:ext uri="{FF2B5EF4-FFF2-40B4-BE49-F238E27FC236}">
                <a16:creationId xmlns:a16="http://schemas.microsoft.com/office/drawing/2014/main" id="{C725A6D0-0F3C-AC60-C65D-CB9B1369945D}"/>
              </a:ext>
            </a:extLst>
          </p:cNvPr>
          <p:cNvSpPr txBox="1"/>
          <p:nvPr userDrawn="1"/>
        </p:nvSpPr>
        <p:spPr>
          <a:xfrm>
            <a:off x="10893552" y="0"/>
            <a:ext cx="1298448" cy="461665"/>
          </a:xfrm>
          <a:prstGeom prst="rect">
            <a:avLst/>
          </a:prstGeom>
          <a:solidFill>
            <a:srgbClr val="D9D9D9"/>
          </a:solidFill>
        </p:spPr>
        <p:txBody>
          <a:bodyPr wrap="square" rtlCol="0" anchor="ctr">
            <a:spAutoFit/>
          </a:bodyPr>
          <a:lstStyle/>
          <a:p>
            <a:pPr algn="ctr"/>
            <a:r>
              <a:rPr lang="en-US" sz="1200" dirty="0">
                <a:solidFill>
                  <a:schemeClr val="tx1"/>
                </a:solidFill>
                <a:latin typeface="+mj-lt"/>
              </a:rPr>
              <a:t>CA – A18+ LV</a:t>
            </a:r>
          </a:p>
          <a:p>
            <a:pPr algn="ctr"/>
            <a:r>
              <a:rPr lang="en-US" sz="1200" dirty="0">
                <a:solidFill>
                  <a:schemeClr val="tx1"/>
                </a:solidFill>
                <a:latin typeface="+mj-lt"/>
              </a:rPr>
              <a:t>Democrats</a:t>
            </a:r>
          </a:p>
        </p:txBody>
      </p:sp>
    </p:spTree>
    <p:extLst>
      <p:ext uri="{BB962C8B-B14F-4D97-AF65-F5344CB8AC3E}">
        <p14:creationId xmlns:p14="http://schemas.microsoft.com/office/powerpoint/2010/main" val="214350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04493-65D4-D740-394D-4E9BAA88F65B}"/>
              </a:ext>
            </a:extLst>
          </p:cNvPr>
          <p:cNvSpPr/>
          <p:nvPr userDrawn="1"/>
        </p:nvSpPr>
        <p:spPr>
          <a:xfrm>
            <a:off x="11278564" y="6478366"/>
            <a:ext cx="804000" cy="246221"/>
          </a:xfrm>
          <a:prstGeom prst="rect">
            <a:avLst/>
          </a:prstGeom>
        </p:spPr>
        <p:txBody>
          <a:bodyPr wrap="square">
            <a:noAutofit/>
          </a:bodyPr>
          <a:lstStyle/>
          <a:p>
            <a:pPr marL="0" marR="0" lvl="0" indent="0" algn="r" defTabSz="412740" rtl="0" eaLnBrk="1" fontAlgn="auto" latinLnBrk="0" hangingPunct="0">
              <a:lnSpc>
                <a:spcPct val="100000"/>
              </a:lnSpc>
              <a:spcBef>
                <a:spcPts val="0"/>
              </a:spcBef>
              <a:spcAft>
                <a:spcPts val="0"/>
              </a:spcAft>
              <a:buClrTx/>
              <a:buSzTx/>
              <a:buFontTx/>
              <a:buNone/>
              <a:tabLst/>
              <a:defRPr/>
            </a:pPr>
            <a:fld id="{9757110A-ABD4-3B44-8706-074AB5CC3BE4}" type="slidenum">
              <a:rPr lang="en-US" sz="800" smtClean="0">
                <a:solidFill>
                  <a:schemeClr val="tx1"/>
                </a:solidFill>
                <a:latin typeface="Franklin Gothic Book" panose="020B0503020102020204" pitchFamily="34" charset="0"/>
              </a:rPr>
              <a:pPr marL="0" marR="0" lvl="0" indent="0" algn="r" defTabSz="412740" rtl="0" eaLnBrk="1" fontAlgn="auto" latinLnBrk="0" hangingPunct="0">
                <a:lnSpc>
                  <a:spcPct val="100000"/>
                </a:lnSpc>
                <a:spcBef>
                  <a:spcPts val="0"/>
                </a:spcBef>
                <a:spcAft>
                  <a:spcPts val="0"/>
                </a:spcAft>
                <a:buClrTx/>
                <a:buSzTx/>
                <a:buFontTx/>
                <a:buNone/>
                <a:tabLst/>
                <a:defRPr/>
              </a:pPr>
              <a:t>‹#›</a:t>
            </a:fld>
            <a:endParaRPr kumimoji="0" lang="en-US" sz="800" u="none" strike="noStrike" kern="0" cap="none" spc="0" normalizeH="0" baseline="0" noProof="0" dirty="0">
              <a:ln>
                <a:noFill/>
              </a:ln>
              <a:solidFill>
                <a:schemeClr val="tx1"/>
              </a:solidFill>
              <a:effectLst/>
              <a:uLnTx/>
              <a:uFillTx/>
              <a:latin typeface="Franklin Gothic Book" panose="020B0503020102020204" pitchFamily="34" charset="0"/>
              <a:sym typeface="Helvetica Light"/>
            </a:endParaRPr>
          </a:p>
        </p:txBody>
      </p:sp>
      <p:pic>
        <p:nvPicPr>
          <p:cNvPr id="6" name="Picture 5">
            <a:extLst>
              <a:ext uri="{FF2B5EF4-FFF2-40B4-BE49-F238E27FC236}">
                <a16:creationId xmlns:a16="http://schemas.microsoft.com/office/drawing/2014/main" id="{37206126-3F44-9847-0F24-4AB46B4E6102}"/>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9997442" y="6534578"/>
            <a:ext cx="1370548" cy="136204"/>
          </a:xfrm>
          <a:prstGeom prst="rect">
            <a:avLst/>
          </a:prstGeom>
        </p:spPr>
      </p:pic>
      <p:sp>
        <p:nvSpPr>
          <p:cNvPr id="5" name="TextBox 4">
            <a:extLst>
              <a:ext uri="{FF2B5EF4-FFF2-40B4-BE49-F238E27FC236}">
                <a16:creationId xmlns:a16="http://schemas.microsoft.com/office/drawing/2014/main" id="{5D1B3150-B82F-069D-24DE-94CE7C47C644}"/>
              </a:ext>
            </a:extLst>
          </p:cNvPr>
          <p:cNvSpPr txBox="1"/>
          <p:nvPr userDrawn="1"/>
        </p:nvSpPr>
        <p:spPr>
          <a:xfrm>
            <a:off x="189608" y="6176963"/>
            <a:ext cx="4669471" cy="544513"/>
          </a:xfrm>
          <a:prstGeom prst="rect">
            <a:avLst/>
          </a:prstGeom>
          <a:noFill/>
        </p:spPr>
        <p:txBody>
          <a:bodyPr wrap="square" rtlCol="0">
            <a:noAutofit/>
          </a:bodyPr>
          <a:lstStyle/>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5 pt Scale: Agree = 4,5, Disagree = 1,2, Neutral = 3 (not reported), No opinion = 0 (Not reported)</a:t>
            </a:r>
          </a:p>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Agree and Disagree above will not sum to 100%</a:t>
            </a:r>
          </a:p>
          <a:p>
            <a:pPr marL="0" marR="0" lvl="0" indent="0" algn="l" defTabSz="412730" rtl="0" eaLnBrk="1" fontAlgn="auto" latinLnBrk="0" hangingPunct="0">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chemeClr val="tx1"/>
                </a:solidFill>
                <a:effectLst/>
                <a:uLnTx/>
                <a:uFillTx/>
                <a:latin typeface="Franklin Gothic Book"/>
                <a:ea typeface="+mn-ea"/>
                <a:cs typeface="+mn-cs"/>
                <a:sym typeface="Helvetica Light"/>
              </a:rPr>
              <a:t>Among likely voters 18+
Source: Univision political tracker in collaboration with Media Predict as of December 2023</a:t>
            </a:r>
          </a:p>
        </p:txBody>
      </p:sp>
      <p:sp>
        <p:nvSpPr>
          <p:cNvPr id="4" name="TextBox 3">
            <a:extLst>
              <a:ext uri="{FF2B5EF4-FFF2-40B4-BE49-F238E27FC236}">
                <a16:creationId xmlns:a16="http://schemas.microsoft.com/office/drawing/2014/main" id="{EEF29C8D-088B-EE18-5AA8-A9AD8C18E252}"/>
              </a:ext>
            </a:extLst>
          </p:cNvPr>
          <p:cNvSpPr txBox="1"/>
          <p:nvPr userDrawn="1"/>
        </p:nvSpPr>
        <p:spPr>
          <a:xfrm>
            <a:off x="10893552" y="0"/>
            <a:ext cx="1298448" cy="276999"/>
          </a:xfrm>
          <a:prstGeom prst="rect">
            <a:avLst/>
          </a:prstGeom>
          <a:solidFill>
            <a:srgbClr val="D9D9D9"/>
          </a:solidFill>
        </p:spPr>
        <p:txBody>
          <a:bodyPr wrap="square" rtlCol="0" anchor="ctr">
            <a:spAutoFit/>
          </a:bodyPr>
          <a:lstStyle/>
          <a:p>
            <a:pPr algn="ctr"/>
            <a:r>
              <a:rPr lang="en-US" sz="1200" dirty="0">
                <a:solidFill>
                  <a:schemeClr val="tx1"/>
                </a:solidFill>
                <a:latin typeface="+mj-lt"/>
              </a:rPr>
              <a:t>CA – A18+ LV</a:t>
            </a:r>
          </a:p>
        </p:txBody>
      </p:sp>
    </p:spTree>
    <p:extLst>
      <p:ext uri="{BB962C8B-B14F-4D97-AF65-F5344CB8AC3E}">
        <p14:creationId xmlns:p14="http://schemas.microsoft.com/office/powerpoint/2010/main" val="669497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1A3D0-1AA3-EB4F-BD49-3659F43E8ABE}"/>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E416FA-3282-374D-B3D1-7F2879B07A58}"/>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1CA04C56-0617-F049-BFE7-AFA9F9F31DD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marL="0" marR="0" indent="0" algn="l" defTabSz="412740" rtl="0" eaLnBrk="1" fontAlgn="auto" latinLnBrk="0" hangingPunct="0">
              <a:lnSpc>
                <a:spcPct val="100000"/>
              </a:lnSpc>
              <a:spcBef>
                <a:spcPts val="0"/>
              </a:spcBef>
              <a:spcAft>
                <a:spcPts val="0"/>
              </a:spcAft>
              <a:buClrTx/>
              <a:buSzTx/>
              <a:buFontTx/>
              <a:buNone/>
              <a:tabLst/>
              <a:defRPr sz="1600">
                <a:solidFill>
                  <a:schemeClr val="tx1">
                    <a:tint val="75000"/>
                  </a:schemeClr>
                </a:solidFill>
              </a:defRPr>
            </a:lvl1pPr>
          </a:lstStyle>
          <a:p>
            <a:pPr>
              <a:defRPr/>
            </a:pPr>
            <a:r>
              <a:rPr kumimoji="0" lang="en-US" sz="800" b="0" i="1"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sym typeface="Helvetica Light"/>
              </a:rPr>
              <a:t>Source: If needed</a:t>
            </a:r>
          </a:p>
        </p:txBody>
      </p:sp>
      <p:sp>
        <p:nvSpPr>
          <p:cNvPr id="5" name="Footer Placeholder 4">
            <a:extLst>
              <a:ext uri="{FF2B5EF4-FFF2-40B4-BE49-F238E27FC236}">
                <a16:creationId xmlns:a16="http://schemas.microsoft.com/office/drawing/2014/main" id="{4F322DF2-1A8E-A14A-8497-2AE4E42C7AA4}"/>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22562CB-3499-824B-BBE1-1B58397FF111}"/>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D39A755F-C8F0-A24C-AEE2-78A22D1636D7}" type="slidenum">
              <a:rPr lang="en-US" smtClean="0"/>
              <a:t>‹#›</a:t>
            </a:fld>
            <a:endParaRPr lang="en-US" dirty="0"/>
          </a:p>
        </p:txBody>
      </p:sp>
    </p:spTree>
    <p:extLst>
      <p:ext uri="{BB962C8B-B14F-4D97-AF65-F5344CB8AC3E}">
        <p14:creationId xmlns:p14="http://schemas.microsoft.com/office/powerpoint/2010/main" val="3177338299"/>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9" r:id="rId3"/>
    <p:sldLayoutId id="2147483677" r:id="rId4"/>
    <p:sldLayoutId id="2147483672" r:id="rId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1A3D0-1AA3-EB4F-BD49-3659F43E8ABE}"/>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E416FA-3282-374D-B3D1-7F2879B07A58}"/>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1CA04C56-0617-F049-BFE7-AFA9F9F31DD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marL="0" marR="0" indent="0" algn="l" defTabSz="412740" rtl="0" eaLnBrk="1" fontAlgn="auto" latinLnBrk="0" hangingPunct="0">
              <a:lnSpc>
                <a:spcPct val="100000"/>
              </a:lnSpc>
              <a:spcBef>
                <a:spcPts val="0"/>
              </a:spcBef>
              <a:spcAft>
                <a:spcPts val="0"/>
              </a:spcAft>
              <a:buClrTx/>
              <a:buSzTx/>
              <a:buFontTx/>
              <a:buNone/>
              <a:tabLst/>
              <a:defRPr sz="1600">
                <a:solidFill>
                  <a:schemeClr val="tx1">
                    <a:tint val="75000"/>
                  </a:schemeClr>
                </a:solidFill>
              </a:defRPr>
            </a:lvl1pPr>
          </a:lstStyle>
          <a:p>
            <a:pPr>
              <a:defRPr/>
            </a:pPr>
            <a:r>
              <a:rPr kumimoji="0" lang="en-US" sz="800" b="0" i="1"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sym typeface="Helvetica Light"/>
              </a:rPr>
              <a:t>Source: If needed</a:t>
            </a:r>
          </a:p>
        </p:txBody>
      </p:sp>
      <p:sp>
        <p:nvSpPr>
          <p:cNvPr id="5" name="Footer Placeholder 4">
            <a:extLst>
              <a:ext uri="{FF2B5EF4-FFF2-40B4-BE49-F238E27FC236}">
                <a16:creationId xmlns:a16="http://schemas.microsoft.com/office/drawing/2014/main" id="{4F322DF2-1A8E-A14A-8497-2AE4E42C7AA4}"/>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22562CB-3499-824B-BBE1-1B58397FF111}"/>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D39A755F-C8F0-A24C-AEE2-78A22D1636D7}" type="slidenum">
              <a:rPr lang="en-US" smtClean="0"/>
              <a:t>‹#›</a:t>
            </a:fld>
            <a:endParaRPr lang="en-US" dirty="0"/>
          </a:p>
        </p:txBody>
      </p:sp>
    </p:spTree>
    <p:extLst>
      <p:ext uri="{BB962C8B-B14F-4D97-AF65-F5344CB8AC3E}">
        <p14:creationId xmlns:p14="http://schemas.microsoft.com/office/powerpoint/2010/main" val="1332394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 Id="rId4" Type="http://schemas.openxmlformats.org/officeDocument/2006/relationships/chart" Target="../charts/char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xml"/><Relationship Id="rId4" Type="http://schemas.openxmlformats.org/officeDocument/2006/relationships/chart" Target="../charts/chart3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xml"/><Relationship Id="rId4" Type="http://schemas.openxmlformats.org/officeDocument/2006/relationships/chart" Target="../charts/chart35.xml"/></Relationships>
</file>

<file path=ppt/slides/_rels/slide3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xml"/><Relationship Id="rId4" Type="http://schemas.openxmlformats.org/officeDocument/2006/relationships/chart" Target="../charts/char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CF6DC7-BCED-C978-054B-B5F3C5A32AD8}"/>
              </a:ext>
            </a:extLst>
          </p:cNvPr>
          <p:cNvPicPr>
            <a:picLocks noChangeAspect="1"/>
          </p:cNvPicPr>
          <p:nvPr/>
        </p:nvPicPr>
        <p:blipFill rotWithShape="1">
          <a:blip r:embed="rId3">
            <a:extLst>
              <a:ext uri="{28A0092B-C50C-407E-A947-70E740481C1C}">
                <a14:useLocalDpi xmlns:a14="http://schemas.microsoft.com/office/drawing/2010/main" val="0"/>
              </a:ext>
            </a:extLst>
          </a:blip>
          <a:srcRect t="14465" b="47956"/>
          <a:stretch/>
        </p:blipFill>
        <p:spPr>
          <a:xfrm>
            <a:off x="0" y="-1"/>
            <a:ext cx="12192000" cy="6858001"/>
          </a:xfrm>
          <a:prstGeom prst="rect">
            <a:avLst/>
          </a:prstGeom>
        </p:spPr>
      </p:pic>
      <p:sp>
        <p:nvSpPr>
          <p:cNvPr id="9" name="Text Placeholder 11">
            <a:extLst>
              <a:ext uri="{FF2B5EF4-FFF2-40B4-BE49-F238E27FC236}">
                <a16:creationId xmlns:a16="http://schemas.microsoft.com/office/drawing/2014/main" id="{52511EE2-B364-88DB-E595-2DEB9DBE0EF3}"/>
              </a:ext>
            </a:extLst>
          </p:cNvPr>
          <p:cNvSpPr txBox="1">
            <a:spLocks/>
          </p:cNvSpPr>
          <p:nvPr/>
        </p:nvSpPr>
        <p:spPr>
          <a:xfrm>
            <a:off x="1026585" y="1056163"/>
            <a:ext cx="5900782" cy="2680900"/>
          </a:xfrm>
          <a:prstGeom prst="rect">
            <a:avLst/>
          </a:prstGeom>
        </p:spPr>
        <p:txBody>
          <a:bodyPr lIns="0" rIns="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200" kern="1200">
                <a:solidFill>
                  <a:schemeClr val="tx1"/>
                </a:solidFill>
                <a:latin typeface="Franklin Gothic Demi" panose="020B0703020102020204" pitchFamily="34" charset="0"/>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Franklin Gothic Demi" panose="020B0703020102020204" pitchFamily="34" charset="0"/>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Franklin Gothic Demi" panose="020B0703020102020204" pitchFamily="34" charset="0"/>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Franklin Gothic Demi" panose="020B0703020102020204" pitchFamily="34" charset="0"/>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Franklin Gothic Demi" panose="020B07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mn-cs"/>
              </a:rPr>
              <a:t>TU &amp; Media Predict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mj-lt"/>
                <a:ea typeface="+mn-ea"/>
                <a:cs typeface="+mn-cs"/>
              </a:rPr>
              <a:t>2024 Presidential Primary Tracker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prstClr val="black"/>
                </a:solidFill>
                <a:latin typeface="+mj-lt"/>
              </a:rPr>
              <a:t>California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prstClr val="black"/>
                </a:solidFill>
                <a:latin typeface="+mj-lt"/>
              </a:rPr>
              <a:t>December 2023</a:t>
            </a:r>
          </a:p>
        </p:txBody>
      </p:sp>
      <p:pic>
        <p:nvPicPr>
          <p:cNvPr id="10" name="Picture 9" descr="A blue line on a black background&#10;&#10;Description automatically generated">
            <a:extLst>
              <a:ext uri="{FF2B5EF4-FFF2-40B4-BE49-F238E27FC236}">
                <a16:creationId xmlns:a16="http://schemas.microsoft.com/office/drawing/2014/main" id="{874646EB-41EE-EF49-7853-4AB1A01709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585" y="3695824"/>
            <a:ext cx="2069889" cy="518165"/>
          </a:xfrm>
          <a:prstGeom prst="rect">
            <a:avLst/>
          </a:prstGeom>
        </p:spPr>
      </p:pic>
    </p:spTree>
    <p:extLst>
      <p:ext uri="{BB962C8B-B14F-4D97-AF65-F5344CB8AC3E}">
        <p14:creationId xmlns:p14="http://schemas.microsoft.com/office/powerpoint/2010/main" val="591766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9FED-A826-6934-2640-A3BA581FBE5D}"/>
              </a:ext>
            </a:extLst>
          </p:cNvPr>
          <p:cNvSpPr txBox="1">
            <a:spLocks/>
          </p:cNvSpPr>
          <p:nvPr/>
        </p:nvSpPr>
        <p:spPr>
          <a:xfrm>
            <a:off x="609600" y="366184"/>
            <a:ext cx="10972800" cy="1397620"/>
          </a:xfrm>
          <a:prstGeom prst="rect">
            <a:avLst/>
          </a:prstGeom>
        </p:spPr>
        <p:txBody>
          <a:bodyPr vert="horz" lIns="91440" tIns="45720" rIns="91440" bIns="45720" rtlCol="0" anchor="t">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United States House Preference</a:t>
            </a:r>
            <a:br>
              <a:rPr lang="en-US" dirty="0"/>
            </a:br>
            <a:r>
              <a:rPr lang="en-US" sz="2000" dirty="0"/>
              <a:t>- Democrats favored by Hispanics &amp; Non-Hispanics</a:t>
            </a:r>
            <a:br>
              <a:rPr lang="en-US" sz="2000" dirty="0"/>
            </a:br>
            <a:r>
              <a:rPr lang="en-US" sz="2000" dirty="0"/>
              <a:t>- 50% of Hispanics have no strong preference</a:t>
            </a:r>
            <a:endParaRPr lang="en-US" dirty="0"/>
          </a:p>
        </p:txBody>
      </p:sp>
      <p:sp>
        <p:nvSpPr>
          <p:cNvPr id="3" name="Text Placeholder 2">
            <a:extLst>
              <a:ext uri="{FF2B5EF4-FFF2-40B4-BE49-F238E27FC236}">
                <a16:creationId xmlns:a16="http://schemas.microsoft.com/office/drawing/2014/main" id="{93F3C8D2-7911-2E6C-3D75-A092D7F9E82D}"/>
              </a:ext>
            </a:extLst>
          </p:cNvPr>
          <p:cNvSpPr txBox="1">
            <a:spLocks/>
          </p:cNvSpPr>
          <p:nvPr/>
        </p:nvSpPr>
        <p:spPr>
          <a:xfrm>
            <a:off x="609600" y="1763804"/>
            <a:ext cx="10972800" cy="365760"/>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a:t>Would you prefer to see the Democratic Party or the Republican Party control the United States House of Representatives after the 2024 election?</a:t>
            </a:r>
            <a:endParaRPr lang="en-US" sz="1200" i="1" dirty="0"/>
          </a:p>
        </p:txBody>
      </p:sp>
      <p:graphicFrame>
        <p:nvGraphicFramePr>
          <p:cNvPr id="4" name="Chart 3">
            <a:extLst>
              <a:ext uri="{FF2B5EF4-FFF2-40B4-BE49-F238E27FC236}">
                <a16:creationId xmlns:a16="http://schemas.microsoft.com/office/drawing/2014/main" id="{7E5D0FCF-CD8D-3874-54E8-D3CAF4102589}"/>
              </a:ext>
            </a:extLst>
          </p:cNvPr>
          <p:cNvGraphicFramePr/>
          <p:nvPr>
            <p:extLst>
              <p:ext uri="{D42A27DB-BD31-4B8C-83A1-F6EECF244321}">
                <p14:modId xmlns:p14="http://schemas.microsoft.com/office/powerpoint/2010/main" val="337277741"/>
              </p:ext>
            </p:extLst>
          </p:nvPr>
        </p:nvGraphicFramePr>
        <p:xfrm>
          <a:off x="2032000" y="2209800"/>
          <a:ext cx="8128000" cy="39285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DB44C36-ACC9-9010-8C01-8DD199652DC0}"/>
              </a:ext>
            </a:extLst>
          </p:cNvPr>
          <p:cNvSpPr txBox="1"/>
          <p:nvPr/>
        </p:nvSpPr>
        <p:spPr>
          <a:xfrm>
            <a:off x="3836276" y="2209800"/>
            <a:ext cx="4519448" cy="525501"/>
          </a:xfrm>
          <a:prstGeom prst="rect">
            <a:avLst/>
          </a:prstGeom>
          <a:noFill/>
        </p:spPr>
        <p:txBody>
          <a:bodyPr wrap="square" rtlCol="0" anchor="ctr">
            <a:noAutofit/>
          </a:bodyPr>
          <a:lstStyle/>
          <a:p>
            <a:pPr algn="ctr"/>
            <a:r>
              <a:rPr lang="en-US" sz="1600" u="sng" dirty="0">
                <a:solidFill>
                  <a:schemeClr val="tx1"/>
                </a:solidFill>
              </a:rPr>
              <a:t>House of Representatives Preference</a:t>
            </a:r>
          </a:p>
        </p:txBody>
      </p:sp>
    </p:spTree>
    <p:extLst>
      <p:ext uri="{BB962C8B-B14F-4D97-AF65-F5344CB8AC3E}">
        <p14:creationId xmlns:p14="http://schemas.microsoft.com/office/powerpoint/2010/main" val="112957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No Labels</a:t>
            </a:r>
          </a:p>
        </p:txBody>
      </p:sp>
    </p:spTree>
    <p:extLst>
      <p:ext uri="{BB962C8B-B14F-4D97-AF65-F5344CB8AC3E}">
        <p14:creationId xmlns:p14="http://schemas.microsoft.com/office/powerpoint/2010/main" val="130482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BC6-EF13-2B39-2199-1F21F9E5510F}"/>
              </a:ext>
            </a:extLst>
          </p:cNvPr>
          <p:cNvSpPr txBox="1">
            <a:spLocks/>
          </p:cNvSpPr>
          <p:nvPr/>
        </p:nvSpPr>
        <p:spPr>
          <a:xfrm>
            <a:off x="609600" y="366184"/>
            <a:ext cx="10972800" cy="1397620"/>
          </a:xfrm>
          <a:prstGeom prst="rect">
            <a:avLst/>
          </a:prstGeom>
        </p:spPr>
        <p:txBody>
          <a:bodyPr vert="horz" lIns="91440" tIns="45720" rIns="91440" bIns="45720" rtlCol="0" anchor="t">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Just 18% of Voters Are Familiar with No Labels</a:t>
            </a:r>
          </a:p>
        </p:txBody>
      </p:sp>
      <p:sp>
        <p:nvSpPr>
          <p:cNvPr id="3" name="Text Placeholder 2">
            <a:extLst>
              <a:ext uri="{FF2B5EF4-FFF2-40B4-BE49-F238E27FC236}">
                <a16:creationId xmlns:a16="http://schemas.microsoft.com/office/drawing/2014/main" id="{E2D1E576-7A86-84D4-A89F-6FF6552E514D}"/>
              </a:ext>
            </a:extLst>
          </p:cNvPr>
          <p:cNvSpPr txBox="1">
            <a:spLocks/>
          </p:cNvSpPr>
          <p:nvPr/>
        </p:nvSpPr>
        <p:spPr>
          <a:xfrm>
            <a:off x="609600" y="1763804"/>
            <a:ext cx="10972800" cy="365760"/>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dirty="0"/>
              <a:t>How familiar or unfamiliar are you with the “No Labels” political organization?</a:t>
            </a:r>
          </a:p>
        </p:txBody>
      </p:sp>
      <p:graphicFrame>
        <p:nvGraphicFramePr>
          <p:cNvPr id="4" name="Chart 3">
            <a:extLst>
              <a:ext uri="{FF2B5EF4-FFF2-40B4-BE49-F238E27FC236}">
                <a16:creationId xmlns:a16="http://schemas.microsoft.com/office/drawing/2014/main" id="{92B767DB-BC01-02C7-293B-12A3B076D05B}"/>
              </a:ext>
            </a:extLst>
          </p:cNvPr>
          <p:cNvGraphicFramePr/>
          <p:nvPr>
            <p:extLst>
              <p:ext uri="{D42A27DB-BD31-4B8C-83A1-F6EECF244321}">
                <p14:modId xmlns:p14="http://schemas.microsoft.com/office/powerpoint/2010/main" val="3244233967"/>
              </p:ext>
            </p:extLst>
          </p:nvPr>
        </p:nvGraphicFramePr>
        <p:xfrm>
          <a:off x="6585108" y="2806230"/>
          <a:ext cx="4311509" cy="29042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13786976-B4DC-6B97-F9B9-7ECB979C6762}"/>
              </a:ext>
            </a:extLst>
          </p:cNvPr>
          <p:cNvGraphicFramePr/>
          <p:nvPr>
            <p:extLst>
              <p:ext uri="{D42A27DB-BD31-4B8C-83A1-F6EECF244321}">
                <p14:modId xmlns:p14="http://schemas.microsoft.com/office/powerpoint/2010/main" val="3063859553"/>
              </p:ext>
            </p:extLst>
          </p:nvPr>
        </p:nvGraphicFramePr>
        <p:xfrm>
          <a:off x="1295385" y="2806230"/>
          <a:ext cx="4311509" cy="290422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032F420-BAFC-41E9-DB31-5604352E2676}"/>
              </a:ext>
            </a:extLst>
          </p:cNvPr>
          <p:cNvSpPr txBox="1"/>
          <p:nvPr/>
        </p:nvSpPr>
        <p:spPr>
          <a:xfrm>
            <a:off x="3836277" y="2200940"/>
            <a:ext cx="4519448" cy="605290"/>
          </a:xfrm>
          <a:prstGeom prst="rect">
            <a:avLst/>
          </a:prstGeom>
          <a:noFill/>
        </p:spPr>
        <p:txBody>
          <a:bodyPr wrap="square" rtlCol="0" anchor="ctr">
            <a:noAutofit/>
          </a:bodyPr>
          <a:lstStyle/>
          <a:p>
            <a:pPr algn="ctr"/>
            <a:r>
              <a:rPr lang="en-US" sz="1600" u="sng" dirty="0">
                <a:solidFill>
                  <a:schemeClr val="tx1"/>
                </a:solidFill>
              </a:rPr>
              <a:t>No Labels Familiarity</a:t>
            </a:r>
          </a:p>
        </p:txBody>
      </p:sp>
    </p:spTree>
    <p:extLst>
      <p:ext uri="{BB962C8B-B14F-4D97-AF65-F5344CB8AC3E}">
        <p14:creationId xmlns:p14="http://schemas.microsoft.com/office/powerpoint/2010/main" val="1791084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C777A8-01BB-1D2D-1A32-293F69C3E75C}"/>
              </a:ext>
            </a:extLst>
          </p:cNvPr>
          <p:cNvSpPr txBox="1"/>
          <p:nvPr/>
        </p:nvSpPr>
        <p:spPr>
          <a:xfrm>
            <a:off x="3836276" y="2042897"/>
            <a:ext cx="4519448" cy="609340"/>
          </a:xfrm>
          <a:prstGeom prst="rect">
            <a:avLst/>
          </a:prstGeom>
          <a:noFill/>
        </p:spPr>
        <p:txBody>
          <a:bodyPr wrap="square" rtlCol="0" anchor="ctr">
            <a:noAutofit/>
          </a:bodyPr>
          <a:lstStyle/>
          <a:p>
            <a:pPr algn="ctr"/>
            <a:r>
              <a:rPr lang="en-US" sz="1600" u="sng" dirty="0">
                <a:solidFill>
                  <a:schemeClr val="tx1"/>
                </a:solidFill>
              </a:rPr>
              <a:t>Current Interest in No Labels</a:t>
            </a:r>
          </a:p>
        </p:txBody>
      </p:sp>
      <p:sp>
        <p:nvSpPr>
          <p:cNvPr id="2" name="Title 1">
            <a:extLst>
              <a:ext uri="{FF2B5EF4-FFF2-40B4-BE49-F238E27FC236}">
                <a16:creationId xmlns:a16="http://schemas.microsoft.com/office/drawing/2014/main" id="{C01BF729-47FE-0E67-E4B1-2C7749BE8C12}"/>
              </a:ext>
            </a:extLst>
          </p:cNvPr>
          <p:cNvSpPr txBox="1">
            <a:spLocks/>
          </p:cNvSpPr>
          <p:nvPr/>
        </p:nvSpPr>
        <p:spPr>
          <a:xfrm>
            <a:off x="609600" y="366184"/>
            <a:ext cx="10972800" cy="1397620"/>
          </a:xfrm>
          <a:prstGeom prst="rect">
            <a:avLst/>
          </a:prstGeom>
        </p:spPr>
        <p:txBody>
          <a:bodyPr vert="horz" lIns="91440" tIns="45720" rIns="91440" bIns="45720" rtlCol="0" anchor="t">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Current Interest in a No Labels Candidate</a:t>
            </a:r>
            <a:endParaRPr lang="en-US" sz="2000" dirty="0"/>
          </a:p>
          <a:p>
            <a:r>
              <a:rPr lang="en-US" sz="2000" dirty="0"/>
              <a:t>- 41% of Hispanics somewhat/very interested in No Labels nominating a candidate for President, higher </a:t>
            </a:r>
            <a:r>
              <a:rPr lang="en-US" sz="2000"/>
              <a:t>than Non-Hispanics</a:t>
            </a:r>
            <a:endParaRPr lang="en-US" sz="2000" dirty="0"/>
          </a:p>
          <a:p>
            <a:r>
              <a:rPr lang="en-US" sz="2000" dirty="0"/>
              <a:t>- 44% are neutral or unsure</a:t>
            </a:r>
            <a:endParaRPr lang="en-US" sz="3600" dirty="0"/>
          </a:p>
        </p:txBody>
      </p:sp>
      <p:sp>
        <p:nvSpPr>
          <p:cNvPr id="3" name="Text Placeholder 2">
            <a:extLst>
              <a:ext uri="{FF2B5EF4-FFF2-40B4-BE49-F238E27FC236}">
                <a16:creationId xmlns:a16="http://schemas.microsoft.com/office/drawing/2014/main" id="{AA976773-6F57-CE65-A657-CCD88CA56817}"/>
              </a:ext>
            </a:extLst>
          </p:cNvPr>
          <p:cNvSpPr txBox="1">
            <a:spLocks/>
          </p:cNvSpPr>
          <p:nvPr/>
        </p:nvSpPr>
        <p:spPr>
          <a:xfrm>
            <a:off x="609600" y="1650591"/>
            <a:ext cx="10972800" cy="365760"/>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dirty="0"/>
              <a:t>In general, how interested or uninterested would you be in seeing the No Labels political organization nominate a candidate for President?</a:t>
            </a:r>
          </a:p>
        </p:txBody>
      </p:sp>
      <p:graphicFrame>
        <p:nvGraphicFramePr>
          <p:cNvPr id="5" name="Chart 3">
            <a:extLst>
              <a:ext uri="{FF2B5EF4-FFF2-40B4-BE49-F238E27FC236}">
                <a16:creationId xmlns:a16="http://schemas.microsoft.com/office/drawing/2014/main" id="{6F034389-28F8-8E75-F5F4-1C5FDCF9E95E}"/>
              </a:ext>
            </a:extLst>
          </p:cNvPr>
          <p:cNvGraphicFramePr/>
          <p:nvPr>
            <p:extLst>
              <p:ext uri="{D42A27DB-BD31-4B8C-83A1-F6EECF244321}">
                <p14:modId xmlns:p14="http://schemas.microsoft.com/office/powerpoint/2010/main" val="3216396248"/>
              </p:ext>
            </p:extLst>
          </p:nvPr>
        </p:nvGraphicFramePr>
        <p:xfrm>
          <a:off x="2032000" y="2209800"/>
          <a:ext cx="8128000" cy="3928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025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Republican Presidential Primary Election Polling</a:t>
            </a:r>
          </a:p>
        </p:txBody>
      </p:sp>
    </p:spTree>
    <p:extLst>
      <p:ext uri="{BB962C8B-B14F-4D97-AF65-F5344CB8AC3E}">
        <p14:creationId xmlns:p14="http://schemas.microsoft.com/office/powerpoint/2010/main" val="42371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76F225-66A0-9CD8-CA63-F71EBCBD9CFA}"/>
              </a:ext>
            </a:extLst>
          </p:cNvPr>
          <p:cNvSpPr>
            <a:spLocks noGrp="1"/>
          </p:cNvSpPr>
          <p:nvPr>
            <p:ph type="title" idx="4294967295"/>
          </p:nvPr>
        </p:nvSpPr>
        <p:spPr>
          <a:xfrm>
            <a:off x="609600" y="366184"/>
            <a:ext cx="10972800" cy="1397620"/>
          </a:xfrm>
        </p:spPr>
        <p:txBody>
          <a:bodyPr anchor="t">
            <a:normAutofit/>
          </a:bodyPr>
          <a:lstStyle/>
          <a:p>
            <a:r>
              <a:rPr lang="en-US" sz="3600" dirty="0"/>
              <a:t>Republican Presidential Primary</a:t>
            </a:r>
            <a:br>
              <a:rPr lang="en-US" dirty="0"/>
            </a:br>
            <a:r>
              <a:rPr lang="en-US" sz="2000" dirty="0"/>
              <a:t>- Trump leads vote intent among Hispanics, higher than Non-Hispanics</a:t>
            </a:r>
            <a:br>
              <a:rPr lang="en-US" sz="2000" dirty="0"/>
            </a:br>
            <a:r>
              <a:rPr lang="en-US" sz="2000" dirty="0"/>
              <a:t>- 9% of Hispanics moveable</a:t>
            </a:r>
            <a:endParaRPr lang="en-US" dirty="0"/>
          </a:p>
        </p:txBody>
      </p:sp>
      <p:sp>
        <p:nvSpPr>
          <p:cNvPr id="5" name="Text Placeholder 2">
            <a:extLst>
              <a:ext uri="{FF2B5EF4-FFF2-40B4-BE49-F238E27FC236}">
                <a16:creationId xmlns:a16="http://schemas.microsoft.com/office/drawing/2014/main" id="{DAC2459F-73A8-890A-EE7A-D55E6F37D43A}"/>
              </a:ext>
            </a:extLst>
          </p:cNvPr>
          <p:cNvSpPr>
            <a:spLocks noGrp="1"/>
          </p:cNvSpPr>
          <p:nvPr>
            <p:ph type="body" sz="quarter" idx="4294967295"/>
          </p:nvPr>
        </p:nvSpPr>
        <p:spPr>
          <a:xfrm>
            <a:off x="609600" y="1763804"/>
            <a:ext cx="10972800" cy="365760"/>
          </a:xfrm>
        </p:spPr>
        <p:txBody>
          <a:bodyPr anchor="ctr">
            <a:normAutofit/>
          </a:bodyPr>
          <a:lstStyle/>
          <a:p>
            <a:pPr marL="0" indent="0">
              <a:buNone/>
            </a:pPr>
            <a:r>
              <a:rPr lang="en-US" sz="1200" i="1" dirty="0">
                <a:solidFill>
                  <a:schemeClr val="tx1"/>
                </a:solidFill>
              </a:rPr>
              <a:t>If the Republican Party Primary were held today, who would you vote for as the party’s candidate for President of the United States?</a:t>
            </a:r>
          </a:p>
        </p:txBody>
      </p:sp>
      <p:sp>
        <p:nvSpPr>
          <p:cNvPr id="6" name="TextBox 5">
            <a:extLst>
              <a:ext uri="{FF2B5EF4-FFF2-40B4-BE49-F238E27FC236}">
                <a16:creationId xmlns:a16="http://schemas.microsoft.com/office/drawing/2014/main" id="{07D8D313-B350-5803-E640-20F2D2CB5BE1}"/>
              </a:ext>
            </a:extLst>
          </p:cNvPr>
          <p:cNvSpPr txBox="1"/>
          <p:nvPr/>
        </p:nvSpPr>
        <p:spPr>
          <a:xfrm>
            <a:off x="838193" y="2000192"/>
            <a:ext cx="10515599" cy="537837"/>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Franklin Gothic Book" panose="020B0503020102020204"/>
                <a:ea typeface="+mn-ea"/>
                <a:cs typeface="+mn-cs"/>
              </a:rPr>
              <a:t>Republican Presidential Primary</a:t>
            </a:r>
          </a:p>
        </p:txBody>
      </p:sp>
      <p:graphicFrame>
        <p:nvGraphicFramePr>
          <p:cNvPr id="7" name="Table 5">
            <a:extLst>
              <a:ext uri="{FF2B5EF4-FFF2-40B4-BE49-F238E27FC236}">
                <a16:creationId xmlns:a16="http://schemas.microsoft.com/office/drawing/2014/main" id="{6E6B25CB-D9DD-5254-25BD-DC493328D444}"/>
              </a:ext>
            </a:extLst>
          </p:cNvPr>
          <p:cNvGraphicFramePr>
            <a:graphicFrameLocks noGrp="1"/>
          </p:cNvGraphicFramePr>
          <p:nvPr>
            <p:extLst>
              <p:ext uri="{D42A27DB-BD31-4B8C-83A1-F6EECF244321}">
                <p14:modId xmlns:p14="http://schemas.microsoft.com/office/powerpoint/2010/main" val="509511643"/>
              </p:ext>
            </p:extLst>
          </p:nvPr>
        </p:nvGraphicFramePr>
        <p:xfrm>
          <a:off x="3662771" y="2538029"/>
          <a:ext cx="4866441" cy="2965117"/>
        </p:xfrm>
        <a:graphic>
          <a:graphicData uri="http://schemas.openxmlformats.org/drawingml/2006/table">
            <a:tbl>
              <a:tblPr firstRow="1" bandRow="1">
                <a:tableStyleId>{2D5ABB26-0587-4C30-8999-92F81FD0307C}</a:tableStyleId>
              </a:tblPr>
              <a:tblGrid>
                <a:gridCol w="1622147">
                  <a:extLst>
                    <a:ext uri="{9D8B030D-6E8A-4147-A177-3AD203B41FA5}">
                      <a16:colId xmlns:a16="http://schemas.microsoft.com/office/drawing/2014/main" val="3406514329"/>
                    </a:ext>
                  </a:extLst>
                </a:gridCol>
                <a:gridCol w="1622147">
                  <a:extLst>
                    <a:ext uri="{9D8B030D-6E8A-4147-A177-3AD203B41FA5}">
                      <a16:colId xmlns:a16="http://schemas.microsoft.com/office/drawing/2014/main" val="1276871743"/>
                    </a:ext>
                  </a:extLst>
                </a:gridCol>
                <a:gridCol w="1622147">
                  <a:extLst>
                    <a:ext uri="{9D8B030D-6E8A-4147-A177-3AD203B41FA5}">
                      <a16:colId xmlns:a16="http://schemas.microsoft.com/office/drawing/2014/main" val="2350550287"/>
                    </a:ext>
                  </a:extLst>
                </a:gridCol>
              </a:tblGrid>
              <a:tr h="425429">
                <a:tc>
                  <a:txBody>
                    <a:bodyPr/>
                    <a:lstStyle/>
                    <a:p>
                      <a:pPr algn="ctr"/>
                      <a:endParaRPr lang="en-US" sz="1600" b="1" noProof="0" dirty="0">
                        <a:latin typeface="+mn-lt"/>
                      </a:endParaRPr>
                    </a:p>
                  </a:txBody>
                  <a:tcPr anchor="ctr"/>
                </a:tc>
                <a:tc>
                  <a:txBody>
                    <a:bodyPr/>
                    <a:lstStyle/>
                    <a:p>
                      <a:pPr algn="ctr"/>
                      <a:r>
                        <a:rPr lang="en-US" sz="1600" b="1" noProof="0">
                          <a:latin typeface="+mn-lt"/>
                        </a:rPr>
                        <a:t>Hispanic</a:t>
                      </a:r>
                    </a:p>
                  </a:txBody>
                  <a:tcPr anchor="ctr"/>
                </a:tc>
                <a:tc>
                  <a:txBody>
                    <a:bodyPr/>
                    <a:lstStyle/>
                    <a:p>
                      <a:pPr algn="ctr"/>
                      <a:r>
                        <a:rPr lang="en-US" sz="1600" b="1" noProof="0">
                          <a:latin typeface="+mn-lt"/>
                        </a:rPr>
                        <a:t>Non-Hispanic</a:t>
                      </a:r>
                    </a:p>
                  </a:txBody>
                  <a:tcPr anchor="ctr"/>
                </a:tc>
                <a:extLst>
                  <a:ext uri="{0D108BD9-81ED-4DB2-BD59-A6C34878D82A}">
                    <a16:rowId xmlns:a16="http://schemas.microsoft.com/office/drawing/2014/main" val="337925960"/>
                  </a:ext>
                </a:extLst>
              </a:tr>
              <a:tr h="317461">
                <a:tc>
                  <a:txBody>
                    <a:bodyPr/>
                    <a:lstStyle/>
                    <a:p>
                      <a:pPr algn="r" fontAlgn="ctr"/>
                      <a:r>
                        <a:rPr lang="en-US" sz="1200" b="0" i="0" u="none" strike="noStrike" dirty="0">
                          <a:solidFill>
                            <a:srgbClr val="000000"/>
                          </a:solidFill>
                          <a:effectLst/>
                          <a:latin typeface="Franklin Gothic Book" panose="020B0503020102020204" pitchFamily="34" charset="0"/>
                        </a:rPr>
                        <a:t>Donald Trump</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63%</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55%</a:t>
                      </a:r>
                    </a:p>
                  </a:txBody>
                  <a:tcPr marL="6350" marR="6350" marT="6350" marB="0" anchor="ctr"/>
                </a:tc>
                <a:extLst>
                  <a:ext uri="{0D108BD9-81ED-4DB2-BD59-A6C34878D82A}">
                    <a16:rowId xmlns:a16="http://schemas.microsoft.com/office/drawing/2014/main" val="3298721237"/>
                  </a:ext>
                </a:extLst>
              </a:tr>
              <a:tr h="317461">
                <a:tc>
                  <a:txBody>
                    <a:bodyPr/>
                    <a:lstStyle/>
                    <a:p>
                      <a:pPr algn="r" fontAlgn="ctr"/>
                      <a:r>
                        <a:rPr lang="en-US" sz="1200" b="0" i="0" u="none" strike="noStrike">
                          <a:solidFill>
                            <a:srgbClr val="000000"/>
                          </a:solidFill>
                          <a:effectLst/>
                          <a:latin typeface="Franklin Gothic Book" panose="020B0503020102020204" pitchFamily="34" charset="0"/>
                        </a:rPr>
                        <a:t>Vivek Ramaswamy</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10%</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7%</a:t>
                      </a:r>
                    </a:p>
                  </a:txBody>
                  <a:tcPr marL="6350" marR="6350" marT="6350" marB="0" anchor="ctr"/>
                </a:tc>
                <a:extLst>
                  <a:ext uri="{0D108BD9-81ED-4DB2-BD59-A6C34878D82A}">
                    <a16:rowId xmlns:a16="http://schemas.microsoft.com/office/drawing/2014/main" val="2388609537"/>
                  </a:ext>
                </a:extLst>
              </a:tr>
              <a:tr h="317461">
                <a:tc>
                  <a:txBody>
                    <a:bodyPr/>
                    <a:lstStyle/>
                    <a:p>
                      <a:pPr algn="r" fontAlgn="ctr"/>
                      <a:r>
                        <a:rPr lang="en-US" sz="1200" b="0" i="0" u="none" strike="noStrike">
                          <a:solidFill>
                            <a:srgbClr val="000000"/>
                          </a:solidFill>
                          <a:effectLst/>
                          <a:latin typeface="Franklin Gothic Book" panose="020B0503020102020204" pitchFamily="34" charset="0"/>
                        </a:rPr>
                        <a:t>Ron DeSantis</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12%</a:t>
                      </a:r>
                    </a:p>
                  </a:txBody>
                  <a:tcPr marL="6350" marR="6350" marT="6350" marB="0" anchor="ctr"/>
                </a:tc>
                <a:extLst>
                  <a:ext uri="{0D108BD9-81ED-4DB2-BD59-A6C34878D82A}">
                    <a16:rowId xmlns:a16="http://schemas.microsoft.com/office/drawing/2014/main" val="1070959354"/>
                  </a:ext>
                </a:extLst>
              </a:tr>
              <a:tr h="317461">
                <a:tc>
                  <a:txBody>
                    <a:bodyPr/>
                    <a:lstStyle/>
                    <a:p>
                      <a:pPr algn="r" fontAlgn="ctr"/>
                      <a:r>
                        <a:rPr lang="en-US" sz="1200" b="0" i="0" u="none" strike="noStrike">
                          <a:solidFill>
                            <a:srgbClr val="000000"/>
                          </a:solidFill>
                          <a:effectLst/>
                          <a:latin typeface="Franklin Gothic Book" panose="020B0503020102020204" pitchFamily="34" charset="0"/>
                        </a:rPr>
                        <a:t>Chris Christie</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2%</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a:t>
                      </a:r>
                    </a:p>
                  </a:txBody>
                  <a:tcPr marL="6350" marR="6350" marT="6350" marB="0" anchor="ctr"/>
                </a:tc>
                <a:extLst>
                  <a:ext uri="{0D108BD9-81ED-4DB2-BD59-A6C34878D82A}">
                    <a16:rowId xmlns:a16="http://schemas.microsoft.com/office/drawing/2014/main" val="8024771"/>
                  </a:ext>
                </a:extLst>
              </a:tr>
              <a:tr h="317461">
                <a:tc>
                  <a:txBody>
                    <a:bodyPr/>
                    <a:lstStyle/>
                    <a:p>
                      <a:pPr algn="r" fontAlgn="ctr"/>
                      <a:r>
                        <a:rPr lang="en-US" sz="1200" b="0" i="0" u="none" strike="noStrike">
                          <a:solidFill>
                            <a:srgbClr val="000000"/>
                          </a:solidFill>
                          <a:effectLst/>
                          <a:latin typeface="Franklin Gothic Book" panose="020B0503020102020204" pitchFamily="34" charset="0"/>
                        </a:rPr>
                        <a:t>Nikki Haley</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2%</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15%</a:t>
                      </a:r>
                    </a:p>
                  </a:txBody>
                  <a:tcPr marL="6350" marR="6350" marT="6350" marB="0" anchor="ctr"/>
                </a:tc>
                <a:extLst>
                  <a:ext uri="{0D108BD9-81ED-4DB2-BD59-A6C34878D82A}">
                    <a16:rowId xmlns:a16="http://schemas.microsoft.com/office/drawing/2014/main" val="3714506640"/>
                  </a:ext>
                </a:extLst>
              </a:tr>
              <a:tr h="317461">
                <a:tc>
                  <a:txBody>
                    <a:bodyPr/>
                    <a:lstStyle/>
                    <a:p>
                      <a:pPr algn="r" fontAlgn="ctr"/>
                      <a:r>
                        <a:rPr lang="en-US" sz="1200" b="0" i="0" u="none" strike="noStrike">
                          <a:solidFill>
                            <a:srgbClr val="000000"/>
                          </a:solidFill>
                          <a:effectLst/>
                          <a:latin typeface="Franklin Gothic Book" panose="020B0503020102020204" pitchFamily="34" charset="0"/>
                        </a:rPr>
                        <a:t>Asa Hutchinson</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1%</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0%</a:t>
                      </a:r>
                    </a:p>
                  </a:txBody>
                  <a:tcPr marL="6350" marR="6350" marT="6350" marB="0" anchor="ctr"/>
                </a:tc>
                <a:extLst>
                  <a:ext uri="{0D108BD9-81ED-4DB2-BD59-A6C34878D82A}">
                    <a16:rowId xmlns:a16="http://schemas.microsoft.com/office/drawing/2014/main" val="4243214783"/>
                  </a:ext>
                </a:extLst>
              </a:tr>
              <a:tr h="317461">
                <a:tc>
                  <a:txBody>
                    <a:bodyPr/>
                    <a:lstStyle/>
                    <a:p>
                      <a:pPr algn="r" fontAlgn="ctr"/>
                      <a:r>
                        <a:rPr lang="en-US" sz="1200" b="0" i="0" u="none" strike="noStrike">
                          <a:solidFill>
                            <a:srgbClr val="000000"/>
                          </a:solidFill>
                          <a:effectLst/>
                          <a:latin typeface="Franklin Gothic Book" panose="020B0503020102020204" pitchFamily="34" charset="0"/>
                        </a:rPr>
                        <a:t>Other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3%</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a:t>
                      </a:r>
                    </a:p>
                  </a:txBody>
                  <a:tcPr marL="6350" marR="6350" marT="6350" marB="0" anchor="ctr"/>
                </a:tc>
                <a:extLst>
                  <a:ext uri="{0D108BD9-81ED-4DB2-BD59-A6C34878D82A}">
                    <a16:rowId xmlns:a16="http://schemas.microsoft.com/office/drawing/2014/main" val="2340555023"/>
                  </a:ext>
                </a:extLst>
              </a:tr>
              <a:tr h="317461">
                <a:tc>
                  <a:txBody>
                    <a:bodyPr/>
                    <a:lstStyle/>
                    <a:p>
                      <a:pPr algn="r" fontAlgn="ctr"/>
                      <a:r>
                        <a:rPr lang="en-US" sz="1200" b="0" i="0" u="none" strike="noStrike">
                          <a:solidFill>
                            <a:srgbClr val="000000"/>
                          </a:solidFill>
                          <a:effectLst/>
                          <a:latin typeface="Franklin Gothic Book" panose="020B0503020102020204" pitchFamily="34" charset="0"/>
                        </a:rPr>
                        <a:t>Unsure/I don’t know</a:t>
                      </a:r>
                    </a:p>
                  </a:txBody>
                  <a:tcPr marL="6350" marR="6350" marT="6350" marB="0" anchor="ctr"/>
                </a:tc>
                <a:tc>
                  <a:txBody>
                    <a:bodyPr/>
                    <a:lstStyle/>
                    <a:p>
                      <a:pPr algn="ctr" fontAlgn="ctr"/>
                      <a:r>
                        <a:rPr lang="en-US" sz="1600" b="1" i="0" u="none" strike="noStrike" dirty="0">
                          <a:solidFill>
                            <a:srgbClr val="E95100"/>
                          </a:solidFill>
                          <a:effectLst/>
                          <a:latin typeface="Franklin Gothic Book" panose="020B0503020102020204" pitchFamily="34" charset="0"/>
                        </a:rPr>
                        <a:t>9%</a:t>
                      </a:r>
                    </a:p>
                  </a:txBody>
                  <a:tcPr marL="6350" marR="6350" marT="6350" marB="0" anchor="ctr"/>
                </a:tc>
                <a:tc>
                  <a:txBody>
                    <a:bodyPr/>
                    <a:lstStyle/>
                    <a:p>
                      <a:pPr algn="ctr" fontAlgn="ctr"/>
                      <a:r>
                        <a:rPr lang="en-US" sz="1600" b="1" i="0" u="none" strike="noStrike" dirty="0">
                          <a:solidFill>
                            <a:srgbClr val="595959"/>
                          </a:solidFill>
                          <a:effectLst/>
                          <a:latin typeface="Franklin Gothic Book" panose="020B0503020102020204" pitchFamily="34" charset="0"/>
                        </a:rPr>
                        <a:t>6%</a:t>
                      </a:r>
                    </a:p>
                  </a:txBody>
                  <a:tcPr marL="6350" marR="6350" marT="6350" marB="0" anchor="ctr"/>
                </a:tc>
                <a:extLst>
                  <a:ext uri="{0D108BD9-81ED-4DB2-BD59-A6C34878D82A}">
                    <a16:rowId xmlns:a16="http://schemas.microsoft.com/office/drawing/2014/main" val="3389905901"/>
                  </a:ext>
                </a:extLst>
              </a:tr>
            </a:tbl>
          </a:graphicData>
        </a:graphic>
      </p:graphicFrame>
    </p:spTree>
    <p:extLst>
      <p:ext uri="{BB962C8B-B14F-4D97-AF65-F5344CB8AC3E}">
        <p14:creationId xmlns:p14="http://schemas.microsoft.com/office/powerpoint/2010/main" val="394033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E03B0A-2476-593C-5BEF-D8F2BDEC0AB8}"/>
              </a:ext>
            </a:extLst>
          </p:cNvPr>
          <p:cNvSpPr>
            <a:spLocks noGrp="1"/>
          </p:cNvSpPr>
          <p:nvPr>
            <p:ph type="title" idx="4294967295"/>
          </p:nvPr>
        </p:nvSpPr>
        <p:spPr>
          <a:xfrm>
            <a:off x="609600" y="366184"/>
            <a:ext cx="9916633" cy="1397620"/>
          </a:xfrm>
        </p:spPr>
        <p:txBody>
          <a:bodyPr anchor="t">
            <a:noAutofit/>
          </a:bodyPr>
          <a:lstStyle/>
          <a:p>
            <a:r>
              <a:rPr lang="en-US" sz="3600" dirty="0"/>
              <a:t>41% of Hispanics Not Completely Certain About Their Choice in Republican Presidential Primary</a:t>
            </a:r>
          </a:p>
        </p:txBody>
      </p:sp>
      <p:sp>
        <p:nvSpPr>
          <p:cNvPr id="5" name="Text Placeholder 2">
            <a:extLst>
              <a:ext uri="{FF2B5EF4-FFF2-40B4-BE49-F238E27FC236}">
                <a16:creationId xmlns:a16="http://schemas.microsoft.com/office/drawing/2014/main" id="{D990C14D-6A6A-6A9A-C674-71E72C7D710B}"/>
              </a:ext>
            </a:extLst>
          </p:cNvPr>
          <p:cNvSpPr>
            <a:spLocks noGrp="1"/>
          </p:cNvSpPr>
          <p:nvPr>
            <p:ph type="body" sz="quarter" idx="4294967295"/>
          </p:nvPr>
        </p:nvSpPr>
        <p:spPr>
          <a:xfrm>
            <a:off x="609600" y="1763804"/>
            <a:ext cx="10972800" cy="365760"/>
          </a:xfrm>
        </p:spPr>
        <p:txBody>
          <a:bodyPr anchor="ctr">
            <a:normAutofit/>
          </a:bodyPr>
          <a:lstStyle/>
          <a:p>
            <a:pPr marL="0" indent="0">
              <a:buNone/>
            </a:pPr>
            <a:r>
              <a:rPr lang="en-US" sz="1200" i="1" dirty="0">
                <a:solidFill>
                  <a:schemeClr val="tx1"/>
                </a:solidFill>
              </a:rPr>
              <a:t>How certain are you that this is the right choice of candidate for President for you?</a:t>
            </a:r>
          </a:p>
        </p:txBody>
      </p:sp>
      <p:graphicFrame>
        <p:nvGraphicFramePr>
          <p:cNvPr id="6" name="Chart 5">
            <a:extLst>
              <a:ext uri="{FF2B5EF4-FFF2-40B4-BE49-F238E27FC236}">
                <a16:creationId xmlns:a16="http://schemas.microsoft.com/office/drawing/2014/main" id="{170AB8D9-7121-F66E-167C-7A9C531171A5}"/>
              </a:ext>
            </a:extLst>
          </p:cNvPr>
          <p:cNvGraphicFramePr/>
          <p:nvPr>
            <p:extLst>
              <p:ext uri="{D42A27DB-BD31-4B8C-83A1-F6EECF244321}">
                <p14:modId xmlns:p14="http://schemas.microsoft.com/office/powerpoint/2010/main" val="1624820114"/>
              </p:ext>
            </p:extLst>
          </p:nvPr>
        </p:nvGraphicFramePr>
        <p:xfrm>
          <a:off x="2032000" y="2209800"/>
          <a:ext cx="8383016" cy="39285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A9E2A7F-3EC5-296E-C531-324BB4B729AE}"/>
              </a:ext>
            </a:extLst>
          </p:cNvPr>
          <p:cNvSpPr txBox="1"/>
          <p:nvPr/>
        </p:nvSpPr>
        <p:spPr>
          <a:xfrm>
            <a:off x="3836276" y="2105625"/>
            <a:ext cx="4519448" cy="525501"/>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Franklin Gothic Book" panose="020B0503020102020204"/>
                <a:ea typeface="+mn-ea"/>
                <a:cs typeface="+mn-cs"/>
              </a:rPr>
              <a:t>Presidential Candidate Vote Certainty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Franklin Gothic Book" panose="020B0503020102020204"/>
              </a:rPr>
              <a:t>Among Decided Voters</a:t>
            </a:r>
            <a:endParaRPr kumimoji="0" lang="en-US" sz="1200" b="0" i="0"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79221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C2ED1B8-FD9F-748E-1DC2-8FDE70E612DA}"/>
              </a:ext>
            </a:extLst>
          </p:cNvPr>
          <p:cNvGraphicFramePr/>
          <p:nvPr>
            <p:extLst>
              <p:ext uri="{D42A27DB-BD31-4B8C-83A1-F6EECF244321}">
                <p14:modId xmlns:p14="http://schemas.microsoft.com/office/powerpoint/2010/main" val="3702020908"/>
              </p:ext>
            </p:extLst>
          </p:nvPr>
        </p:nvGraphicFramePr>
        <p:xfrm>
          <a:off x="3240841" y="2811325"/>
          <a:ext cx="5649423" cy="3575886"/>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3F2A8D7D-BC9F-6466-549F-8E39DF219956}"/>
              </a:ext>
            </a:extLst>
          </p:cNvPr>
          <p:cNvSpPr>
            <a:spLocks noGrp="1"/>
          </p:cNvSpPr>
          <p:nvPr>
            <p:ph type="title" idx="4294967295"/>
          </p:nvPr>
        </p:nvSpPr>
        <p:spPr>
          <a:xfrm>
            <a:off x="609600" y="366184"/>
            <a:ext cx="10972800" cy="1397620"/>
          </a:xfrm>
        </p:spPr>
        <p:txBody>
          <a:bodyPr anchor="t">
            <a:noAutofit/>
          </a:bodyPr>
          <a:lstStyle/>
          <a:p>
            <a:r>
              <a:rPr lang="en-US" sz="3600" dirty="0"/>
              <a:t>Willingness to Vote for Candidates in Republican Presidential Primary</a:t>
            </a:r>
          </a:p>
        </p:txBody>
      </p:sp>
      <p:sp>
        <p:nvSpPr>
          <p:cNvPr id="87" name="Text Placeholder 2">
            <a:extLst>
              <a:ext uri="{FF2B5EF4-FFF2-40B4-BE49-F238E27FC236}">
                <a16:creationId xmlns:a16="http://schemas.microsoft.com/office/drawing/2014/main" id="{C97F65AB-B649-FB47-C495-4F89920CD6F2}"/>
              </a:ext>
            </a:extLst>
          </p:cNvPr>
          <p:cNvSpPr>
            <a:spLocks noGrp="1"/>
          </p:cNvSpPr>
          <p:nvPr>
            <p:ph type="body" sz="quarter" idx="4294967295"/>
          </p:nvPr>
        </p:nvSpPr>
        <p:spPr>
          <a:xfrm>
            <a:off x="609600" y="1598339"/>
            <a:ext cx="10972800" cy="365760"/>
          </a:xfrm>
        </p:spPr>
        <p:txBody>
          <a:bodyPr anchor="ctr">
            <a:normAutofit/>
          </a:bodyPr>
          <a:lstStyle/>
          <a:p>
            <a:pPr marL="0" indent="0">
              <a:buNone/>
            </a:pPr>
            <a:r>
              <a:rPr lang="en-US" sz="1200" i="1" dirty="0">
                <a:solidFill>
                  <a:schemeClr val="tx1"/>
                </a:solidFill>
              </a:rPr>
              <a:t>For the candidates listed below, please indicate how willing or unwilling you would be to vote for them in the primary election?</a:t>
            </a:r>
          </a:p>
        </p:txBody>
      </p:sp>
      <p:sp>
        <p:nvSpPr>
          <p:cNvPr id="122" name="TextBox 121">
            <a:extLst>
              <a:ext uri="{FF2B5EF4-FFF2-40B4-BE49-F238E27FC236}">
                <a16:creationId xmlns:a16="http://schemas.microsoft.com/office/drawing/2014/main" id="{0C3ACF84-1C21-A485-344A-B55BFE705A0C}"/>
              </a:ext>
            </a:extLst>
          </p:cNvPr>
          <p:cNvSpPr txBox="1"/>
          <p:nvPr/>
        </p:nvSpPr>
        <p:spPr>
          <a:xfrm>
            <a:off x="3836276" y="2044335"/>
            <a:ext cx="4519448" cy="525501"/>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Franklin Gothic Book" panose="020B0503020102020204"/>
                <a:ea typeface="+mn-ea"/>
                <a:cs typeface="+mn-cs"/>
              </a:rPr>
              <a:t>Candidate Vote Willingness</a:t>
            </a:r>
          </a:p>
        </p:txBody>
      </p:sp>
      <p:graphicFrame>
        <p:nvGraphicFramePr>
          <p:cNvPr id="5" name="Chart 4">
            <a:extLst>
              <a:ext uri="{FF2B5EF4-FFF2-40B4-BE49-F238E27FC236}">
                <a16:creationId xmlns:a16="http://schemas.microsoft.com/office/drawing/2014/main" id="{C2C6CD2C-B942-2E48-3B02-0BBA8A5C217E}"/>
              </a:ext>
            </a:extLst>
          </p:cNvPr>
          <p:cNvGraphicFramePr/>
          <p:nvPr>
            <p:extLst>
              <p:ext uri="{D42A27DB-BD31-4B8C-83A1-F6EECF244321}">
                <p14:modId xmlns:p14="http://schemas.microsoft.com/office/powerpoint/2010/main" val="4186062086"/>
              </p:ext>
            </p:extLst>
          </p:nvPr>
        </p:nvGraphicFramePr>
        <p:xfrm>
          <a:off x="446571" y="2396982"/>
          <a:ext cx="5649423" cy="3575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053F860-F170-E383-B273-A8D7D13CFEB3}"/>
              </a:ext>
            </a:extLst>
          </p:cNvPr>
          <p:cNvGraphicFramePr/>
          <p:nvPr>
            <p:extLst>
              <p:ext uri="{D42A27DB-BD31-4B8C-83A1-F6EECF244321}">
                <p14:modId xmlns:p14="http://schemas.microsoft.com/office/powerpoint/2010/main" val="2407673560"/>
              </p:ext>
            </p:extLst>
          </p:nvPr>
        </p:nvGraphicFramePr>
        <p:xfrm>
          <a:off x="6095994" y="2396982"/>
          <a:ext cx="5649423" cy="3575886"/>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C1F75714-ED09-97DB-963A-1E32E6905E17}"/>
              </a:ext>
            </a:extLst>
          </p:cNvPr>
          <p:cNvCxnSpPr>
            <a:cxnSpLocks/>
          </p:cNvCxnSpPr>
          <p:nvPr/>
        </p:nvCxnSpPr>
        <p:spPr>
          <a:xfrm flipV="1">
            <a:off x="6095994" y="2758160"/>
            <a:ext cx="0" cy="297083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3028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Democratic Presidential Primary Election Polling</a:t>
            </a:r>
          </a:p>
        </p:txBody>
      </p:sp>
    </p:spTree>
    <p:extLst>
      <p:ext uri="{BB962C8B-B14F-4D97-AF65-F5344CB8AC3E}">
        <p14:creationId xmlns:p14="http://schemas.microsoft.com/office/powerpoint/2010/main" val="3099448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AC2459F-73A8-890A-EE7A-D55E6F37D43A}"/>
              </a:ext>
            </a:extLst>
          </p:cNvPr>
          <p:cNvSpPr>
            <a:spLocks noGrp="1"/>
          </p:cNvSpPr>
          <p:nvPr>
            <p:ph type="body" sz="quarter" idx="4294967295"/>
          </p:nvPr>
        </p:nvSpPr>
        <p:spPr>
          <a:xfrm>
            <a:off x="609600" y="1764792"/>
            <a:ext cx="10972800" cy="365760"/>
          </a:xfrm>
        </p:spPr>
        <p:txBody>
          <a:bodyPr anchor="ctr">
            <a:normAutofit/>
          </a:bodyPr>
          <a:lstStyle/>
          <a:p>
            <a:pPr marL="0" indent="0">
              <a:buNone/>
            </a:pPr>
            <a:r>
              <a:rPr lang="en-US" sz="1200" i="1" dirty="0">
                <a:solidFill>
                  <a:schemeClr val="tx1"/>
                </a:solidFill>
              </a:rPr>
              <a:t>If the Democratic Party Primary were held today, who would you vote for as the party’s candidate for President of the United States?</a:t>
            </a:r>
          </a:p>
        </p:txBody>
      </p:sp>
      <p:sp>
        <p:nvSpPr>
          <p:cNvPr id="6" name="TextBox 5">
            <a:extLst>
              <a:ext uri="{FF2B5EF4-FFF2-40B4-BE49-F238E27FC236}">
                <a16:creationId xmlns:a16="http://schemas.microsoft.com/office/drawing/2014/main" id="{07D8D313-B350-5803-E640-20F2D2CB5BE1}"/>
              </a:ext>
            </a:extLst>
          </p:cNvPr>
          <p:cNvSpPr txBox="1"/>
          <p:nvPr/>
        </p:nvSpPr>
        <p:spPr>
          <a:xfrm>
            <a:off x="838193" y="2212848"/>
            <a:ext cx="10515599" cy="537837"/>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Franklin Gothic Book" panose="020B0503020102020204"/>
                <a:ea typeface="+mn-ea"/>
                <a:cs typeface="+mn-cs"/>
              </a:rPr>
              <a:t>Democratic Presidential Primary</a:t>
            </a:r>
          </a:p>
        </p:txBody>
      </p:sp>
      <p:graphicFrame>
        <p:nvGraphicFramePr>
          <p:cNvPr id="7" name="Table 5">
            <a:extLst>
              <a:ext uri="{FF2B5EF4-FFF2-40B4-BE49-F238E27FC236}">
                <a16:creationId xmlns:a16="http://schemas.microsoft.com/office/drawing/2014/main" id="{6E6B25CB-D9DD-5254-25BD-DC493328D444}"/>
              </a:ext>
            </a:extLst>
          </p:cNvPr>
          <p:cNvGraphicFramePr>
            <a:graphicFrameLocks noGrp="1"/>
          </p:cNvGraphicFramePr>
          <p:nvPr>
            <p:extLst>
              <p:ext uri="{D42A27DB-BD31-4B8C-83A1-F6EECF244321}">
                <p14:modId xmlns:p14="http://schemas.microsoft.com/office/powerpoint/2010/main" val="3978384383"/>
              </p:ext>
            </p:extLst>
          </p:nvPr>
        </p:nvGraphicFramePr>
        <p:xfrm>
          <a:off x="3865328" y="2750684"/>
          <a:ext cx="4461327" cy="2107065"/>
        </p:xfrm>
        <a:graphic>
          <a:graphicData uri="http://schemas.openxmlformats.org/drawingml/2006/table">
            <a:tbl>
              <a:tblPr firstRow="1" bandRow="1">
                <a:tableStyleId>{2D5ABB26-0587-4C30-8999-92F81FD0307C}</a:tableStyleId>
              </a:tblPr>
              <a:tblGrid>
                <a:gridCol w="1487109">
                  <a:extLst>
                    <a:ext uri="{9D8B030D-6E8A-4147-A177-3AD203B41FA5}">
                      <a16:colId xmlns:a16="http://schemas.microsoft.com/office/drawing/2014/main" val="3406514329"/>
                    </a:ext>
                  </a:extLst>
                </a:gridCol>
                <a:gridCol w="1487109">
                  <a:extLst>
                    <a:ext uri="{9D8B030D-6E8A-4147-A177-3AD203B41FA5}">
                      <a16:colId xmlns:a16="http://schemas.microsoft.com/office/drawing/2014/main" val="1276871743"/>
                    </a:ext>
                  </a:extLst>
                </a:gridCol>
                <a:gridCol w="1487109">
                  <a:extLst>
                    <a:ext uri="{9D8B030D-6E8A-4147-A177-3AD203B41FA5}">
                      <a16:colId xmlns:a16="http://schemas.microsoft.com/office/drawing/2014/main" val="2350550287"/>
                    </a:ext>
                  </a:extLst>
                </a:gridCol>
              </a:tblGrid>
              <a:tr h="444240">
                <a:tc>
                  <a:txBody>
                    <a:bodyPr/>
                    <a:lstStyle/>
                    <a:p>
                      <a:pPr algn="ctr"/>
                      <a:endParaRPr lang="en-US" sz="1600" b="1" dirty="0">
                        <a:latin typeface="+mn-lt"/>
                      </a:endParaRPr>
                    </a:p>
                  </a:txBody>
                  <a:tcPr anchor="ctr"/>
                </a:tc>
                <a:tc>
                  <a:txBody>
                    <a:bodyPr/>
                    <a:lstStyle/>
                    <a:p>
                      <a:pPr algn="ctr"/>
                      <a:r>
                        <a:rPr lang="en-US" sz="1600" b="1" dirty="0">
                          <a:latin typeface="+mn-lt"/>
                        </a:rPr>
                        <a:t>Hispanic</a:t>
                      </a:r>
                    </a:p>
                  </a:txBody>
                  <a:tcPr anchor="ctr"/>
                </a:tc>
                <a:tc>
                  <a:txBody>
                    <a:bodyPr/>
                    <a:lstStyle/>
                    <a:p>
                      <a:pPr algn="ctr"/>
                      <a:r>
                        <a:rPr lang="en-US" sz="1600" b="1" dirty="0">
                          <a:latin typeface="+mn-lt"/>
                        </a:rPr>
                        <a:t>Non-Hispanic</a:t>
                      </a:r>
                    </a:p>
                  </a:txBody>
                  <a:tcPr anchor="ctr"/>
                </a:tc>
                <a:extLst>
                  <a:ext uri="{0D108BD9-81ED-4DB2-BD59-A6C34878D82A}">
                    <a16:rowId xmlns:a16="http://schemas.microsoft.com/office/drawing/2014/main" val="337925960"/>
                  </a:ext>
                </a:extLst>
              </a:tr>
              <a:tr h="332565">
                <a:tc>
                  <a:txBody>
                    <a:bodyPr/>
                    <a:lstStyle/>
                    <a:p>
                      <a:pPr algn="r" fontAlgn="ctr"/>
                      <a:r>
                        <a:rPr lang="en-US" sz="1200" b="0" i="0" u="none" strike="noStrike" dirty="0">
                          <a:solidFill>
                            <a:srgbClr val="000000"/>
                          </a:solidFill>
                          <a:effectLst/>
                          <a:latin typeface="Franklin Gothic Book" panose="020B0503020102020204" pitchFamily="34" charset="0"/>
                        </a:rPr>
                        <a:t>Joe Biden</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63%</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69%</a:t>
                      </a:r>
                    </a:p>
                  </a:txBody>
                  <a:tcPr marL="6350" marR="6350" marT="6350" marB="0" anchor="ctr"/>
                </a:tc>
                <a:extLst>
                  <a:ext uri="{0D108BD9-81ED-4DB2-BD59-A6C34878D82A}">
                    <a16:rowId xmlns:a16="http://schemas.microsoft.com/office/drawing/2014/main" val="3298721237"/>
                  </a:ext>
                </a:extLst>
              </a:tr>
              <a:tr h="332565">
                <a:tc>
                  <a:txBody>
                    <a:bodyPr/>
                    <a:lstStyle/>
                    <a:p>
                      <a:pPr algn="r" fontAlgn="ctr"/>
                      <a:r>
                        <a:rPr lang="en-US" sz="1200" b="0" i="0" u="none" strike="noStrike">
                          <a:solidFill>
                            <a:srgbClr val="000000"/>
                          </a:solidFill>
                          <a:effectLst/>
                          <a:latin typeface="Franklin Gothic Book" panose="020B0503020102020204" pitchFamily="34" charset="0"/>
                        </a:rPr>
                        <a:t>Marianne Williamson</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8%</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6%</a:t>
                      </a:r>
                    </a:p>
                  </a:txBody>
                  <a:tcPr marL="6350" marR="6350" marT="6350" marB="0" anchor="ctr"/>
                </a:tc>
                <a:extLst>
                  <a:ext uri="{0D108BD9-81ED-4DB2-BD59-A6C34878D82A}">
                    <a16:rowId xmlns:a16="http://schemas.microsoft.com/office/drawing/2014/main" val="291674533"/>
                  </a:ext>
                </a:extLst>
              </a:tr>
              <a:tr h="332565">
                <a:tc>
                  <a:txBody>
                    <a:bodyPr/>
                    <a:lstStyle/>
                    <a:p>
                      <a:pPr algn="r" fontAlgn="ctr"/>
                      <a:r>
                        <a:rPr lang="en-US" sz="1200" b="0" i="0" u="none" strike="noStrike">
                          <a:solidFill>
                            <a:srgbClr val="000000"/>
                          </a:solidFill>
                          <a:effectLst/>
                          <a:latin typeface="Franklin Gothic Book" panose="020B0503020102020204" pitchFamily="34" charset="0"/>
                        </a:rPr>
                        <a:t>Dean Phillips</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5%</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a:t>
                      </a:r>
                    </a:p>
                  </a:txBody>
                  <a:tcPr marL="6350" marR="6350" marT="6350" marB="0" anchor="ctr"/>
                </a:tc>
                <a:extLst>
                  <a:ext uri="{0D108BD9-81ED-4DB2-BD59-A6C34878D82A}">
                    <a16:rowId xmlns:a16="http://schemas.microsoft.com/office/drawing/2014/main" val="2783179716"/>
                  </a:ext>
                </a:extLst>
              </a:tr>
              <a:tr h="332565">
                <a:tc>
                  <a:txBody>
                    <a:bodyPr/>
                    <a:lstStyle/>
                    <a:p>
                      <a:pPr algn="r" fontAlgn="ctr"/>
                      <a:r>
                        <a:rPr lang="en-US" sz="1200" b="0" i="0" u="none" strike="noStrike">
                          <a:solidFill>
                            <a:srgbClr val="000000"/>
                          </a:solidFill>
                          <a:effectLst/>
                          <a:latin typeface="Franklin Gothic Book" panose="020B0503020102020204" pitchFamily="34" charset="0"/>
                        </a:rPr>
                        <a:t>Other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8%</a:t>
                      </a:r>
                    </a:p>
                  </a:txBody>
                  <a:tcPr marL="6350" marR="6350" marT="6350" marB="0" anchor="ctr"/>
                </a:tc>
                <a:extLst>
                  <a:ext uri="{0D108BD9-81ED-4DB2-BD59-A6C34878D82A}">
                    <a16:rowId xmlns:a16="http://schemas.microsoft.com/office/drawing/2014/main" val="4124355981"/>
                  </a:ext>
                </a:extLst>
              </a:tr>
              <a:tr h="332565">
                <a:tc>
                  <a:txBody>
                    <a:bodyPr/>
                    <a:lstStyle/>
                    <a:p>
                      <a:pPr algn="r" fontAlgn="ctr"/>
                      <a:r>
                        <a:rPr lang="en-US" sz="1200" b="0" i="0" u="none" strike="noStrike">
                          <a:solidFill>
                            <a:srgbClr val="000000"/>
                          </a:solidFill>
                          <a:effectLst/>
                          <a:latin typeface="Franklin Gothic Book" panose="020B0503020102020204" pitchFamily="34" charset="0"/>
                        </a:rPr>
                        <a:t>Unsure/I don’t know</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15%</a:t>
                      </a:r>
                    </a:p>
                  </a:txBody>
                  <a:tcPr marL="6350" marR="6350" marT="6350" marB="0" anchor="ctr"/>
                </a:tc>
                <a:tc>
                  <a:txBody>
                    <a:bodyPr/>
                    <a:lstStyle/>
                    <a:p>
                      <a:pPr algn="ctr" fontAlgn="ctr"/>
                      <a:r>
                        <a:rPr lang="en-US" sz="1600" b="1" i="0" u="none" strike="noStrike" dirty="0">
                          <a:solidFill>
                            <a:srgbClr val="595959"/>
                          </a:solidFill>
                          <a:effectLst/>
                          <a:latin typeface="Franklin Gothic Book" panose="020B0503020102020204" pitchFamily="34" charset="0"/>
                        </a:rPr>
                        <a:t>13%</a:t>
                      </a:r>
                    </a:p>
                  </a:txBody>
                  <a:tcPr marL="6350" marR="6350" marT="6350" marB="0" anchor="ctr"/>
                </a:tc>
                <a:extLst>
                  <a:ext uri="{0D108BD9-81ED-4DB2-BD59-A6C34878D82A}">
                    <a16:rowId xmlns:a16="http://schemas.microsoft.com/office/drawing/2014/main" val="3360985305"/>
                  </a:ext>
                </a:extLst>
              </a:tr>
            </a:tbl>
          </a:graphicData>
        </a:graphic>
      </p:graphicFrame>
      <p:sp>
        <p:nvSpPr>
          <p:cNvPr id="8" name="Title 1">
            <a:extLst>
              <a:ext uri="{FF2B5EF4-FFF2-40B4-BE49-F238E27FC236}">
                <a16:creationId xmlns:a16="http://schemas.microsoft.com/office/drawing/2014/main" id="{B3D2750B-C467-ACAA-22D0-CF956E50C646}"/>
              </a:ext>
            </a:extLst>
          </p:cNvPr>
          <p:cNvSpPr>
            <a:spLocks noGrp="1"/>
          </p:cNvSpPr>
          <p:nvPr>
            <p:ph type="title" idx="4294967295"/>
          </p:nvPr>
        </p:nvSpPr>
        <p:spPr>
          <a:xfrm>
            <a:off x="609600" y="366184"/>
            <a:ext cx="10972800" cy="1397620"/>
          </a:xfrm>
        </p:spPr>
        <p:txBody>
          <a:bodyPr anchor="t">
            <a:normAutofit/>
          </a:bodyPr>
          <a:lstStyle/>
          <a:p>
            <a:r>
              <a:rPr lang="en-US" sz="3600" dirty="0"/>
              <a:t>Democratic Presidential Primary</a:t>
            </a:r>
            <a:br>
              <a:rPr lang="en-US" dirty="0"/>
            </a:br>
            <a:r>
              <a:rPr lang="en-US" sz="2000" dirty="0"/>
              <a:t>- Biden leads vote intent among Hispanics, same as Non-Hispanics</a:t>
            </a:r>
            <a:br>
              <a:rPr lang="en-US" sz="2000" dirty="0"/>
            </a:br>
            <a:r>
              <a:rPr lang="en-US" sz="2000" dirty="0"/>
              <a:t>- 15% of Hispanics moveable</a:t>
            </a:r>
            <a:endParaRPr lang="en-US" dirty="0"/>
          </a:p>
        </p:txBody>
      </p:sp>
    </p:spTree>
    <p:extLst>
      <p:ext uri="{BB962C8B-B14F-4D97-AF65-F5344CB8AC3E}">
        <p14:creationId xmlns:p14="http://schemas.microsoft.com/office/powerpoint/2010/main" val="186688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D40B-6ACA-2097-943E-2F98B9A343C4}"/>
              </a:ext>
            </a:extLst>
          </p:cNvPr>
          <p:cNvSpPr txBox="1">
            <a:spLocks/>
          </p:cNvSpPr>
          <p:nvPr/>
        </p:nvSpPr>
        <p:spPr>
          <a:xfrm>
            <a:off x="377852" y="97193"/>
            <a:ext cx="5486400" cy="853440"/>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200"/>
              <a:t>Objectives</a:t>
            </a:r>
            <a:endParaRPr lang="en-US" sz="3200" dirty="0"/>
          </a:p>
        </p:txBody>
      </p:sp>
      <p:sp>
        <p:nvSpPr>
          <p:cNvPr id="3" name="Content Placeholder 2">
            <a:extLst>
              <a:ext uri="{FF2B5EF4-FFF2-40B4-BE49-F238E27FC236}">
                <a16:creationId xmlns:a16="http://schemas.microsoft.com/office/drawing/2014/main" id="{E2304471-9F93-7178-126F-2D3A97391B44}"/>
              </a:ext>
            </a:extLst>
          </p:cNvPr>
          <p:cNvSpPr txBox="1">
            <a:spLocks/>
          </p:cNvSpPr>
          <p:nvPr/>
        </p:nvSpPr>
        <p:spPr>
          <a:xfrm>
            <a:off x="317399" y="1173480"/>
            <a:ext cx="5486400" cy="4511040"/>
          </a:xfrm>
          <a:prstGeom prst="rect">
            <a:avLst/>
          </a:prstGeom>
        </p:spPr>
        <p:txBody>
          <a:bodyPr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dirty="0"/>
              <a:t>Measure current landscape of the 2024 Primary and General Elections</a:t>
            </a:r>
          </a:p>
          <a:p>
            <a:r>
              <a:rPr lang="en-US" sz="2000" dirty="0"/>
              <a:t>Assess voter sentiment towards current candidates and government bodies</a:t>
            </a:r>
          </a:p>
          <a:p>
            <a:r>
              <a:rPr lang="en-US" sz="2000" dirty="0"/>
              <a:t>Understand key issues and their degree of importance as motivators to vote</a:t>
            </a:r>
          </a:p>
          <a:p>
            <a:r>
              <a:rPr lang="en-US" sz="2000" dirty="0"/>
              <a:t>Compare and contrast Hispanic and Non-Hispanic voters</a:t>
            </a:r>
          </a:p>
        </p:txBody>
      </p:sp>
      <p:sp>
        <p:nvSpPr>
          <p:cNvPr id="4" name="Rechteck">
            <a:extLst>
              <a:ext uri="{FF2B5EF4-FFF2-40B4-BE49-F238E27FC236}">
                <a16:creationId xmlns:a16="http://schemas.microsoft.com/office/drawing/2014/main" id="{56A3ED65-488E-33BF-6817-65FA13B7F18F}"/>
              </a:ext>
            </a:extLst>
          </p:cNvPr>
          <p:cNvSpPr/>
          <p:nvPr/>
        </p:nvSpPr>
        <p:spPr>
          <a:xfrm>
            <a:off x="6096001" y="0"/>
            <a:ext cx="6096000" cy="6858000"/>
          </a:xfrm>
          <a:prstGeom prst="rect">
            <a:avLst/>
          </a:prstGeom>
          <a:solidFill>
            <a:schemeClr val="accent1">
              <a:lumMod val="20000"/>
              <a:lumOff val="80000"/>
            </a:schemeClr>
          </a:solidFill>
          <a:ln w="12700">
            <a:miter lim="400000"/>
          </a:ln>
        </p:spPr>
        <p:txBody>
          <a:bodyPr lIns="25400" tIns="25400" rIns="25400" bIns="25400" anchor="ctr"/>
          <a:lstStyle/>
          <a:p>
            <a:pPr algn="ctr" defTabSz="412740" hangingPunct="0">
              <a:defRPr sz="3200">
                <a:solidFill>
                  <a:srgbClr val="FFFFFF"/>
                </a:solidFill>
              </a:defRPr>
            </a:pPr>
            <a:endParaRPr sz="1600" kern="0" dirty="0">
              <a:solidFill>
                <a:srgbClr val="FFFFFF">
                  <a:lumMod val="95000"/>
                </a:srgbClr>
              </a:solidFill>
              <a:latin typeface="Century Gothic" panose="020B0502020202020204" pitchFamily="34" charset="0"/>
              <a:sym typeface="Helvetica Light"/>
            </a:endParaRPr>
          </a:p>
        </p:txBody>
      </p:sp>
      <p:sp>
        <p:nvSpPr>
          <p:cNvPr id="5" name="Title 1">
            <a:extLst>
              <a:ext uri="{FF2B5EF4-FFF2-40B4-BE49-F238E27FC236}">
                <a16:creationId xmlns:a16="http://schemas.microsoft.com/office/drawing/2014/main" id="{84F02EDA-52CD-7A80-4FDB-116E61D52982}"/>
              </a:ext>
            </a:extLst>
          </p:cNvPr>
          <p:cNvSpPr txBox="1">
            <a:spLocks/>
          </p:cNvSpPr>
          <p:nvPr/>
        </p:nvSpPr>
        <p:spPr>
          <a:xfrm>
            <a:off x="6559500" y="97193"/>
            <a:ext cx="5486400" cy="853440"/>
          </a:xfrm>
          <a:prstGeom prst="rect">
            <a:avLst/>
          </a:prstGeom>
          <a:ln w="12700">
            <a:miter lim="400000"/>
          </a:ln>
          <a:extLst>
            <a:ext uri="{C572A759-6A51-4108-AA02-DFA0A04FC94B}">
              <ma14:wrappingTextBoxFlag xmlns="" xmlns:ma14="http://schemas.microsoft.com/office/mac/drawingml/2011/main" val="1"/>
            </a:ext>
          </a:extLst>
        </p:spPr>
        <p:txBody>
          <a:bodyPr lIns="67733" tIns="67733" rIns="67733" bIns="67733" anchor="ctr">
            <a:noAutofit/>
          </a:bodyPr>
          <a:lstStyle>
            <a:lvl1pPr marL="0" marR="0" indent="0" algn="l" defTabSz="309563" eaLnBrk="1" latinLnBrk="0" hangingPunct="1">
              <a:lnSpc>
                <a:spcPct val="80000"/>
              </a:lnSpc>
              <a:spcBef>
                <a:spcPts val="0"/>
              </a:spcBef>
              <a:spcAft>
                <a:spcPts val="0"/>
              </a:spcAft>
              <a:buClrTx/>
              <a:buSzTx/>
              <a:buFontTx/>
              <a:buNone/>
              <a:tabLst/>
              <a:defRPr sz="2400" b="1" i="0" u="none" strike="noStrike" cap="all" spc="0" baseline="0">
                <a:ln>
                  <a:noFill/>
                </a:ln>
                <a:solidFill>
                  <a:schemeClr val="tx2"/>
                </a:solidFill>
                <a:uFillTx/>
                <a:latin typeface="+mj-lt"/>
                <a:ea typeface="+mj-ea"/>
                <a:cs typeface="+mj-cs"/>
                <a:sym typeface="Montserrat Bold"/>
              </a:defRPr>
            </a:lvl1pPr>
            <a:lvl2pPr marL="0" marR="0" indent="85725" algn="l" defTabSz="309563" eaLnBrk="1" latinLnBrk="0" hangingPunct="1">
              <a:lnSpc>
                <a:spcPct val="80000"/>
              </a:lnSpc>
              <a:spcBef>
                <a:spcPts val="0"/>
              </a:spcBef>
              <a:spcAft>
                <a:spcPts val="0"/>
              </a:spcAft>
              <a:buClrTx/>
              <a:buSzTx/>
              <a:buFontTx/>
              <a:buNone/>
              <a:tabLst/>
              <a:defRPr sz="2700" b="0" i="0" u="none" strike="noStrike" cap="none" spc="270" baseline="0">
                <a:ln>
                  <a:noFill/>
                </a:ln>
                <a:solidFill>
                  <a:srgbClr val="151314"/>
                </a:solidFill>
                <a:uFillTx/>
                <a:latin typeface="+mj-lt"/>
                <a:ea typeface="+mj-ea"/>
                <a:cs typeface="+mj-cs"/>
                <a:sym typeface="Montserrat Bold"/>
              </a:defRPr>
            </a:lvl2pPr>
            <a:lvl3pPr marL="0" marR="0" indent="171450" algn="l" defTabSz="309563" eaLnBrk="1" latinLnBrk="0" hangingPunct="1">
              <a:lnSpc>
                <a:spcPct val="80000"/>
              </a:lnSpc>
              <a:spcBef>
                <a:spcPts val="0"/>
              </a:spcBef>
              <a:spcAft>
                <a:spcPts val="0"/>
              </a:spcAft>
              <a:buClrTx/>
              <a:buSzTx/>
              <a:buFontTx/>
              <a:buNone/>
              <a:tabLst/>
              <a:defRPr sz="2700" b="0" i="0" u="none" strike="noStrike" cap="none" spc="270" baseline="0">
                <a:ln>
                  <a:noFill/>
                </a:ln>
                <a:solidFill>
                  <a:srgbClr val="151314"/>
                </a:solidFill>
                <a:uFillTx/>
                <a:latin typeface="+mj-lt"/>
                <a:ea typeface="+mj-ea"/>
                <a:cs typeface="+mj-cs"/>
                <a:sym typeface="Montserrat Bold"/>
              </a:defRPr>
            </a:lvl3pPr>
            <a:lvl4pPr marL="0" marR="0" indent="257175" algn="l" defTabSz="309563" eaLnBrk="1" latinLnBrk="0" hangingPunct="1">
              <a:lnSpc>
                <a:spcPct val="80000"/>
              </a:lnSpc>
              <a:spcBef>
                <a:spcPts val="0"/>
              </a:spcBef>
              <a:spcAft>
                <a:spcPts val="0"/>
              </a:spcAft>
              <a:buClrTx/>
              <a:buSzTx/>
              <a:buFontTx/>
              <a:buNone/>
              <a:tabLst/>
              <a:defRPr sz="2700" b="0" i="0" u="none" strike="noStrike" cap="none" spc="270" baseline="0">
                <a:ln>
                  <a:noFill/>
                </a:ln>
                <a:solidFill>
                  <a:srgbClr val="151314"/>
                </a:solidFill>
                <a:uFillTx/>
                <a:latin typeface="+mj-lt"/>
                <a:ea typeface="+mj-ea"/>
                <a:cs typeface="+mj-cs"/>
                <a:sym typeface="Montserrat Bold"/>
              </a:defRPr>
            </a:lvl4pPr>
            <a:lvl5pPr marL="0" marR="0" indent="342900" algn="l" defTabSz="309563" eaLnBrk="1" latinLnBrk="0" hangingPunct="1">
              <a:lnSpc>
                <a:spcPct val="80000"/>
              </a:lnSpc>
              <a:spcBef>
                <a:spcPts val="0"/>
              </a:spcBef>
              <a:spcAft>
                <a:spcPts val="0"/>
              </a:spcAft>
              <a:buClrTx/>
              <a:buSzTx/>
              <a:buFontTx/>
              <a:buNone/>
              <a:tabLst/>
              <a:defRPr sz="2700" b="0" i="0" u="none" strike="noStrike" cap="none" spc="270" baseline="0">
                <a:ln>
                  <a:noFill/>
                </a:ln>
                <a:solidFill>
                  <a:srgbClr val="151314"/>
                </a:solidFill>
                <a:uFillTx/>
                <a:latin typeface="+mj-lt"/>
                <a:ea typeface="+mj-ea"/>
                <a:cs typeface="+mj-cs"/>
                <a:sym typeface="Montserrat Bold"/>
              </a:defRPr>
            </a:lvl5pPr>
            <a:lvl6pPr marL="0" marR="0" indent="428625" algn="l" defTabSz="309563" eaLnBrk="1" latinLnBrk="0" hangingPunct="1">
              <a:lnSpc>
                <a:spcPct val="80000"/>
              </a:lnSpc>
              <a:spcBef>
                <a:spcPts val="0"/>
              </a:spcBef>
              <a:spcAft>
                <a:spcPts val="0"/>
              </a:spcAft>
              <a:buClrTx/>
              <a:buSzTx/>
              <a:buFontTx/>
              <a:buNone/>
              <a:tabLst/>
              <a:defRPr sz="2700" b="0" i="0" u="none" strike="noStrike" cap="none" spc="270" baseline="0">
                <a:ln>
                  <a:noFill/>
                </a:ln>
                <a:solidFill>
                  <a:srgbClr val="151314"/>
                </a:solidFill>
                <a:uFillTx/>
                <a:latin typeface="+mj-lt"/>
                <a:ea typeface="+mj-ea"/>
                <a:cs typeface="+mj-cs"/>
                <a:sym typeface="Montserrat Bold"/>
              </a:defRPr>
            </a:lvl6pPr>
            <a:lvl7pPr marL="0" marR="0" indent="514350" algn="l" defTabSz="309563" eaLnBrk="1" latinLnBrk="0" hangingPunct="1">
              <a:lnSpc>
                <a:spcPct val="80000"/>
              </a:lnSpc>
              <a:spcBef>
                <a:spcPts val="0"/>
              </a:spcBef>
              <a:spcAft>
                <a:spcPts val="0"/>
              </a:spcAft>
              <a:buClrTx/>
              <a:buSzTx/>
              <a:buFontTx/>
              <a:buNone/>
              <a:tabLst/>
              <a:defRPr sz="2700" b="0" i="0" u="none" strike="noStrike" cap="none" spc="270" baseline="0">
                <a:ln>
                  <a:noFill/>
                </a:ln>
                <a:solidFill>
                  <a:srgbClr val="151314"/>
                </a:solidFill>
                <a:uFillTx/>
                <a:latin typeface="+mj-lt"/>
                <a:ea typeface="+mj-ea"/>
                <a:cs typeface="+mj-cs"/>
                <a:sym typeface="Montserrat Bold"/>
              </a:defRPr>
            </a:lvl7pPr>
            <a:lvl8pPr marL="0" marR="0" indent="600075" algn="l" defTabSz="309563" eaLnBrk="1" latinLnBrk="0" hangingPunct="1">
              <a:lnSpc>
                <a:spcPct val="80000"/>
              </a:lnSpc>
              <a:spcBef>
                <a:spcPts val="0"/>
              </a:spcBef>
              <a:spcAft>
                <a:spcPts val="0"/>
              </a:spcAft>
              <a:buClrTx/>
              <a:buSzTx/>
              <a:buFontTx/>
              <a:buNone/>
              <a:tabLst/>
              <a:defRPr sz="2700" b="0" i="0" u="none" strike="noStrike" cap="none" spc="270" baseline="0">
                <a:ln>
                  <a:noFill/>
                </a:ln>
                <a:solidFill>
                  <a:srgbClr val="151314"/>
                </a:solidFill>
                <a:uFillTx/>
                <a:latin typeface="+mj-lt"/>
                <a:ea typeface="+mj-ea"/>
                <a:cs typeface="+mj-cs"/>
                <a:sym typeface="Montserrat Bold"/>
              </a:defRPr>
            </a:lvl8pPr>
            <a:lvl9pPr marL="0" marR="0" indent="685800" algn="l" defTabSz="309563" eaLnBrk="1" latinLnBrk="0" hangingPunct="1">
              <a:lnSpc>
                <a:spcPct val="80000"/>
              </a:lnSpc>
              <a:spcBef>
                <a:spcPts val="0"/>
              </a:spcBef>
              <a:spcAft>
                <a:spcPts val="0"/>
              </a:spcAft>
              <a:buClrTx/>
              <a:buSzTx/>
              <a:buFontTx/>
              <a:buNone/>
              <a:tabLst/>
              <a:defRPr sz="2700" b="0" i="0" u="none" strike="noStrike" cap="none" spc="270" baseline="0">
                <a:ln>
                  <a:noFill/>
                </a:ln>
                <a:solidFill>
                  <a:srgbClr val="151314"/>
                </a:solidFill>
                <a:uFillTx/>
                <a:latin typeface="+mj-lt"/>
                <a:ea typeface="+mj-ea"/>
                <a:cs typeface="+mj-cs"/>
                <a:sym typeface="Montserrat Bold"/>
              </a:defRPr>
            </a:lvl9pPr>
          </a:lstStyle>
          <a:p>
            <a:pPr defTabSz="412740">
              <a:defRPr/>
            </a:pPr>
            <a:r>
              <a:rPr lang="en-US" sz="3200" b="0" kern="0" cap="none" dirty="0">
                <a:solidFill>
                  <a:schemeClr val="tx1"/>
                </a:solidFill>
              </a:rPr>
              <a:t>Methodology</a:t>
            </a:r>
          </a:p>
        </p:txBody>
      </p:sp>
      <p:sp>
        <p:nvSpPr>
          <p:cNvPr id="6" name="Content Placeholder 2">
            <a:extLst>
              <a:ext uri="{FF2B5EF4-FFF2-40B4-BE49-F238E27FC236}">
                <a16:creationId xmlns:a16="http://schemas.microsoft.com/office/drawing/2014/main" id="{3C7660AE-19FC-0391-C3C7-267E010BC189}"/>
              </a:ext>
            </a:extLst>
          </p:cNvPr>
          <p:cNvSpPr txBox="1">
            <a:spLocks/>
          </p:cNvSpPr>
          <p:nvPr/>
        </p:nvSpPr>
        <p:spPr>
          <a:xfrm>
            <a:off x="6254701" y="3424417"/>
            <a:ext cx="5486400" cy="3336390"/>
          </a:xfrm>
          <a:prstGeom prst="rect">
            <a:avLst/>
          </a:prstGeom>
          <a:ln w="12700">
            <a:miter lim="400000"/>
          </a:ln>
          <a:extLst>
            <a:ext uri="{C572A759-6A51-4108-AA02-DFA0A04FC94B}">
              <ma14:wrappingTextBoxFlag xmlns="" xmlns:ma14="http://schemas.microsoft.com/office/mac/drawingml/2011/main" val="1"/>
            </a:ext>
          </a:extLst>
        </p:spPr>
        <p:txBody>
          <a:bodyPr lIns="67733" tIns="67733" rIns="67733" bIns="67733" anchor="t">
            <a:noAutofit/>
          </a:bodyPr>
          <a:lstStyle>
            <a:lvl1pPr marL="238125" marR="0" indent="-238125" algn="l" defTabSz="309563" eaLnBrk="1" latinLnBrk="0" hangingPunct="1">
              <a:lnSpc>
                <a:spcPct val="100000"/>
              </a:lnSpc>
              <a:spcBef>
                <a:spcPts val="1950"/>
              </a:spcBef>
              <a:spcAft>
                <a:spcPts val="0"/>
              </a:spcAft>
              <a:buClrTx/>
              <a:buSzPct val="75000"/>
              <a:buFontTx/>
              <a:buChar char="•"/>
              <a:tabLst/>
              <a:defRPr sz="1800" b="0" i="0" u="none" strike="noStrike" cap="none" spc="0" baseline="0">
                <a:ln>
                  <a:noFill/>
                </a:ln>
                <a:solidFill>
                  <a:srgbClr val="000000"/>
                </a:solidFill>
                <a:uFillTx/>
                <a:latin typeface="+mn-lt"/>
                <a:ea typeface="+mn-ea"/>
                <a:cs typeface="+mn-cs"/>
                <a:sym typeface="Helvetica Light"/>
              </a:defRPr>
            </a:lvl1pPr>
            <a:lvl2pPr marL="476250" marR="0" indent="-238125" algn="l" defTabSz="309563" eaLnBrk="1" latinLnBrk="0" hangingPunct="1">
              <a:lnSpc>
                <a:spcPct val="100000"/>
              </a:lnSpc>
              <a:spcBef>
                <a:spcPts val="195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2pPr>
            <a:lvl3pPr marL="714375" marR="0" indent="-238125" algn="l" defTabSz="309563" eaLnBrk="1" latinLnBrk="0" hangingPunct="1">
              <a:lnSpc>
                <a:spcPct val="100000"/>
              </a:lnSpc>
              <a:spcBef>
                <a:spcPts val="1950"/>
              </a:spcBef>
              <a:spcAft>
                <a:spcPts val="0"/>
              </a:spcAft>
              <a:buClrTx/>
              <a:buSzPct val="75000"/>
              <a:buFontTx/>
              <a:buChar char="•"/>
              <a:tabLst/>
              <a:defRPr sz="1200" b="0" i="0" u="none" strike="noStrike" cap="none" spc="0" baseline="0">
                <a:ln>
                  <a:noFill/>
                </a:ln>
                <a:solidFill>
                  <a:srgbClr val="000000"/>
                </a:solidFill>
                <a:uFillTx/>
                <a:latin typeface="+mn-lt"/>
                <a:ea typeface="+mn-ea"/>
                <a:cs typeface="+mn-cs"/>
                <a:sym typeface="Helvetica Light"/>
              </a:defRPr>
            </a:lvl3pPr>
            <a:lvl4pPr marL="952500" marR="0" indent="-238125" algn="l" defTabSz="309563" eaLnBrk="1" latinLnBrk="0" hangingPunct="1">
              <a:lnSpc>
                <a:spcPct val="100000"/>
              </a:lnSpc>
              <a:spcBef>
                <a:spcPts val="1950"/>
              </a:spcBef>
              <a:spcAft>
                <a:spcPts val="0"/>
              </a:spcAft>
              <a:buClrTx/>
              <a:buSzPct val="75000"/>
              <a:buFontTx/>
              <a:buChar char="•"/>
              <a:tabLst/>
              <a:defRPr sz="1100" b="0" i="0" u="none" strike="noStrike" cap="none" spc="0" baseline="0">
                <a:ln>
                  <a:noFill/>
                </a:ln>
                <a:solidFill>
                  <a:srgbClr val="000000"/>
                </a:solidFill>
                <a:uFillTx/>
                <a:latin typeface="+mn-lt"/>
                <a:ea typeface="+mn-ea"/>
                <a:cs typeface="+mn-cs"/>
                <a:sym typeface="Helvetica Light"/>
              </a:defRPr>
            </a:lvl4pPr>
            <a:lvl5pPr marL="1190625" marR="0" indent="-238125" algn="l" defTabSz="309563" eaLnBrk="1" latinLnBrk="0" hangingPunct="1">
              <a:lnSpc>
                <a:spcPct val="100000"/>
              </a:lnSpc>
              <a:spcBef>
                <a:spcPts val="1950"/>
              </a:spcBef>
              <a:spcAft>
                <a:spcPts val="0"/>
              </a:spcAft>
              <a:buClrTx/>
              <a:buSzPct val="75000"/>
              <a:buFontTx/>
              <a:buChar char="•"/>
              <a:tabLst/>
              <a:defRPr sz="1000" b="0" i="0" u="none" strike="noStrike" cap="none" spc="0" baseline="0">
                <a:ln>
                  <a:noFill/>
                </a:ln>
                <a:solidFill>
                  <a:srgbClr val="000000"/>
                </a:solidFill>
                <a:uFillTx/>
                <a:latin typeface="+mn-lt"/>
                <a:ea typeface="+mn-ea"/>
                <a:cs typeface="+mn-cs"/>
                <a:sym typeface="Helvetica Light"/>
              </a:defRPr>
            </a:lvl5pPr>
            <a:lvl6pPr marL="1428750" marR="0" indent="-238125" algn="l" defTabSz="309563" eaLnBrk="1" latinLnBrk="0" hangingPunct="1">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75" marR="0" indent="-238125" algn="l" defTabSz="309563" eaLnBrk="1" latinLnBrk="0" hangingPunct="1">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5000" marR="0" indent="-238125" algn="l" defTabSz="309563" eaLnBrk="1" latinLnBrk="0" hangingPunct="1">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125" marR="0" indent="-238125" algn="l" defTabSz="309563" eaLnBrk="1" latinLnBrk="0" hangingPunct="1">
              <a:lnSpc>
                <a:spcPct val="100000"/>
              </a:lnSpc>
              <a:spcBef>
                <a:spcPts val="1950"/>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a:lstStyle>
          <a:p>
            <a:pPr marL="317492" indent="-317492" defTabSz="412740">
              <a:spcBef>
                <a:spcPts val="0"/>
              </a:spcBef>
              <a:defRPr/>
            </a:pPr>
            <a:r>
              <a:rPr lang="en-US" sz="2000" kern="0" dirty="0"/>
              <a:t>In field 12/1/2023 – 12/5/23</a:t>
            </a:r>
          </a:p>
          <a:p>
            <a:pPr marL="317492" indent="-317492" defTabSz="412740">
              <a:spcBef>
                <a:spcPts val="0"/>
              </a:spcBef>
              <a:defRPr/>
            </a:pPr>
            <a:endParaRPr lang="en-US" sz="2000" kern="0" dirty="0"/>
          </a:p>
          <a:p>
            <a:pPr marL="317492" indent="-317492" defTabSz="412740" fontAlgn="auto">
              <a:spcBef>
                <a:spcPts val="0"/>
              </a:spcBef>
              <a:defRPr/>
            </a:pPr>
            <a:r>
              <a:rPr lang="en-US" sz="2000" kern="0" dirty="0"/>
              <a:t>Weighted to the registered voter universe by age, gender, education, and political party affiliation. Results from full survey have a margin of error of plus or minus 3.6% for Hispanics and 3.6% for Non-Hispanics.</a:t>
            </a:r>
          </a:p>
          <a:p>
            <a:pPr marL="317492" indent="-317492" defTabSz="412740">
              <a:spcBef>
                <a:spcPts val="0"/>
              </a:spcBef>
              <a:defRPr/>
            </a:pPr>
            <a:endParaRPr lang="en-US" sz="2000" kern="0" dirty="0"/>
          </a:p>
          <a:p>
            <a:pPr marL="317492" indent="-317492" defTabSz="412740">
              <a:spcBef>
                <a:spcPts val="0"/>
              </a:spcBef>
              <a:defRPr/>
            </a:pPr>
            <a:r>
              <a:rPr lang="en-US" sz="2000" b="1" kern="0" dirty="0"/>
              <a:t>This Report:  Hispanic SpanDom/Bilingual vs Non-Hispanic; Likely Voters</a:t>
            </a:r>
            <a:endParaRPr lang="en-US" sz="2000" kern="0" dirty="0"/>
          </a:p>
        </p:txBody>
      </p:sp>
      <p:graphicFrame>
        <p:nvGraphicFramePr>
          <p:cNvPr id="7" name="Table 6">
            <a:extLst>
              <a:ext uri="{FF2B5EF4-FFF2-40B4-BE49-F238E27FC236}">
                <a16:creationId xmlns:a16="http://schemas.microsoft.com/office/drawing/2014/main" id="{6D7A9A20-4D81-CF90-62A7-DC3A9C2802AD}"/>
              </a:ext>
            </a:extLst>
          </p:cNvPr>
          <p:cNvGraphicFramePr>
            <a:graphicFrameLocks noGrp="1"/>
          </p:cNvGraphicFramePr>
          <p:nvPr>
            <p:extLst>
              <p:ext uri="{D42A27DB-BD31-4B8C-83A1-F6EECF244321}">
                <p14:modId xmlns:p14="http://schemas.microsoft.com/office/powerpoint/2010/main" val="2519214200"/>
              </p:ext>
            </p:extLst>
          </p:nvPr>
        </p:nvGraphicFramePr>
        <p:xfrm>
          <a:off x="7380215" y="1534657"/>
          <a:ext cx="3527571" cy="1584960"/>
        </p:xfrm>
        <a:graphic>
          <a:graphicData uri="http://schemas.openxmlformats.org/drawingml/2006/table">
            <a:tbl>
              <a:tblPr firstRow="1" bandRow="1">
                <a:tableStyleId>{2D5ABB26-0587-4C30-8999-92F81FD0307C}</a:tableStyleId>
              </a:tblPr>
              <a:tblGrid>
                <a:gridCol w="3527571">
                  <a:extLst>
                    <a:ext uri="{9D8B030D-6E8A-4147-A177-3AD203B41FA5}">
                      <a16:colId xmlns:a16="http://schemas.microsoft.com/office/drawing/2014/main" val="1782852617"/>
                    </a:ext>
                  </a:extLst>
                </a:gridCol>
              </a:tblGrid>
              <a:tr h="393837">
                <a:tc>
                  <a:txBody>
                    <a:bodyPr/>
                    <a:lstStyle/>
                    <a:p>
                      <a:pPr algn="ctr"/>
                      <a:r>
                        <a:rPr lang="en-US" sz="2000" b="1" u="sng" dirty="0">
                          <a:latin typeface="+mn-lt"/>
                        </a:rPr>
                        <a:t>A18+</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77889"/>
                  </a:ext>
                </a:extLst>
              </a:tr>
              <a:tr h="528320">
                <a:tc>
                  <a:txBody>
                    <a:bodyPr/>
                    <a:lstStyle/>
                    <a:p>
                      <a:pPr marL="0" marR="0" indent="0" algn="ctr" defTabSz="309563" eaLnBrk="1" fontAlgn="auto" latinLnBrk="0" hangingPunct="1">
                        <a:lnSpc>
                          <a:spcPct val="100000"/>
                        </a:lnSpc>
                        <a:spcBef>
                          <a:spcPts val="0"/>
                        </a:spcBef>
                        <a:spcAft>
                          <a:spcPts val="0"/>
                        </a:spcAft>
                        <a:buClrTx/>
                        <a:buSzTx/>
                        <a:buFontTx/>
                        <a:buNone/>
                        <a:tabLst/>
                        <a:defRPr/>
                      </a:pPr>
                      <a:r>
                        <a:rPr lang="en-US" sz="2000" b="1" dirty="0">
                          <a:solidFill>
                            <a:schemeClr val="accent3"/>
                          </a:solidFill>
                          <a:latin typeface="+mn-lt"/>
                        </a:rPr>
                        <a:t>763</a:t>
                      </a:r>
                      <a:r>
                        <a:rPr lang="en-US" sz="2000" dirty="0">
                          <a:solidFill>
                            <a:schemeClr val="accent3"/>
                          </a:solidFill>
                          <a:latin typeface="+mn-lt"/>
                        </a:rPr>
                        <a:t> Hispanic </a:t>
                      </a:r>
                    </a:p>
                    <a:p>
                      <a:pPr marL="0" marR="0" indent="0" algn="ctr" defTabSz="309563" eaLnBrk="1" fontAlgn="auto" latinLnBrk="0" hangingPunct="1">
                        <a:lnSpc>
                          <a:spcPct val="100000"/>
                        </a:lnSpc>
                        <a:spcBef>
                          <a:spcPts val="0"/>
                        </a:spcBef>
                        <a:spcAft>
                          <a:spcPts val="0"/>
                        </a:spcAft>
                        <a:buClrTx/>
                        <a:buSzTx/>
                        <a:buFontTx/>
                        <a:buNone/>
                        <a:tabLst/>
                        <a:defRPr/>
                      </a:pPr>
                      <a:r>
                        <a:rPr lang="en-US" sz="2000" b="1" dirty="0">
                          <a:solidFill>
                            <a:schemeClr val="accent3"/>
                          </a:solidFill>
                          <a:latin typeface="+mn-lt"/>
                        </a:rPr>
                        <a:t>(536</a:t>
                      </a:r>
                      <a:r>
                        <a:rPr lang="en-US" sz="2000" dirty="0">
                          <a:solidFill>
                            <a:schemeClr val="accent3"/>
                          </a:solidFill>
                          <a:latin typeface="+mn-lt"/>
                        </a:rPr>
                        <a:t> </a:t>
                      </a:r>
                      <a:r>
                        <a:rPr lang="en-US" sz="2000" b="1" dirty="0">
                          <a:solidFill>
                            <a:schemeClr val="tx1"/>
                          </a:solidFill>
                          <a:latin typeface="+mn-lt"/>
                        </a:rPr>
                        <a:t>SpanDom/Bilingual)</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05963505"/>
                  </a:ext>
                </a:extLst>
              </a:tr>
              <a:tr h="393837">
                <a:tc>
                  <a:txBody>
                    <a:bodyPr/>
                    <a:lstStyle/>
                    <a:p>
                      <a:pPr marL="0" marR="0" indent="0" algn="ctr" defTabSz="309563" eaLnBrk="1" fontAlgn="auto" latinLnBrk="0" hangingPunct="1">
                        <a:lnSpc>
                          <a:spcPct val="100000"/>
                        </a:lnSpc>
                        <a:spcBef>
                          <a:spcPts val="0"/>
                        </a:spcBef>
                        <a:spcAft>
                          <a:spcPts val="0"/>
                        </a:spcAft>
                        <a:buClrTx/>
                        <a:buSzTx/>
                        <a:buFontTx/>
                        <a:buNone/>
                        <a:tabLst/>
                        <a:defRPr/>
                      </a:pPr>
                      <a:r>
                        <a:rPr lang="en-US" sz="2000" b="1" dirty="0">
                          <a:latin typeface="+mn-lt"/>
                        </a:rPr>
                        <a:t>757</a:t>
                      </a:r>
                      <a:r>
                        <a:rPr lang="en-US" sz="2000" dirty="0">
                          <a:latin typeface="+mn-lt"/>
                        </a:rPr>
                        <a:t> Non-Hispanic</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6510931"/>
                  </a:ext>
                </a:extLst>
              </a:tr>
            </a:tbl>
          </a:graphicData>
        </a:graphic>
      </p:graphicFrame>
      <p:sp>
        <p:nvSpPr>
          <p:cNvPr id="8" name="Rectangle 7">
            <a:extLst>
              <a:ext uri="{FF2B5EF4-FFF2-40B4-BE49-F238E27FC236}">
                <a16:creationId xmlns:a16="http://schemas.microsoft.com/office/drawing/2014/main" id="{EF14480B-15E0-6E58-19E2-C47992043D99}"/>
              </a:ext>
            </a:extLst>
          </p:cNvPr>
          <p:cNvSpPr/>
          <p:nvPr/>
        </p:nvSpPr>
        <p:spPr>
          <a:xfrm>
            <a:off x="6334051" y="796323"/>
            <a:ext cx="5619900" cy="369332"/>
          </a:xfrm>
          <a:prstGeom prst="rect">
            <a:avLst/>
          </a:prstGeom>
        </p:spPr>
        <p:txBody>
          <a:bodyPr wrap="square">
            <a:spAutoFit/>
          </a:bodyPr>
          <a:lstStyle/>
          <a:p>
            <a:pPr marL="457189" indent="-316984" defTabSz="412740" hangingPunct="0">
              <a:lnSpc>
                <a:spcPct val="90000"/>
              </a:lnSpc>
              <a:buFont typeface="Arial" panose="020B0604020202020204" pitchFamily="34" charset="0"/>
              <a:buChar char="•"/>
            </a:pPr>
            <a:r>
              <a:rPr lang="en-US" sz="2000" kern="0" dirty="0">
                <a:solidFill>
                  <a:srgbClr val="000000"/>
                </a:solidFill>
                <a:sym typeface="Helvetica Light"/>
              </a:rPr>
              <a:t>Online survey of </a:t>
            </a:r>
            <a:r>
              <a:rPr lang="en-US" sz="2000" b="1" kern="0" dirty="0">
                <a:solidFill>
                  <a:srgbClr val="000000"/>
                </a:solidFill>
                <a:sym typeface="Helvetica Light"/>
              </a:rPr>
              <a:t>1,520</a:t>
            </a:r>
            <a:r>
              <a:rPr lang="en-US" sz="2000" kern="0" dirty="0">
                <a:solidFill>
                  <a:srgbClr val="000000"/>
                </a:solidFill>
                <a:sym typeface="Helvetica Light"/>
              </a:rPr>
              <a:t> likely voters ages 18+</a:t>
            </a:r>
          </a:p>
        </p:txBody>
      </p:sp>
    </p:spTree>
    <p:extLst>
      <p:ext uri="{BB962C8B-B14F-4D97-AF65-F5344CB8AC3E}">
        <p14:creationId xmlns:p14="http://schemas.microsoft.com/office/powerpoint/2010/main" val="3217765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E03B0A-2476-593C-5BEF-D8F2BDEC0AB8}"/>
              </a:ext>
            </a:extLst>
          </p:cNvPr>
          <p:cNvSpPr>
            <a:spLocks noGrp="1"/>
          </p:cNvSpPr>
          <p:nvPr>
            <p:ph type="title" idx="4294967295"/>
          </p:nvPr>
        </p:nvSpPr>
        <p:spPr>
          <a:xfrm>
            <a:off x="609600" y="445008"/>
            <a:ext cx="10972800" cy="853440"/>
          </a:xfrm>
        </p:spPr>
        <p:txBody>
          <a:bodyPr anchor="t">
            <a:noAutofit/>
          </a:bodyPr>
          <a:lstStyle/>
          <a:p>
            <a:r>
              <a:rPr lang="en-US" sz="3600" dirty="0"/>
              <a:t>47% of Hispanics Not Completely Certain About Their Choice in Democratic Presidential Primary</a:t>
            </a:r>
          </a:p>
        </p:txBody>
      </p:sp>
      <p:sp>
        <p:nvSpPr>
          <p:cNvPr id="5" name="Text Placeholder 2">
            <a:extLst>
              <a:ext uri="{FF2B5EF4-FFF2-40B4-BE49-F238E27FC236}">
                <a16:creationId xmlns:a16="http://schemas.microsoft.com/office/drawing/2014/main" id="{D990C14D-6A6A-6A9A-C674-71E72C7D710B}"/>
              </a:ext>
            </a:extLst>
          </p:cNvPr>
          <p:cNvSpPr>
            <a:spLocks noGrp="1"/>
          </p:cNvSpPr>
          <p:nvPr>
            <p:ph type="body" sz="quarter" idx="4294967295"/>
          </p:nvPr>
        </p:nvSpPr>
        <p:spPr>
          <a:xfrm>
            <a:off x="609600" y="1764792"/>
            <a:ext cx="10972800" cy="365760"/>
          </a:xfrm>
        </p:spPr>
        <p:txBody>
          <a:bodyPr anchor="ctr">
            <a:normAutofit/>
          </a:bodyPr>
          <a:lstStyle/>
          <a:p>
            <a:pPr marL="0" indent="0">
              <a:buNone/>
            </a:pPr>
            <a:r>
              <a:rPr lang="en-US" sz="1200" i="1" dirty="0">
                <a:solidFill>
                  <a:schemeClr val="tx1"/>
                </a:solidFill>
              </a:rPr>
              <a:t>How certain are you that this is the right choice of candidate for President for you?</a:t>
            </a:r>
          </a:p>
        </p:txBody>
      </p:sp>
      <p:graphicFrame>
        <p:nvGraphicFramePr>
          <p:cNvPr id="6" name="Chart 5">
            <a:extLst>
              <a:ext uri="{FF2B5EF4-FFF2-40B4-BE49-F238E27FC236}">
                <a16:creationId xmlns:a16="http://schemas.microsoft.com/office/drawing/2014/main" id="{170AB8D9-7121-F66E-167C-7A9C531171A5}"/>
              </a:ext>
            </a:extLst>
          </p:cNvPr>
          <p:cNvGraphicFramePr/>
          <p:nvPr>
            <p:extLst>
              <p:ext uri="{D42A27DB-BD31-4B8C-83A1-F6EECF244321}">
                <p14:modId xmlns:p14="http://schemas.microsoft.com/office/powerpoint/2010/main" val="89758111"/>
              </p:ext>
            </p:extLst>
          </p:nvPr>
        </p:nvGraphicFramePr>
        <p:xfrm>
          <a:off x="2032000" y="2209800"/>
          <a:ext cx="8383016" cy="39285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A9E2A7F-3EC5-296E-C531-324BB4B729AE}"/>
              </a:ext>
            </a:extLst>
          </p:cNvPr>
          <p:cNvSpPr txBox="1"/>
          <p:nvPr/>
        </p:nvSpPr>
        <p:spPr>
          <a:xfrm>
            <a:off x="3836276" y="2117201"/>
            <a:ext cx="4519448" cy="525501"/>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Franklin Gothic Book" panose="020B0503020102020204"/>
                <a:ea typeface="+mn-ea"/>
                <a:cs typeface="+mn-cs"/>
              </a:rPr>
              <a:t>Presidential Candidate Vote Certainty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Franklin Gothic Book" panose="020B0503020102020204"/>
              </a:rPr>
              <a:t>Among Decided Voters</a:t>
            </a:r>
            <a:endParaRPr kumimoji="0" lang="en-US" sz="1100" b="0" i="0"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1112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C2ED1B8-FD9F-748E-1DC2-8FDE70E612DA}"/>
              </a:ext>
            </a:extLst>
          </p:cNvPr>
          <p:cNvGraphicFramePr/>
          <p:nvPr>
            <p:extLst>
              <p:ext uri="{D42A27DB-BD31-4B8C-83A1-F6EECF244321}">
                <p14:modId xmlns:p14="http://schemas.microsoft.com/office/powerpoint/2010/main" val="3516080903"/>
              </p:ext>
            </p:extLst>
          </p:nvPr>
        </p:nvGraphicFramePr>
        <p:xfrm>
          <a:off x="3240841" y="2828742"/>
          <a:ext cx="5649423" cy="3575886"/>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3F2A8D7D-BC9F-6466-549F-8E39DF219956}"/>
              </a:ext>
            </a:extLst>
          </p:cNvPr>
          <p:cNvSpPr>
            <a:spLocks noGrp="1"/>
          </p:cNvSpPr>
          <p:nvPr>
            <p:ph type="title" idx="4294967295"/>
          </p:nvPr>
        </p:nvSpPr>
        <p:spPr>
          <a:xfrm>
            <a:off x="609600" y="366184"/>
            <a:ext cx="10972800" cy="853440"/>
          </a:xfrm>
        </p:spPr>
        <p:txBody>
          <a:bodyPr anchor="t">
            <a:noAutofit/>
          </a:bodyPr>
          <a:lstStyle/>
          <a:p>
            <a:r>
              <a:rPr lang="en-US" sz="3600" dirty="0"/>
              <a:t>Willingness to Vote for Candidates in Democratic Presidential Primary</a:t>
            </a:r>
          </a:p>
        </p:txBody>
      </p:sp>
      <p:sp>
        <p:nvSpPr>
          <p:cNvPr id="87" name="Text Placeholder 2">
            <a:extLst>
              <a:ext uri="{FF2B5EF4-FFF2-40B4-BE49-F238E27FC236}">
                <a16:creationId xmlns:a16="http://schemas.microsoft.com/office/drawing/2014/main" id="{C97F65AB-B649-FB47-C495-4F89920CD6F2}"/>
              </a:ext>
            </a:extLst>
          </p:cNvPr>
          <p:cNvSpPr>
            <a:spLocks noGrp="1"/>
          </p:cNvSpPr>
          <p:nvPr>
            <p:ph type="body" sz="quarter" idx="4294967295"/>
          </p:nvPr>
        </p:nvSpPr>
        <p:spPr>
          <a:xfrm>
            <a:off x="609600" y="1616744"/>
            <a:ext cx="10972800" cy="365760"/>
          </a:xfrm>
        </p:spPr>
        <p:txBody>
          <a:bodyPr anchor="ctr">
            <a:normAutofit/>
          </a:bodyPr>
          <a:lstStyle/>
          <a:p>
            <a:pPr marL="0" indent="0">
              <a:buNone/>
            </a:pPr>
            <a:r>
              <a:rPr lang="en-US" sz="1200" i="1" dirty="0">
                <a:solidFill>
                  <a:schemeClr val="tx1"/>
                </a:solidFill>
              </a:rPr>
              <a:t>For the candidates listed below, please indicate how willing or unwilling you would be to vote for them in the primary election?</a:t>
            </a:r>
          </a:p>
        </p:txBody>
      </p:sp>
      <p:sp>
        <p:nvSpPr>
          <p:cNvPr id="122" name="TextBox 121">
            <a:extLst>
              <a:ext uri="{FF2B5EF4-FFF2-40B4-BE49-F238E27FC236}">
                <a16:creationId xmlns:a16="http://schemas.microsoft.com/office/drawing/2014/main" id="{0C3ACF84-1C21-A485-344A-B55BFE705A0C}"/>
              </a:ext>
            </a:extLst>
          </p:cNvPr>
          <p:cNvSpPr txBox="1"/>
          <p:nvPr/>
        </p:nvSpPr>
        <p:spPr>
          <a:xfrm>
            <a:off x="3836276" y="2061752"/>
            <a:ext cx="4519448" cy="525501"/>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Franklin Gothic Book" panose="020B0503020102020204"/>
                <a:ea typeface="+mn-ea"/>
                <a:cs typeface="+mn-cs"/>
              </a:rPr>
              <a:t>Candidate Vote Willingness</a:t>
            </a:r>
          </a:p>
        </p:txBody>
      </p:sp>
      <p:graphicFrame>
        <p:nvGraphicFramePr>
          <p:cNvPr id="5" name="Chart 4">
            <a:extLst>
              <a:ext uri="{FF2B5EF4-FFF2-40B4-BE49-F238E27FC236}">
                <a16:creationId xmlns:a16="http://schemas.microsoft.com/office/drawing/2014/main" id="{C2C6CD2C-B942-2E48-3B02-0BBA8A5C217E}"/>
              </a:ext>
            </a:extLst>
          </p:cNvPr>
          <p:cNvGraphicFramePr/>
          <p:nvPr>
            <p:extLst>
              <p:ext uri="{D42A27DB-BD31-4B8C-83A1-F6EECF244321}">
                <p14:modId xmlns:p14="http://schemas.microsoft.com/office/powerpoint/2010/main" val="2624787347"/>
              </p:ext>
            </p:extLst>
          </p:nvPr>
        </p:nvGraphicFramePr>
        <p:xfrm>
          <a:off x="446571" y="2414399"/>
          <a:ext cx="5649423" cy="3575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053F860-F170-E383-B273-A8D7D13CFEB3}"/>
              </a:ext>
            </a:extLst>
          </p:cNvPr>
          <p:cNvGraphicFramePr/>
          <p:nvPr>
            <p:extLst>
              <p:ext uri="{D42A27DB-BD31-4B8C-83A1-F6EECF244321}">
                <p14:modId xmlns:p14="http://schemas.microsoft.com/office/powerpoint/2010/main" val="1891258079"/>
              </p:ext>
            </p:extLst>
          </p:nvPr>
        </p:nvGraphicFramePr>
        <p:xfrm>
          <a:off x="6095994" y="2414399"/>
          <a:ext cx="5649423" cy="3575886"/>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C1F75714-ED09-97DB-963A-1E32E6905E17}"/>
              </a:ext>
            </a:extLst>
          </p:cNvPr>
          <p:cNvCxnSpPr>
            <a:cxnSpLocks/>
          </p:cNvCxnSpPr>
          <p:nvPr/>
        </p:nvCxnSpPr>
        <p:spPr>
          <a:xfrm flipV="1">
            <a:off x="6095994" y="2775577"/>
            <a:ext cx="0" cy="297083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4747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Senate Primary Election Polling</a:t>
            </a:r>
          </a:p>
        </p:txBody>
      </p:sp>
    </p:spTree>
    <p:extLst>
      <p:ext uri="{BB962C8B-B14F-4D97-AF65-F5344CB8AC3E}">
        <p14:creationId xmlns:p14="http://schemas.microsoft.com/office/powerpoint/2010/main" val="2223027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9C581AF-4FFD-73BA-6153-14F5E92B5C4D}"/>
              </a:ext>
            </a:extLst>
          </p:cNvPr>
          <p:cNvSpPr txBox="1">
            <a:spLocks/>
          </p:cNvSpPr>
          <p:nvPr/>
        </p:nvSpPr>
        <p:spPr>
          <a:xfrm>
            <a:off x="609600" y="1683323"/>
            <a:ext cx="10972800" cy="365760"/>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dirty="0"/>
              <a:t>If the California primary were held today, for whom would you vote as the candidate for United States Senator?</a:t>
            </a:r>
          </a:p>
        </p:txBody>
      </p:sp>
      <p:sp>
        <p:nvSpPr>
          <p:cNvPr id="3" name="TextBox 2">
            <a:extLst>
              <a:ext uri="{FF2B5EF4-FFF2-40B4-BE49-F238E27FC236}">
                <a16:creationId xmlns:a16="http://schemas.microsoft.com/office/drawing/2014/main" id="{1BEC8D0E-3A80-96FA-0383-F91CBDF89524}"/>
              </a:ext>
            </a:extLst>
          </p:cNvPr>
          <p:cNvSpPr txBox="1"/>
          <p:nvPr/>
        </p:nvSpPr>
        <p:spPr>
          <a:xfrm>
            <a:off x="2943498" y="1976674"/>
            <a:ext cx="6305005" cy="537837"/>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Franklin Gothic Book" panose="020B0503020102020204"/>
                <a:ea typeface="+mn-ea"/>
                <a:cs typeface="+mn-cs"/>
              </a:rPr>
              <a:t>Senate Primary</a:t>
            </a:r>
          </a:p>
        </p:txBody>
      </p:sp>
      <p:graphicFrame>
        <p:nvGraphicFramePr>
          <p:cNvPr id="4" name="Table 5">
            <a:extLst>
              <a:ext uri="{FF2B5EF4-FFF2-40B4-BE49-F238E27FC236}">
                <a16:creationId xmlns:a16="http://schemas.microsoft.com/office/drawing/2014/main" id="{BFFBF58E-60C4-41FB-B996-BB94BE532B89}"/>
              </a:ext>
            </a:extLst>
          </p:cNvPr>
          <p:cNvGraphicFramePr>
            <a:graphicFrameLocks noGrp="1"/>
          </p:cNvGraphicFramePr>
          <p:nvPr>
            <p:extLst>
              <p:ext uri="{D42A27DB-BD31-4B8C-83A1-F6EECF244321}">
                <p14:modId xmlns:p14="http://schemas.microsoft.com/office/powerpoint/2010/main" val="3248239938"/>
              </p:ext>
            </p:extLst>
          </p:nvPr>
        </p:nvGraphicFramePr>
        <p:xfrm>
          <a:off x="3042917" y="2348365"/>
          <a:ext cx="6106167" cy="3837940"/>
        </p:xfrm>
        <a:graphic>
          <a:graphicData uri="http://schemas.openxmlformats.org/drawingml/2006/table">
            <a:tbl>
              <a:tblPr firstRow="1" bandRow="1">
                <a:tableStyleId>{2D5ABB26-0587-4C30-8999-92F81FD0307C}</a:tableStyleId>
              </a:tblPr>
              <a:tblGrid>
                <a:gridCol w="3008637">
                  <a:extLst>
                    <a:ext uri="{9D8B030D-6E8A-4147-A177-3AD203B41FA5}">
                      <a16:colId xmlns:a16="http://schemas.microsoft.com/office/drawing/2014/main" val="3406514329"/>
                    </a:ext>
                  </a:extLst>
                </a:gridCol>
                <a:gridCol w="1548765">
                  <a:extLst>
                    <a:ext uri="{9D8B030D-6E8A-4147-A177-3AD203B41FA5}">
                      <a16:colId xmlns:a16="http://schemas.microsoft.com/office/drawing/2014/main" val="1276871743"/>
                    </a:ext>
                  </a:extLst>
                </a:gridCol>
                <a:gridCol w="1548765">
                  <a:extLst>
                    <a:ext uri="{9D8B030D-6E8A-4147-A177-3AD203B41FA5}">
                      <a16:colId xmlns:a16="http://schemas.microsoft.com/office/drawing/2014/main" val="2350550287"/>
                    </a:ext>
                  </a:extLst>
                </a:gridCol>
              </a:tblGrid>
              <a:tr h="200271">
                <a:tc>
                  <a:txBody>
                    <a:bodyPr/>
                    <a:lstStyle/>
                    <a:p>
                      <a:pPr algn="ctr"/>
                      <a:endParaRPr lang="en-US" sz="1200" b="1" dirty="0">
                        <a:latin typeface="+mj-lt"/>
                      </a:endParaRPr>
                    </a:p>
                  </a:txBody>
                  <a:tcPr anchor="ctr"/>
                </a:tc>
                <a:tc>
                  <a:txBody>
                    <a:bodyPr/>
                    <a:lstStyle/>
                    <a:p>
                      <a:pPr algn="ctr"/>
                      <a:r>
                        <a:rPr lang="en-US" sz="1600" b="1" dirty="0">
                          <a:latin typeface="+mn-lt"/>
                        </a:rPr>
                        <a:t>Hispanic</a:t>
                      </a:r>
                    </a:p>
                  </a:txBody>
                  <a:tcPr anchor="ctr"/>
                </a:tc>
                <a:tc>
                  <a:txBody>
                    <a:bodyPr/>
                    <a:lstStyle/>
                    <a:p>
                      <a:pPr algn="ctr"/>
                      <a:r>
                        <a:rPr lang="en-US" sz="1600" b="1" dirty="0">
                          <a:latin typeface="+mn-lt"/>
                        </a:rPr>
                        <a:t>Non-Hispanic</a:t>
                      </a:r>
                    </a:p>
                  </a:txBody>
                  <a:tcPr anchor="ctr"/>
                </a:tc>
                <a:extLst>
                  <a:ext uri="{0D108BD9-81ED-4DB2-BD59-A6C34878D82A}">
                    <a16:rowId xmlns:a16="http://schemas.microsoft.com/office/drawing/2014/main" val="337925960"/>
                  </a:ext>
                </a:extLst>
              </a:tr>
              <a:tr h="182654">
                <a:tc>
                  <a:txBody>
                    <a:bodyPr/>
                    <a:lstStyle/>
                    <a:p>
                      <a:pPr algn="r" fontAlgn="ctr"/>
                      <a:r>
                        <a:rPr lang="en-US" sz="1200" b="0" i="0" u="none" strike="noStrike" dirty="0">
                          <a:solidFill>
                            <a:srgbClr val="000000"/>
                          </a:solidFill>
                          <a:effectLst/>
                          <a:latin typeface="Franklin Gothic Book" panose="020B0503020102020204" pitchFamily="34" charset="0"/>
                        </a:rPr>
                        <a:t>Adam Schiff (D)</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12%</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17%</a:t>
                      </a:r>
                    </a:p>
                  </a:txBody>
                  <a:tcPr marL="6350" marR="6350" marT="6350" marB="0" anchor="ctr"/>
                </a:tc>
                <a:extLst>
                  <a:ext uri="{0D108BD9-81ED-4DB2-BD59-A6C34878D82A}">
                    <a16:rowId xmlns:a16="http://schemas.microsoft.com/office/drawing/2014/main" val="3298721237"/>
                  </a:ext>
                </a:extLst>
              </a:tr>
              <a:tr h="182654">
                <a:tc>
                  <a:txBody>
                    <a:bodyPr/>
                    <a:lstStyle/>
                    <a:p>
                      <a:pPr algn="r" fontAlgn="ctr"/>
                      <a:r>
                        <a:rPr lang="en-US" sz="1200" b="0" i="0" u="none" strike="noStrike">
                          <a:solidFill>
                            <a:srgbClr val="000000"/>
                          </a:solidFill>
                          <a:effectLst/>
                          <a:latin typeface="Franklin Gothic Book" panose="020B0503020102020204" pitchFamily="34" charset="0"/>
                        </a:rPr>
                        <a:t>Katie Porter (D)</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11%</a:t>
                      </a:r>
                    </a:p>
                  </a:txBody>
                  <a:tcPr marL="6350" marR="6350" marT="6350" marB="0" anchor="ctr"/>
                </a:tc>
                <a:tc>
                  <a:txBody>
                    <a:bodyPr/>
                    <a:lstStyle/>
                    <a:p>
                      <a:pPr algn="ctr" fontAlgn="ctr"/>
                      <a:r>
                        <a:rPr lang="en-US" sz="1600" b="1" i="0" u="none" strike="noStrike" dirty="0">
                          <a:solidFill>
                            <a:srgbClr val="595959"/>
                          </a:solidFill>
                          <a:effectLst/>
                          <a:latin typeface="Franklin Gothic Book" panose="020B0503020102020204" pitchFamily="34" charset="0"/>
                        </a:rPr>
                        <a:t>11%</a:t>
                      </a:r>
                    </a:p>
                  </a:txBody>
                  <a:tcPr marL="6350" marR="6350" marT="6350" marB="0" anchor="ctr"/>
                </a:tc>
                <a:extLst>
                  <a:ext uri="{0D108BD9-81ED-4DB2-BD59-A6C34878D82A}">
                    <a16:rowId xmlns:a16="http://schemas.microsoft.com/office/drawing/2014/main" val="3694456996"/>
                  </a:ext>
                </a:extLst>
              </a:tr>
              <a:tr h="182654">
                <a:tc>
                  <a:txBody>
                    <a:bodyPr/>
                    <a:lstStyle/>
                    <a:p>
                      <a:pPr algn="r" fontAlgn="ctr"/>
                      <a:r>
                        <a:rPr lang="en-US" sz="1200" b="0" i="0" u="none" strike="noStrike">
                          <a:solidFill>
                            <a:srgbClr val="000000"/>
                          </a:solidFill>
                          <a:effectLst/>
                          <a:latin typeface="Franklin Gothic Book" panose="020B0503020102020204" pitchFamily="34" charset="0"/>
                        </a:rPr>
                        <a:t>Barbara Lee (D)</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10%</a:t>
                      </a:r>
                    </a:p>
                  </a:txBody>
                  <a:tcPr marL="6350" marR="6350" marT="6350" marB="0" anchor="ctr"/>
                </a:tc>
                <a:extLst>
                  <a:ext uri="{0D108BD9-81ED-4DB2-BD59-A6C34878D82A}">
                    <a16:rowId xmlns:a16="http://schemas.microsoft.com/office/drawing/2014/main" val="3059516977"/>
                  </a:ext>
                </a:extLst>
              </a:tr>
              <a:tr h="182654">
                <a:tc>
                  <a:txBody>
                    <a:bodyPr/>
                    <a:lstStyle/>
                    <a:p>
                      <a:pPr algn="r" fontAlgn="ctr"/>
                      <a:r>
                        <a:rPr lang="en-US" sz="1200" b="0" i="0" u="none" strike="noStrike">
                          <a:solidFill>
                            <a:srgbClr val="000000"/>
                          </a:solidFill>
                          <a:effectLst/>
                          <a:latin typeface="Franklin Gothic Book" panose="020B0503020102020204" pitchFamily="34" charset="0"/>
                        </a:rPr>
                        <a:t>Steve Garvey (R)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7%</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12%</a:t>
                      </a:r>
                    </a:p>
                  </a:txBody>
                  <a:tcPr marL="6350" marR="6350" marT="6350" marB="0" anchor="ctr"/>
                </a:tc>
                <a:extLst>
                  <a:ext uri="{0D108BD9-81ED-4DB2-BD59-A6C34878D82A}">
                    <a16:rowId xmlns:a16="http://schemas.microsoft.com/office/drawing/2014/main" val="142637387"/>
                  </a:ext>
                </a:extLst>
              </a:tr>
              <a:tr h="182654">
                <a:tc>
                  <a:txBody>
                    <a:bodyPr/>
                    <a:lstStyle/>
                    <a:p>
                      <a:pPr algn="r" fontAlgn="ctr"/>
                      <a:r>
                        <a:rPr lang="en-US" sz="1200" b="0" i="0" u="none" strike="noStrike" dirty="0">
                          <a:solidFill>
                            <a:srgbClr val="000000"/>
                          </a:solidFill>
                          <a:effectLst/>
                          <a:latin typeface="Franklin Gothic Book" panose="020B0503020102020204" pitchFamily="34" charset="0"/>
                        </a:rPr>
                        <a:t>Jessica Resendez (D)</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7%</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a:t>
                      </a:r>
                    </a:p>
                  </a:txBody>
                  <a:tcPr marL="6350" marR="6350" marT="6350" marB="0" anchor="ctr"/>
                </a:tc>
                <a:extLst>
                  <a:ext uri="{0D108BD9-81ED-4DB2-BD59-A6C34878D82A}">
                    <a16:rowId xmlns:a16="http://schemas.microsoft.com/office/drawing/2014/main" val="718557078"/>
                  </a:ext>
                </a:extLst>
              </a:tr>
              <a:tr h="182654">
                <a:tc>
                  <a:txBody>
                    <a:bodyPr/>
                    <a:lstStyle/>
                    <a:p>
                      <a:pPr algn="r" fontAlgn="ctr"/>
                      <a:r>
                        <a:rPr lang="en-US" sz="1200" b="0" i="0" u="none" strike="noStrike">
                          <a:solidFill>
                            <a:srgbClr val="000000"/>
                          </a:solidFill>
                          <a:effectLst/>
                          <a:latin typeface="Franklin Gothic Book" panose="020B0503020102020204" pitchFamily="34" charset="0"/>
                        </a:rPr>
                        <a:t>Christina Pascucci (D)</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6%</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a:t>
                      </a:r>
                    </a:p>
                  </a:txBody>
                  <a:tcPr marL="6350" marR="6350" marT="6350" marB="0" anchor="ctr"/>
                </a:tc>
                <a:extLst>
                  <a:ext uri="{0D108BD9-81ED-4DB2-BD59-A6C34878D82A}">
                    <a16:rowId xmlns:a16="http://schemas.microsoft.com/office/drawing/2014/main" val="2131351474"/>
                  </a:ext>
                </a:extLst>
              </a:tr>
              <a:tr h="182654">
                <a:tc>
                  <a:txBody>
                    <a:bodyPr/>
                    <a:lstStyle/>
                    <a:p>
                      <a:pPr algn="r" fontAlgn="ctr"/>
                      <a:r>
                        <a:rPr lang="en-US" sz="1200" b="0" i="0" u="none" strike="noStrike">
                          <a:solidFill>
                            <a:srgbClr val="000000"/>
                          </a:solidFill>
                          <a:effectLst/>
                          <a:latin typeface="Franklin Gothic Book" panose="020B0503020102020204" pitchFamily="34" charset="0"/>
                        </a:rPr>
                        <a:t>James Bradley (R)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5%</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a:t>
                      </a:r>
                    </a:p>
                  </a:txBody>
                  <a:tcPr marL="6350" marR="6350" marT="6350" marB="0" anchor="ctr"/>
                </a:tc>
                <a:extLst>
                  <a:ext uri="{0D108BD9-81ED-4DB2-BD59-A6C34878D82A}">
                    <a16:rowId xmlns:a16="http://schemas.microsoft.com/office/drawing/2014/main" val="3448258891"/>
                  </a:ext>
                </a:extLst>
              </a:tr>
              <a:tr h="182654">
                <a:tc>
                  <a:txBody>
                    <a:bodyPr/>
                    <a:lstStyle/>
                    <a:p>
                      <a:pPr algn="r" fontAlgn="ctr"/>
                      <a:r>
                        <a:rPr lang="en-US" sz="1200" b="0" i="0" u="none" strike="noStrike">
                          <a:solidFill>
                            <a:srgbClr val="000000"/>
                          </a:solidFill>
                          <a:effectLst/>
                          <a:latin typeface="Franklin Gothic Book" panose="020B0503020102020204" pitchFamily="34" charset="0"/>
                        </a:rPr>
                        <a:t>Frank Ferreira (I)</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4%</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a:t>
                      </a:r>
                    </a:p>
                  </a:txBody>
                  <a:tcPr marL="6350" marR="6350" marT="6350" marB="0" anchor="ctr"/>
                </a:tc>
                <a:extLst>
                  <a:ext uri="{0D108BD9-81ED-4DB2-BD59-A6C34878D82A}">
                    <a16:rowId xmlns:a16="http://schemas.microsoft.com/office/drawing/2014/main" val="868683261"/>
                  </a:ext>
                </a:extLst>
              </a:tr>
              <a:tr h="182654">
                <a:tc>
                  <a:txBody>
                    <a:bodyPr/>
                    <a:lstStyle/>
                    <a:p>
                      <a:pPr algn="r" fontAlgn="ctr"/>
                      <a:r>
                        <a:rPr lang="en-US" sz="1200" b="0" i="0" u="none" strike="noStrike">
                          <a:solidFill>
                            <a:srgbClr val="000000"/>
                          </a:solidFill>
                          <a:effectLst/>
                          <a:latin typeface="Franklin Gothic Book" panose="020B0503020102020204" pitchFamily="34" charset="0"/>
                        </a:rPr>
                        <a:t>Sarah Liew (R)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3%</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a:t>
                      </a:r>
                    </a:p>
                  </a:txBody>
                  <a:tcPr marL="6350" marR="6350" marT="6350" marB="0" anchor="ctr"/>
                </a:tc>
                <a:extLst>
                  <a:ext uri="{0D108BD9-81ED-4DB2-BD59-A6C34878D82A}">
                    <a16:rowId xmlns:a16="http://schemas.microsoft.com/office/drawing/2014/main" val="145369031"/>
                  </a:ext>
                </a:extLst>
              </a:tr>
              <a:tr h="182654">
                <a:tc>
                  <a:txBody>
                    <a:bodyPr/>
                    <a:lstStyle/>
                    <a:p>
                      <a:pPr algn="r" fontAlgn="ctr"/>
                      <a:r>
                        <a:rPr lang="en-US" sz="1200" b="0" i="0" u="none" strike="noStrike">
                          <a:solidFill>
                            <a:srgbClr val="000000"/>
                          </a:solidFill>
                          <a:effectLst/>
                          <a:latin typeface="Franklin Gothic Book" panose="020B0503020102020204" pitchFamily="34" charset="0"/>
                        </a:rPr>
                        <a:t>Jonathan Reiss (R)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2%</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a:t>
                      </a:r>
                    </a:p>
                  </a:txBody>
                  <a:tcPr marL="6350" marR="6350" marT="6350" marB="0" anchor="ctr"/>
                </a:tc>
                <a:extLst>
                  <a:ext uri="{0D108BD9-81ED-4DB2-BD59-A6C34878D82A}">
                    <a16:rowId xmlns:a16="http://schemas.microsoft.com/office/drawing/2014/main" val="2398322517"/>
                  </a:ext>
                </a:extLst>
              </a:tr>
              <a:tr h="182654">
                <a:tc>
                  <a:txBody>
                    <a:bodyPr/>
                    <a:lstStyle/>
                    <a:p>
                      <a:pPr algn="r" fontAlgn="ctr"/>
                      <a:r>
                        <a:rPr lang="en-US" sz="1200" b="0" i="0" u="none" strike="noStrike">
                          <a:solidFill>
                            <a:srgbClr val="000000"/>
                          </a:solidFill>
                          <a:effectLst/>
                          <a:latin typeface="Franklin Gothic Book" panose="020B0503020102020204" pitchFamily="34" charset="0"/>
                        </a:rPr>
                        <a:t>Eric Early (R)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2%</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a:t>
                      </a:r>
                    </a:p>
                  </a:txBody>
                  <a:tcPr marL="6350" marR="6350" marT="6350" marB="0" anchor="ctr"/>
                </a:tc>
                <a:extLst>
                  <a:ext uri="{0D108BD9-81ED-4DB2-BD59-A6C34878D82A}">
                    <a16:rowId xmlns:a16="http://schemas.microsoft.com/office/drawing/2014/main" val="3453334149"/>
                  </a:ext>
                </a:extLst>
              </a:tr>
              <a:tr h="182654">
                <a:tc>
                  <a:txBody>
                    <a:bodyPr/>
                    <a:lstStyle/>
                    <a:p>
                      <a:pPr algn="r" fontAlgn="ctr"/>
                      <a:r>
                        <a:rPr lang="en-US" sz="1200" b="0" i="0" u="none" strike="noStrike">
                          <a:solidFill>
                            <a:srgbClr val="000000"/>
                          </a:solidFill>
                          <a:effectLst/>
                          <a:latin typeface="Franklin Gothic Book" panose="020B0503020102020204" pitchFamily="34" charset="0"/>
                        </a:rPr>
                        <a:t>Lexi Reese (D)</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2%</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a:t>
                      </a:r>
                    </a:p>
                  </a:txBody>
                  <a:tcPr marL="6350" marR="6350" marT="6350" marB="0" anchor="ctr"/>
                </a:tc>
                <a:extLst>
                  <a:ext uri="{0D108BD9-81ED-4DB2-BD59-A6C34878D82A}">
                    <a16:rowId xmlns:a16="http://schemas.microsoft.com/office/drawing/2014/main" val="908425037"/>
                  </a:ext>
                </a:extLst>
              </a:tr>
              <a:tr h="182654">
                <a:tc>
                  <a:txBody>
                    <a:bodyPr/>
                    <a:lstStyle/>
                    <a:p>
                      <a:pPr algn="r" fontAlgn="ctr"/>
                      <a:r>
                        <a:rPr lang="en-US" sz="1200" b="0" i="0" u="none" strike="noStrike">
                          <a:solidFill>
                            <a:srgbClr val="000000"/>
                          </a:solidFill>
                          <a:effectLst/>
                          <a:latin typeface="Franklin Gothic Book" panose="020B0503020102020204" pitchFamily="34" charset="0"/>
                        </a:rPr>
                        <a:t>Other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3%</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a:t>
                      </a:r>
                    </a:p>
                  </a:txBody>
                  <a:tcPr marL="6350" marR="6350" marT="6350" marB="0" anchor="ctr"/>
                </a:tc>
                <a:extLst>
                  <a:ext uri="{0D108BD9-81ED-4DB2-BD59-A6C34878D82A}">
                    <a16:rowId xmlns:a16="http://schemas.microsoft.com/office/drawing/2014/main" val="2124830185"/>
                  </a:ext>
                </a:extLst>
              </a:tr>
              <a:tr h="182654">
                <a:tc>
                  <a:txBody>
                    <a:bodyPr/>
                    <a:lstStyle/>
                    <a:p>
                      <a:pPr algn="r" fontAlgn="ctr"/>
                      <a:r>
                        <a:rPr lang="en-US" sz="1200" b="0" i="0" u="none" strike="noStrike" dirty="0">
                          <a:solidFill>
                            <a:srgbClr val="000000"/>
                          </a:solidFill>
                          <a:effectLst/>
                          <a:latin typeface="Franklin Gothic Book" panose="020B0503020102020204" pitchFamily="34" charset="0"/>
                        </a:rPr>
                        <a:t>Unsure/I don’t know</a:t>
                      </a:r>
                    </a:p>
                  </a:txBody>
                  <a:tcPr marL="6350" marR="6350" marT="6350" marB="0" anchor="ctr"/>
                </a:tc>
                <a:tc>
                  <a:txBody>
                    <a:bodyPr/>
                    <a:lstStyle/>
                    <a:p>
                      <a:pPr algn="ctr" fontAlgn="ctr"/>
                      <a:r>
                        <a:rPr lang="en-US" sz="1600" b="1" i="0" u="none" strike="noStrike" dirty="0">
                          <a:solidFill>
                            <a:srgbClr val="E95100"/>
                          </a:solidFill>
                          <a:effectLst/>
                          <a:latin typeface="Franklin Gothic Book" panose="020B0503020102020204" pitchFamily="34" charset="0"/>
                        </a:rPr>
                        <a:t>28%</a:t>
                      </a:r>
                    </a:p>
                  </a:txBody>
                  <a:tcPr marL="6350" marR="6350" marT="6350" marB="0" anchor="ctr"/>
                </a:tc>
                <a:tc>
                  <a:txBody>
                    <a:bodyPr/>
                    <a:lstStyle/>
                    <a:p>
                      <a:pPr algn="ctr" fontAlgn="ctr"/>
                      <a:r>
                        <a:rPr lang="en-US" sz="1600" b="1" i="0" u="none" strike="noStrike" dirty="0">
                          <a:solidFill>
                            <a:srgbClr val="595959"/>
                          </a:solidFill>
                          <a:effectLst/>
                          <a:latin typeface="Franklin Gothic Book" panose="020B0503020102020204" pitchFamily="34" charset="0"/>
                        </a:rPr>
                        <a:t>30%</a:t>
                      </a:r>
                    </a:p>
                  </a:txBody>
                  <a:tcPr marL="6350" marR="6350" marT="6350" marB="0" anchor="ctr"/>
                </a:tc>
                <a:extLst>
                  <a:ext uri="{0D108BD9-81ED-4DB2-BD59-A6C34878D82A}">
                    <a16:rowId xmlns:a16="http://schemas.microsoft.com/office/drawing/2014/main" val="980231156"/>
                  </a:ext>
                </a:extLst>
              </a:tr>
            </a:tbl>
          </a:graphicData>
        </a:graphic>
      </p:graphicFrame>
      <p:sp>
        <p:nvSpPr>
          <p:cNvPr id="5" name="Title 1">
            <a:extLst>
              <a:ext uri="{FF2B5EF4-FFF2-40B4-BE49-F238E27FC236}">
                <a16:creationId xmlns:a16="http://schemas.microsoft.com/office/drawing/2014/main" id="{727897F0-D815-5057-1284-B57FB29814D8}"/>
              </a:ext>
            </a:extLst>
          </p:cNvPr>
          <p:cNvSpPr txBox="1">
            <a:spLocks/>
          </p:cNvSpPr>
          <p:nvPr/>
        </p:nvSpPr>
        <p:spPr>
          <a:xfrm>
            <a:off x="609600" y="366184"/>
            <a:ext cx="10972800" cy="1397620"/>
          </a:xfrm>
          <a:prstGeom prst="rect">
            <a:avLst/>
          </a:prstGeom>
        </p:spPr>
        <p:txBody>
          <a:bodyPr vert="horz" lIns="91440" tIns="45720" rIns="91440" bIns="45720" rtlCol="0" anchor="t">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Senate Primary</a:t>
            </a:r>
            <a:br>
              <a:rPr lang="en-US" dirty="0"/>
            </a:br>
            <a:r>
              <a:rPr lang="en-US" sz="2000" dirty="0"/>
              <a:t>- Schiff leads among Hispanics and Non-Hispanics</a:t>
            </a:r>
            <a:br>
              <a:rPr lang="en-US" sz="2000" dirty="0"/>
            </a:br>
            <a:r>
              <a:rPr lang="en-US" sz="2000" dirty="0"/>
              <a:t>- 28% of Hispanics moveable</a:t>
            </a:r>
            <a:endParaRPr lang="en-US" dirty="0"/>
          </a:p>
        </p:txBody>
      </p:sp>
    </p:spTree>
    <p:extLst>
      <p:ext uri="{BB962C8B-B14F-4D97-AF65-F5344CB8AC3E}">
        <p14:creationId xmlns:p14="http://schemas.microsoft.com/office/powerpoint/2010/main" val="2085130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AC8A-BC42-1941-65EF-45D523801A21}"/>
              </a:ext>
            </a:extLst>
          </p:cNvPr>
          <p:cNvSpPr txBox="1">
            <a:spLocks/>
          </p:cNvSpPr>
          <p:nvPr/>
        </p:nvSpPr>
        <p:spPr>
          <a:xfrm>
            <a:off x="609600" y="366184"/>
            <a:ext cx="10972800" cy="853440"/>
          </a:xfrm>
          <a:prstGeom prst="rect">
            <a:avLst/>
          </a:prstGeom>
        </p:spPr>
        <p:txBody>
          <a:bodyPr vert="horz" lIns="91440" tIns="45720" rIns="91440" bIns="45720" rtlCol="0" anchor="t">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53% of Hispanics Not Completely Certain About Their Choice in California Senate Primary</a:t>
            </a:r>
          </a:p>
        </p:txBody>
      </p:sp>
      <p:sp>
        <p:nvSpPr>
          <p:cNvPr id="3" name="Text Placeholder 2">
            <a:extLst>
              <a:ext uri="{FF2B5EF4-FFF2-40B4-BE49-F238E27FC236}">
                <a16:creationId xmlns:a16="http://schemas.microsoft.com/office/drawing/2014/main" id="{6E7F67AA-7F26-0094-BB05-2F8E568ED83C}"/>
              </a:ext>
            </a:extLst>
          </p:cNvPr>
          <p:cNvSpPr txBox="1">
            <a:spLocks/>
          </p:cNvSpPr>
          <p:nvPr/>
        </p:nvSpPr>
        <p:spPr>
          <a:xfrm>
            <a:off x="609600" y="1764792"/>
            <a:ext cx="10972800" cy="365760"/>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a:t>How certain are you that this is the right choice of candidate for you?</a:t>
            </a:r>
            <a:endParaRPr lang="en-US" sz="1200" i="1" dirty="0"/>
          </a:p>
        </p:txBody>
      </p:sp>
      <p:graphicFrame>
        <p:nvGraphicFramePr>
          <p:cNvPr id="4" name="Chart 3">
            <a:extLst>
              <a:ext uri="{FF2B5EF4-FFF2-40B4-BE49-F238E27FC236}">
                <a16:creationId xmlns:a16="http://schemas.microsoft.com/office/drawing/2014/main" id="{E52CB483-7A3D-C822-A04D-FA293304D59C}"/>
              </a:ext>
            </a:extLst>
          </p:cNvPr>
          <p:cNvGraphicFramePr/>
          <p:nvPr>
            <p:extLst>
              <p:ext uri="{D42A27DB-BD31-4B8C-83A1-F6EECF244321}">
                <p14:modId xmlns:p14="http://schemas.microsoft.com/office/powerpoint/2010/main" val="3930820207"/>
              </p:ext>
            </p:extLst>
          </p:nvPr>
        </p:nvGraphicFramePr>
        <p:xfrm>
          <a:off x="2032000" y="2209800"/>
          <a:ext cx="8128000" cy="39285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883515F-2C80-AF6B-E70F-B35BEC906774}"/>
              </a:ext>
            </a:extLst>
          </p:cNvPr>
          <p:cNvSpPr txBox="1"/>
          <p:nvPr/>
        </p:nvSpPr>
        <p:spPr>
          <a:xfrm>
            <a:off x="3836276" y="2094053"/>
            <a:ext cx="4519448" cy="525501"/>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Franklin Gothic Book" panose="020B0503020102020204"/>
                <a:ea typeface="+mn-ea"/>
                <a:cs typeface="+mn-cs"/>
              </a:rPr>
              <a:t>Senate Candidate Vote Certainty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Franklin Gothic Book" panose="020B0503020102020204"/>
              </a:rPr>
              <a:t>Among Decided Voters</a:t>
            </a:r>
            <a:endParaRPr kumimoji="0" lang="en-US" sz="1200" b="0" i="0"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83746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4363651-F702-5E5D-9F39-EBD49608F6EA}"/>
              </a:ext>
            </a:extLst>
          </p:cNvPr>
          <p:cNvGraphicFramePr/>
          <p:nvPr>
            <p:extLst>
              <p:ext uri="{D42A27DB-BD31-4B8C-83A1-F6EECF244321}">
                <p14:modId xmlns:p14="http://schemas.microsoft.com/office/powerpoint/2010/main" val="4060724366"/>
              </p:ext>
            </p:extLst>
          </p:nvPr>
        </p:nvGraphicFramePr>
        <p:xfrm>
          <a:off x="3240841" y="2523943"/>
          <a:ext cx="5649423" cy="357588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9CB7B407-89E2-02FB-AE91-5147FC3A9937}"/>
              </a:ext>
            </a:extLst>
          </p:cNvPr>
          <p:cNvSpPr txBox="1">
            <a:spLocks/>
          </p:cNvSpPr>
          <p:nvPr/>
        </p:nvSpPr>
        <p:spPr>
          <a:xfrm>
            <a:off x="609600" y="366184"/>
            <a:ext cx="10972800" cy="853440"/>
          </a:xfrm>
          <a:prstGeom prst="rect">
            <a:avLst/>
          </a:prstGeom>
        </p:spPr>
        <p:txBody>
          <a:bodyPr vert="horz" lIns="91440" tIns="45720" rIns="91440" bIns="45720" rtlCol="0" anchor="t">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a:t>Willingness to Vote for Candidates in Senate Primary</a:t>
            </a:r>
            <a:endParaRPr lang="en-US" sz="3600" dirty="0"/>
          </a:p>
        </p:txBody>
      </p:sp>
      <p:sp>
        <p:nvSpPr>
          <p:cNvPr id="4" name="Text Placeholder 2">
            <a:extLst>
              <a:ext uri="{FF2B5EF4-FFF2-40B4-BE49-F238E27FC236}">
                <a16:creationId xmlns:a16="http://schemas.microsoft.com/office/drawing/2014/main" id="{9F6DE11D-E68F-E57A-C7C1-98F53C5DB70D}"/>
              </a:ext>
            </a:extLst>
          </p:cNvPr>
          <p:cNvSpPr txBox="1">
            <a:spLocks/>
          </p:cNvSpPr>
          <p:nvPr/>
        </p:nvSpPr>
        <p:spPr>
          <a:xfrm>
            <a:off x="609600" y="1311945"/>
            <a:ext cx="10972800" cy="365760"/>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a:t>For the candidates listed below, please indicate how willing or unwilling you would be to vote for them in the primary election.</a:t>
            </a:r>
            <a:endParaRPr lang="en-US" sz="1200" i="1" dirty="0"/>
          </a:p>
        </p:txBody>
      </p:sp>
      <p:sp>
        <p:nvSpPr>
          <p:cNvPr id="5" name="TextBox 4">
            <a:extLst>
              <a:ext uri="{FF2B5EF4-FFF2-40B4-BE49-F238E27FC236}">
                <a16:creationId xmlns:a16="http://schemas.microsoft.com/office/drawing/2014/main" id="{7B21E31F-9EE8-00BF-7A88-58D469A1C4B6}"/>
              </a:ext>
            </a:extLst>
          </p:cNvPr>
          <p:cNvSpPr txBox="1"/>
          <p:nvPr/>
        </p:nvSpPr>
        <p:spPr>
          <a:xfrm>
            <a:off x="3836276" y="1756953"/>
            <a:ext cx="4519448" cy="525501"/>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Franklin Gothic Book" panose="020B0503020102020204"/>
                <a:ea typeface="+mn-ea"/>
                <a:cs typeface="+mn-cs"/>
              </a:rPr>
              <a:t>Candidate Vote Willingness</a:t>
            </a:r>
          </a:p>
        </p:txBody>
      </p:sp>
      <p:graphicFrame>
        <p:nvGraphicFramePr>
          <p:cNvPr id="6" name="Chart 5">
            <a:extLst>
              <a:ext uri="{FF2B5EF4-FFF2-40B4-BE49-F238E27FC236}">
                <a16:creationId xmlns:a16="http://schemas.microsoft.com/office/drawing/2014/main" id="{A4B39258-487C-500A-B238-8491B6D3F7E0}"/>
              </a:ext>
            </a:extLst>
          </p:cNvPr>
          <p:cNvGraphicFramePr/>
          <p:nvPr>
            <p:extLst>
              <p:ext uri="{D42A27DB-BD31-4B8C-83A1-F6EECF244321}">
                <p14:modId xmlns:p14="http://schemas.microsoft.com/office/powerpoint/2010/main" val="2332689339"/>
              </p:ext>
            </p:extLst>
          </p:nvPr>
        </p:nvGraphicFramePr>
        <p:xfrm>
          <a:off x="446571" y="2109600"/>
          <a:ext cx="5649423" cy="3575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2517E2B-61C9-0569-4BFE-C97C191A8136}"/>
              </a:ext>
            </a:extLst>
          </p:cNvPr>
          <p:cNvGraphicFramePr/>
          <p:nvPr>
            <p:extLst>
              <p:ext uri="{D42A27DB-BD31-4B8C-83A1-F6EECF244321}">
                <p14:modId xmlns:p14="http://schemas.microsoft.com/office/powerpoint/2010/main" val="1284435948"/>
              </p:ext>
            </p:extLst>
          </p:nvPr>
        </p:nvGraphicFramePr>
        <p:xfrm>
          <a:off x="6095994" y="2109600"/>
          <a:ext cx="5649423" cy="3575886"/>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a:extLst>
              <a:ext uri="{FF2B5EF4-FFF2-40B4-BE49-F238E27FC236}">
                <a16:creationId xmlns:a16="http://schemas.microsoft.com/office/drawing/2014/main" id="{DFB067CD-139B-34C7-AF1E-1363F8AC46B7}"/>
              </a:ext>
            </a:extLst>
          </p:cNvPr>
          <p:cNvCxnSpPr>
            <a:cxnSpLocks/>
          </p:cNvCxnSpPr>
          <p:nvPr/>
        </p:nvCxnSpPr>
        <p:spPr>
          <a:xfrm flipV="1">
            <a:off x="6095994" y="2470778"/>
            <a:ext cx="0" cy="297083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1928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t>Favorability</a:t>
            </a:r>
            <a:r>
              <a:rPr lang="en-US" sz="6000" dirty="0">
                <a:latin typeface="Franklin Gothic Book" panose="020B0503020102020204" pitchFamily="34" charset="0"/>
              </a:rPr>
              <a:t> &amp; Job Approval </a:t>
            </a:r>
          </a:p>
        </p:txBody>
      </p:sp>
    </p:spTree>
    <p:extLst>
      <p:ext uri="{BB962C8B-B14F-4D97-AF65-F5344CB8AC3E}">
        <p14:creationId xmlns:p14="http://schemas.microsoft.com/office/powerpoint/2010/main" val="95495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0D5C33-A382-E63F-0517-139D3EFCBA77}"/>
              </a:ext>
            </a:extLst>
          </p:cNvPr>
          <p:cNvSpPr>
            <a:spLocks noGrp="1"/>
          </p:cNvSpPr>
          <p:nvPr>
            <p:ph type="title" idx="4294967295"/>
          </p:nvPr>
        </p:nvSpPr>
        <p:spPr>
          <a:xfrm>
            <a:off x="609600" y="366184"/>
            <a:ext cx="10972800" cy="1397620"/>
          </a:xfrm>
        </p:spPr>
        <p:txBody>
          <a:bodyPr anchor="t">
            <a:noAutofit/>
          </a:bodyPr>
          <a:lstStyle/>
          <a:p>
            <a:r>
              <a:rPr lang="en-US" sz="3600" dirty="0"/>
              <a:t>Favorability</a:t>
            </a:r>
            <a:endParaRPr lang="en-US" sz="4900" dirty="0"/>
          </a:p>
        </p:txBody>
      </p:sp>
      <p:sp>
        <p:nvSpPr>
          <p:cNvPr id="12" name="Text Placeholder 2">
            <a:extLst>
              <a:ext uri="{FF2B5EF4-FFF2-40B4-BE49-F238E27FC236}">
                <a16:creationId xmlns:a16="http://schemas.microsoft.com/office/drawing/2014/main" id="{448BA36D-75C8-85F8-CA0B-1F981645D828}"/>
              </a:ext>
            </a:extLst>
          </p:cNvPr>
          <p:cNvSpPr>
            <a:spLocks noGrp="1"/>
          </p:cNvSpPr>
          <p:nvPr>
            <p:ph type="body" sz="quarter" idx="4294967295"/>
          </p:nvPr>
        </p:nvSpPr>
        <p:spPr>
          <a:xfrm>
            <a:off x="609600" y="1354497"/>
            <a:ext cx="10972800" cy="365760"/>
          </a:xfrm>
        </p:spPr>
        <p:txBody>
          <a:bodyPr anchor="ctr">
            <a:normAutofit/>
          </a:bodyPr>
          <a:lstStyle/>
          <a:p>
            <a:pPr marL="0" indent="0">
              <a:buNone/>
            </a:pPr>
            <a:r>
              <a:rPr lang="en-US" sz="1200" i="1" dirty="0">
                <a:solidFill>
                  <a:schemeClr val="tx1"/>
                </a:solidFill>
              </a:rPr>
              <a:t>For each individual or institution listed below, please indicate if you have a favorable or unfavorable opinion of them.</a:t>
            </a:r>
          </a:p>
        </p:txBody>
      </p:sp>
      <p:sp>
        <p:nvSpPr>
          <p:cNvPr id="2" name="TextBox 1">
            <a:extLst>
              <a:ext uri="{FF2B5EF4-FFF2-40B4-BE49-F238E27FC236}">
                <a16:creationId xmlns:a16="http://schemas.microsoft.com/office/drawing/2014/main" id="{0A7636CA-D766-B099-5689-5196EB17DBC8}"/>
              </a:ext>
            </a:extLst>
          </p:cNvPr>
          <p:cNvSpPr txBox="1"/>
          <p:nvPr/>
        </p:nvSpPr>
        <p:spPr>
          <a:xfrm>
            <a:off x="3836276" y="1800493"/>
            <a:ext cx="4519448" cy="525501"/>
          </a:xfrm>
          <a:prstGeom prst="rect">
            <a:avLst/>
          </a:prstGeom>
          <a:noFill/>
        </p:spPr>
        <p:txBody>
          <a:bodyPr wrap="square" rtlCol="0" anchor="ctr">
            <a:noAutofit/>
          </a:bodyPr>
          <a:lstStyle/>
          <a:p>
            <a:pPr algn="ctr"/>
            <a:r>
              <a:rPr lang="en-US" sz="1600" u="sng" dirty="0">
                <a:solidFill>
                  <a:schemeClr val="tx1"/>
                </a:solidFill>
              </a:rPr>
              <a:t>Favorability</a:t>
            </a:r>
          </a:p>
        </p:txBody>
      </p:sp>
      <p:graphicFrame>
        <p:nvGraphicFramePr>
          <p:cNvPr id="3" name="Chart 2">
            <a:extLst>
              <a:ext uri="{FF2B5EF4-FFF2-40B4-BE49-F238E27FC236}">
                <a16:creationId xmlns:a16="http://schemas.microsoft.com/office/drawing/2014/main" id="{D65C431C-DCA1-0C1F-31A4-1BDA3146C432}"/>
              </a:ext>
            </a:extLst>
          </p:cNvPr>
          <p:cNvGraphicFramePr/>
          <p:nvPr>
            <p:extLst>
              <p:ext uri="{D42A27DB-BD31-4B8C-83A1-F6EECF244321}">
                <p14:modId xmlns:p14="http://schemas.microsoft.com/office/powerpoint/2010/main" val="2384111918"/>
              </p:ext>
            </p:extLst>
          </p:nvPr>
        </p:nvGraphicFramePr>
        <p:xfrm>
          <a:off x="3240841" y="2663280"/>
          <a:ext cx="5649423" cy="3575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02FC397-802E-A5AA-859A-284E2166F345}"/>
              </a:ext>
            </a:extLst>
          </p:cNvPr>
          <p:cNvGraphicFramePr/>
          <p:nvPr>
            <p:extLst>
              <p:ext uri="{D42A27DB-BD31-4B8C-83A1-F6EECF244321}">
                <p14:modId xmlns:p14="http://schemas.microsoft.com/office/powerpoint/2010/main" val="3602674521"/>
              </p:ext>
            </p:extLst>
          </p:nvPr>
        </p:nvGraphicFramePr>
        <p:xfrm>
          <a:off x="446571" y="2153140"/>
          <a:ext cx="5649423" cy="3575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25C381E-D81C-92C4-9F69-CA7B8CCD9646}"/>
              </a:ext>
            </a:extLst>
          </p:cNvPr>
          <p:cNvGraphicFramePr/>
          <p:nvPr>
            <p:extLst>
              <p:ext uri="{D42A27DB-BD31-4B8C-83A1-F6EECF244321}">
                <p14:modId xmlns:p14="http://schemas.microsoft.com/office/powerpoint/2010/main" val="27237412"/>
              </p:ext>
            </p:extLst>
          </p:nvPr>
        </p:nvGraphicFramePr>
        <p:xfrm>
          <a:off x="6095994" y="2153140"/>
          <a:ext cx="5649423" cy="3575886"/>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24724365-9FB8-F69B-2FD0-15FD6944E1B9}"/>
              </a:ext>
            </a:extLst>
          </p:cNvPr>
          <p:cNvCxnSpPr>
            <a:cxnSpLocks/>
          </p:cNvCxnSpPr>
          <p:nvPr/>
        </p:nvCxnSpPr>
        <p:spPr>
          <a:xfrm flipV="1">
            <a:off x="6095994" y="2514318"/>
            <a:ext cx="0" cy="297083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1416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0D5C33-A382-E63F-0517-139D3EFCBA77}"/>
              </a:ext>
            </a:extLst>
          </p:cNvPr>
          <p:cNvSpPr>
            <a:spLocks noGrp="1"/>
          </p:cNvSpPr>
          <p:nvPr>
            <p:ph type="title" idx="4294967295"/>
          </p:nvPr>
        </p:nvSpPr>
        <p:spPr>
          <a:xfrm>
            <a:off x="609600" y="366184"/>
            <a:ext cx="10972800" cy="1397620"/>
          </a:xfrm>
        </p:spPr>
        <p:txBody>
          <a:bodyPr anchor="t">
            <a:noAutofit/>
          </a:bodyPr>
          <a:lstStyle/>
          <a:p>
            <a:r>
              <a:rPr lang="en-US" sz="3600" dirty="0"/>
              <a:t>Favorability</a:t>
            </a:r>
            <a:endParaRPr lang="en-US" sz="4900" dirty="0"/>
          </a:p>
        </p:txBody>
      </p:sp>
      <p:sp>
        <p:nvSpPr>
          <p:cNvPr id="12" name="Text Placeholder 2">
            <a:extLst>
              <a:ext uri="{FF2B5EF4-FFF2-40B4-BE49-F238E27FC236}">
                <a16:creationId xmlns:a16="http://schemas.microsoft.com/office/drawing/2014/main" id="{448BA36D-75C8-85F8-CA0B-1F981645D828}"/>
              </a:ext>
            </a:extLst>
          </p:cNvPr>
          <p:cNvSpPr>
            <a:spLocks noGrp="1"/>
          </p:cNvSpPr>
          <p:nvPr>
            <p:ph type="body" sz="quarter" idx="4294967295"/>
          </p:nvPr>
        </p:nvSpPr>
        <p:spPr>
          <a:xfrm>
            <a:off x="609600" y="1319664"/>
            <a:ext cx="10972800" cy="365760"/>
          </a:xfrm>
        </p:spPr>
        <p:txBody>
          <a:bodyPr anchor="ctr">
            <a:normAutofit/>
          </a:bodyPr>
          <a:lstStyle/>
          <a:p>
            <a:pPr marL="0" indent="0">
              <a:buNone/>
            </a:pPr>
            <a:r>
              <a:rPr lang="en-US" sz="1200" i="1" dirty="0">
                <a:solidFill>
                  <a:schemeClr val="tx1"/>
                </a:solidFill>
              </a:rPr>
              <a:t>For each individual or institution listed below, please indicate if you have a favorable or unfavorable opinion of them.</a:t>
            </a:r>
          </a:p>
        </p:txBody>
      </p:sp>
      <p:sp>
        <p:nvSpPr>
          <p:cNvPr id="2" name="TextBox 1">
            <a:extLst>
              <a:ext uri="{FF2B5EF4-FFF2-40B4-BE49-F238E27FC236}">
                <a16:creationId xmlns:a16="http://schemas.microsoft.com/office/drawing/2014/main" id="{0A7636CA-D766-B099-5689-5196EB17DBC8}"/>
              </a:ext>
            </a:extLst>
          </p:cNvPr>
          <p:cNvSpPr txBox="1"/>
          <p:nvPr/>
        </p:nvSpPr>
        <p:spPr>
          <a:xfrm>
            <a:off x="3836276" y="1765660"/>
            <a:ext cx="4519448" cy="525501"/>
          </a:xfrm>
          <a:prstGeom prst="rect">
            <a:avLst/>
          </a:prstGeom>
          <a:noFill/>
        </p:spPr>
        <p:txBody>
          <a:bodyPr wrap="square" rtlCol="0" anchor="ctr">
            <a:noAutofit/>
          </a:bodyPr>
          <a:lstStyle/>
          <a:p>
            <a:pPr algn="ctr"/>
            <a:r>
              <a:rPr lang="en-US" sz="1600" u="sng" dirty="0">
                <a:solidFill>
                  <a:schemeClr val="tx1"/>
                </a:solidFill>
              </a:rPr>
              <a:t>Favorability</a:t>
            </a:r>
          </a:p>
        </p:txBody>
      </p:sp>
      <p:graphicFrame>
        <p:nvGraphicFramePr>
          <p:cNvPr id="3" name="Chart 2">
            <a:extLst>
              <a:ext uri="{FF2B5EF4-FFF2-40B4-BE49-F238E27FC236}">
                <a16:creationId xmlns:a16="http://schemas.microsoft.com/office/drawing/2014/main" id="{D65C431C-DCA1-0C1F-31A4-1BDA3146C432}"/>
              </a:ext>
            </a:extLst>
          </p:cNvPr>
          <p:cNvGraphicFramePr/>
          <p:nvPr>
            <p:extLst>
              <p:ext uri="{D42A27DB-BD31-4B8C-83A1-F6EECF244321}">
                <p14:modId xmlns:p14="http://schemas.microsoft.com/office/powerpoint/2010/main" val="3364783435"/>
              </p:ext>
            </p:extLst>
          </p:nvPr>
        </p:nvGraphicFramePr>
        <p:xfrm>
          <a:off x="3240841" y="2619737"/>
          <a:ext cx="5649423" cy="3575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02FC397-802E-A5AA-859A-284E2166F345}"/>
              </a:ext>
            </a:extLst>
          </p:cNvPr>
          <p:cNvGraphicFramePr/>
          <p:nvPr>
            <p:extLst>
              <p:ext uri="{D42A27DB-BD31-4B8C-83A1-F6EECF244321}">
                <p14:modId xmlns:p14="http://schemas.microsoft.com/office/powerpoint/2010/main" val="3823634628"/>
              </p:ext>
            </p:extLst>
          </p:nvPr>
        </p:nvGraphicFramePr>
        <p:xfrm>
          <a:off x="446571" y="2118307"/>
          <a:ext cx="5649423" cy="3575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25C381E-D81C-92C4-9F69-CA7B8CCD9646}"/>
              </a:ext>
            </a:extLst>
          </p:cNvPr>
          <p:cNvGraphicFramePr/>
          <p:nvPr>
            <p:extLst>
              <p:ext uri="{D42A27DB-BD31-4B8C-83A1-F6EECF244321}">
                <p14:modId xmlns:p14="http://schemas.microsoft.com/office/powerpoint/2010/main" val="3899033230"/>
              </p:ext>
            </p:extLst>
          </p:nvPr>
        </p:nvGraphicFramePr>
        <p:xfrm>
          <a:off x="6095994" y="2118307"/>
          <a:ext cx="5649423" cy="3575886"/>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24724365-9FB8-F69B-2FD0-15FD6944E1B9}"/>
              </a:ext>
            </a:extLst>
          </p:cNvPr>
          <p:cNvCxnSpPr>
            <a:cxnSpLocks/>
          </p:cNvCxnSpPr>
          <p:nvPr/>
        </p:nvCxnSpPr>
        <p:spPr>
          <a:xfrm flipV="1">
            <a:off x="6095994" y="2479485"/>
            <a:ext cx="0" cy="297083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782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0D5C33-A382-E63F-0517-139D3EFCBA77}"/>
              </a:ext>
            </a:extLst>
          </p:cNvPr>
          <p:cNvSpPr>
            <a:spLocks noGrp="1"/>
          </p:cNvSpPr>
          <p:nvPr>
            <p:ph type="title" idx="4294967295"/>
          </p:nvPr>
        </p:nvSpPr>
        <p:spPr>
          <a:xfrm>
            <a:off x="609600" y="366184"/>
            <a:ext cx="10972800" cy="1397620"/>
          </a:xfrm>
        </p:spPr>
        <p:txBody>
          <a:bodyPr anchor="t">
            <a:noAutofit/>
          </a:bodyPr>
          <a:lstStyle/>
          <a:p>
            <a:r>
              <a:rPr lang="en-US" sz="3600" dirty="0"/>
              <a:t>Favorability</a:t>
            </a:r>
            <a:endParaRPr lang="en-US" sz="4900" dirty="0"/>
          </a:p>
        </p:txBody>
      </p:sp>
      <p:sp>
        <p:nvSpPr>
          <p:cNvPr id="12" name="Text Placeholder 2">
            <a:extLst>
              <a:ext uri="{FF2B5EF4-FFF2-40B4-BE49-F238E27FC236}">
                <a16:creationId xmlns:a16="http://schemas.microsoft.com/office/drawing/2014/main" id="{448BA36D-75C8-85F8-CA0B-1F981645D828}"/>
              </a:ext>
            </a:extLst>
          </p:cNvPr>
          <p:cNvSpPr>
            <a:spLocks noGrp="1"/>
          </p:cNvSpPr>
          <p:nvPr>
            <p:ph type="body" sz="quarter" idx="4294967295"/>
          </p:nvPr>
        </p:nvSpPr>
        <p:spPr>
          <a:xfrm>
            <a:off x="609600" y="1258706"/>
            <a:ext cx="10972800" cy="365760"/>
          </a:xfrm>
        </p:spPr>
        <p:txBody>
          <a:bodyPr anchor="ctr">
            <a:normAutofit/>
          </a:bodyPr>
          <a:lstStyle/>
          <a:p>
            <a:pPr marL="0" indent="0">
              <a:buNone/>
            </a:pPr>
            <a:r>
              <a:rPr lang="en-US" sz="1200" i="1" dirty="0">
                <a:solidFill>
                  <a:schemeClr val="tx1"/>
                </a:solidFill>
              </a:rPr>
              <a:t>For each individual or institution listed below, please indicate if you have a favorable or unfavorable opinion of them.</a:t>
            </a:r>
          </a:p>
        </p:txBody>
      </p:sp>
      <p:sp>
        <p:nvSpPr>
          <p:cNvPr id="2" name="TextBox 1">
            <a:extLst>
              <a:ext uri="{FF2B5EF4-FFF2-40B4-BE49-F238E27FC236}">
                <a16:creationId xmlns:a16="http://schemas.microsoft.com/office/drawing/2014/main" id="{0A7636CA-D766-B099-5689-5196EB17DBC8}"/>
              </a:ext>
            </a:extLst>
          </p:cNvPr>
          <p:cNvSpPr txBox="1"/>
          <p:nvPr/>
        </p:nvSpPr>
        <p:spPr>
          <a:xfrm>
            <a:off x="3836276" y="1704702"/>
            <a:ext cx="4519448" cy="525501"/>
          </a:xfrm>
          <a:prstGeom prst="rect">
            <a:avLst/>
          </a:prstGeom>
          <a:noFill/>
        </p:spPr>
        <p:txBody>
          <a:bodyPr wrap="square" rtlCol="0" anchor="ctr">
            <a:noAutofit/>
          </a:bodyPr>
          <a:lstStyle/>
          <a:p>
            <a:pPr algn="ctr"/>
            <a:r>
              <a:rPr lang="en-US" sz="1600" u="sng" dirty="0">
                <a:solidFill>
                  <a:schemeClr val="tx1"/>
                </a:solidFill>
              </a:rPr>
              <a:t>Favorability</a:t>
            </a:r>
          </a:p>
        </p:txBody>
      </p:sp>
      <p:graphicFrame>
        <p:nvGraphicFramePr>
          <p:cNvPr id="3" name="Chart 2">
            <a:extLst>
              <a:ext uri="{FF2B5EF4-FFF2-40B4-BE49-F238E27FC236}">
                <a16:creationId xmlns:a16="http://schemas.microsoft.com/office/drawing/2014/main" id="{D65C431C-DCA1-0C1F-31A4-1BDA3146C432}"/>
              </a:ext>
            </a:extLst>
          </p:cNvPr>
          <p:cNvGraphicFramePr/>
          <p:nvPr>
            <p:extLst>
              <p:ext uri="{D42A27DB-BD31-4B8C-83A1-F6EECF244321}">
                <p14:modId xmlns:p14="http://schemas.microsoft.com/office/powerpoint/2010/main" val="3225852855"/>
              </p:ext>
            </p:extLst>
          </p:nvPr>
        </p:nvGraphicFramePr>
        <p:xfrm>
          <a:off x="3240841" y="2611031"/>
          <a:ext cx="5649423" cy="3575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02FC397-802E-A5AA-859A-284E2166F345}"/>
              </a:ext>
            </a:extLst>
          </p:cNvPr>
          <p:cNvGraphicFramePr/>
          <p:nvPr>
            <p:extLst>
              <p:ext uri="{D42A27DB-BD31-4B8C-83A1-F6EECF244321}">
                <p14:modId xmlns:p14="http://schemas.microsoft.com/office/powerpoint/2010/main" val="2758037057"/>
              </p:ext>
            </p:extLst>
          </p:nvPr>
        </p:nvGraphicFramePr>
        <p:xfrm>
          <a:off x="446571" y="2057349"/>
          <a:ext cx="5649423" cy="3575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25C381E-D81C-92C4-9F69-CA7B8CCD9646}"/>
              </a:ext>
            </a:extLst>
          </p:cNvPr>
          <p:cNvGraphicFramePr/>
          <p:nvPr>
            <p:extLst>
              <p:ext uri="{D42A27DB-BD31-4B8C-83A1-F6EECF244321}">
                <p14:modId xmlns:p14="http://schemas.microsoft.com/office/powerpoint/2010/main" val="1438476984"/>
              </p:ext>
            </p:extLst>
          </p:nvPr>
        </p:nvGraphicFramePr>
        <p:xfrm>
          <a:off x="6095994" y="2057349"/>
          <a:ext cx="5649423" cy="3575886"/>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24724365-9FB8-F69B-2FD0-15FD6944E1B9}"/>
              </a:ext>
            </a:extLst>
          </p:cNvPr>
          <p:cNvCxnSpPr>
            <a:cxnSpLocks/>
          </p:cNvCxnSpPr>
          <p:nvPr/>
        </p:nvCxnSpPr>
        <p:spPr>
          <a:xfrm flipV="1">
            <a:off x="6095994" y="2418527"/>
            <a:ext cx="0" cy="297083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077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C036-44A7-F426-4FA6-01218E7B1CF1}"/>
              </a:ext>
            </a:extLst>
          </p:cNvPr>
          <p:cNvSpPr txBox="1">
            <a:spLocks/>
          </p:cNvSpPr>
          <p:nvPr/>
        </p:nvSpPr>
        <p:spPr>
          <a:xfrm>
            <a:off x="609600" y="366184"/>
            <a:ext cx="10972800" cy="1397620"/>
          </a:xfrm>
          <a:prstGeom prst="rect">
            <a:avLst/>
          </a:prstGeom>
        </p:spPr>
        <p:txBody>
          <a:bodyPr vert="horz" lIns="91440" tIns="45720" rIns="91440" bIns="45720" rtlCol="0" anchor="t">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Only 32% of Hispanics Believe U.S. is Headed in the Right Direction</a:t>
            </a:r>
          </a:p>
        </p:txBody>
      </p:sp>
      <p:sp>
        <p:nvSpPr>
          <p:cNvPr id="3" name="Text Placeholder 2">
            <a:extLst>
              <a:ext uri="{FF2B5EF4-FFF2-40B4-BE49-F238E27FC236}">
                <a16:creationId xmlns:a16="http://schemas.microsoft.com/office/drawing/2014/main" id="{F986916E-8F46-1DBF-34A6-5915C9143691}"/>
              </a:ext>
            </a:extLst>
          </p:cNvPr>
          <p:cNvSpPr txBox="1">
            <a:spLocks/>
          </p:cNvSpPr>
          <p:nvPr/>
        </p:nvSpPr>
        <p:spPr>
          <a:xfrm>
            <a:off x="609600" y="1763804"/>
            <a:ext cx="10972800" cy="365760"/>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a:t>In general, do you believe that the U.S. is headed in the right direction, or has it gone off on the wrong track?</a:t>
            </a:r>
            <a:endParaRPr lang="en-US" sz="1200" i="1" dirty="0"/>
          </a:p>
        </p:txBody>
      </p:sp>
      <p:graphicFrame>
        <p:nvGraphicFramePr>
          <p:cNvPr id="4" name="Chart 3">
            <a:extLst>
              <a:ext uri="{FF2B5EF4-FFF2-40B4-BE49-F238E27FC236}">
                <a16:creationId xmlns:a16="http://schemas.microsoft.com/office/drawing/2014/main" id="{69AF4D85-8616-C90B-C2E2-C0779773BB65}"/>
              </a:ext>
            </a:extLst>
          </p:cNvPr>
          <p:cNvGraphicFramePr/>
          <p:nvPr>
            <p:extLst>
              <p:ext uri="{D42A27DB-BD31-4B8C-83A1-F6EECF244321}">
                <p14:modId xmlns:p14="http://schemas.microsoft.com/office/powerpoint/2010/main" val="505333479"/>
              </p:ext>
            </p:extLst>
          </p:nvPr>
        </p:nvGraphicFramePr>
        <p:xfrm>
          <a:off x="6585108" y="2806230"/>
          <a:ext cx="4311509" cy="29042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7CF5B672-8E81-ABD5-8AB2-DF3E2484EEA7}"/>
              </a:ext>
            </a:extLst>
          </p:cNvPr>
          <p:cNvGraphicFramePr/>
          <p:nvPr>
            <p:extLst>
              <p:ext uri="{D42A27DB-BD31-4B8C-83A1-F6EECF244321}">
                <p14:modId xmlns:p14="http://schemas.microsoft.com/office/powerpoint/2010/main" val="3465386631"/>
              </p:ext>
            </p:extLst>
          </p:nvPr>
        </p:nvGraphicFramePr>
        <p:xfrm>
          <a:off x="1295385" y="2806230"/>
          <a:ext cx="4311509" cy="290422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8EB56BD-4C9C-B137-591C-C730E54D2E2B}"/>
              </a:ext>
            </a:extLst>
          </p:cNvPr>
          <p:cNvSpPr txBox="1"/>
          <p:nvPr/>
        </p:nvSpPr>
        <p:spPr>
          <a:xfrm>
            <a:off x="3836277" y="2200940"/>
            <a:ext cx="4519448" cy="605290"/>
          </a:xfrm>
          <a:prstGeom prst="rect">
            <a:avLst/>
          </a:prstGeom>
          <a:noFill/>
        </p:spPr>
        <p:txBody>
          <a:bodyPr wrap="square" rtlCol="0" anchor="ctr">
            <a:noAutofit/>
          </a:bodyPr>
          <a:lstStyle/>
          <a:p>
            <a:pPr algn="ctr"/>
            <a:r>
              <a:rPr lang="en-US" sz="1600" u="sng" dirty="0">
                <a:solidFill>
                  <a:schemeClr val="tx1"/>
                </a:solidFill>
              </a:rPr>
              <a:t>US Right or Wrong Track</a:t>
            </a:r>
          </a:p>
        </p:txBody>
      </p:sp>
    </p:spTree>
    <p:extLst>
      <p:ext uri="{BB962C8B-B14F-4D97-AF65-F5344CB8AC3E}">
        <p14:creationId xmlns:p14="http://schemas.microsoft.com/office/powerpoint/2010/main" val="3022094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0D5C33-A382-E63F-0517-139D3EFCBA77}"/>
              </a:ext>
            </a:extLst>
          </p:cNvPr>
          <p:cNvSpPr>
            <a:spLocks noGrp="1"/>
          </p:cNvSpPr>
          <p:nvPr>
            <p:ph type="title" idx="4294967295"/>
          </p:nvPr>
        </p:nvSpPr>
        <p:spPr>
          <a:xfrm>
            <a:off x="609600" y="366184"/>
            <a:ext cx="10972800" cy="1397620"/>
          </a:xfrm>
        </p:spPr>
        <p:txBody>
          <a:bodyPr anchor="t">
            <a:noAutofit/>
          </a:bodyPr>
          <a:lstStyle/>
          <a:p>
            <a:r>
              <a:rPr lang="en-US" sz="3600" dirty="0"/>
              <a:t>Favorability</a:t>
            </a:r>
            <a:endParaRPr lang="en-US" sz="4900" dirty="0"/>
          </a:p>
        </p:txBody>
      </p:sp>
      <p:sp>
        <p:nvSpPr>
          <p:cNvPr id="12" name="Text Placeholder 2">
            <a:extLst>
              <a:ext uri="{FF2B5EF4-FFF2-40B4-BE49-F238E27FC236}">
                <a16:creationId xmlns:a16="http://schemas.microsoft.com/office/drawing/2014/main" id="{448BA36D-75C8-85F8-CA0B-1F981645D828}"/>
              </a:ext>
            </a:extLst>
          </p:cNvPr>
          <p:cNvSpPr>
            <a:spLocks noGrp="1"/>
          </p:cNvSpPr>
          <p:nvPr>
            <p:ph type="body" sz="quarter" idx="4294967295"/>
          </p:nvPr>
        </p:nvSpPr>
        <p:spPr>
          <a:xfrm>
            <a:off x="609600" y="1310957"/>
            <a:ext cx="10972800" cy="365760"/>
          </a:xfrm>
        </p:spPr>
        <p:txBody>
          <a:bodyPr anchor="ctr">
            <a:normAutofit/>
          </a:bodyPr>
          <a:lstStyle/>
          <a:p>
            <a:pPr marL="0" indent="0">
              <a:buNone/>
            </a:pPr>
            <a:r>
              <a:rPr lang="en-US" sz="1200" i="1" dirty="0">
                <a:solidFill>
                  <a:schemeClr val="tx1"/>
                </a:solidFill>
              </a:rPr>
              <a:t>For each individual or institution listed below, please indicate if you have a favorable or unfavorable opinion of them.</a:t>
            </a:r>
          </a:p>
        </p:txBody>
      </p:sp>
      <p:sp>
        <p:nvSpPr>
          <p:cNvPr id="2" name="TextBox 1">
            <a:extLst>
              <a:ext uri="{FF2B5EF4-FFF2-40B4-BE49-F238E27FC236}">
                <a16:creationId xmlns:a16="http://schemas.microsoft.com/office/drawing/2014/main" id="{0A7636CA-D766-B099-5689-5196EB17DBC8}"/>
              </a:ext>
            </a:extLst>
          </p:cNvPr>
          <p:cNvSpPr txBox="1"/>
          <p:nvPr/>
        </p:nvSpPr>
        <p:spPr>
          <a:xfrm>
            <a:off x="3836276" y="1756953"/>
            <a:ext cx="4519448" cy="525501"/>
          </a:xfrm>
          <a:prstGeom prst="rect">
            <a:avLst/>
          </a:prstGeom>
          <a:noFill/>
        </p:spPr>
        <p:txBody>
          <a:bodyPr wrap="square" rtlCol="0" anchor="ctr">
            <a:noAutofit/>
          </a:bodyPr>
          <a:lstStyle/>
          <a:p>
            <a:pPr algn="ctr"/>
            <a:r>
              <a:rPr lang="en-US" sz="1600" u="sng" dirty="0">
                <a:solidFill>
                  <a:schemeClr val="tx1"/>
                </a:solidFill>
              </a:rPr>
              <a:t>Favorability</a:t>
            </a:r>
          </a:p>
        </p:txBody>
      </p:sp>
      <p:graphicFrame>
        <p:nvGraphicFramePr>
          <p:cNvPr id="3" name="Chart 2">
            <a:extLst>
              <a:ext uri="{FF2B5EF4-FFF2-40B4-BE49-F238E27FC236}">
                <a16:creationId xmlns:a16="http://schemas.microsoft.com/office/drawing/2014/main" id="{D65C431C-DCA1-0C1F-31A4-1BDA3146C432}"/>
              </a:ext>
            </a:extLst>
          </p:cNvPr>
          <p:cNvGraphicFramePr/>
          <p:nvPr>
            <p:extLst>
              <p:ext uri="{D42A27DB-BD31-4B8C-83A1-F6EECF244321}">
                <p14:modId xmlns:p14="http://schemas.microsoft.com/office/powerpoint/2010/main" val="296452288"/>
              </p:ext>
            </p:extLst>
          </p:nvPr>
        </p:nvGraphicFramePr>
        <p:xfrm>
          <a:off x="3240841" y="2637156"/>
          <a:ext cx="5649423" cy="3575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02FC397-802E-A5AA-859A-284E2166F345}"/>
              </a:ext>
            </a:extLst>
          </p:cNvPr>
          <p:cNvGraphicFramePr/>
          <p:nvPr>
            <p:extLst>
              <p:ext uri="{D42A27DB-BD31-4B8C-83A1-F6EECF244321}">
                <p14:modId xmlns:p14="http://schemas.microsoft.com/office/powerpoint/2010/main" val="871607433"/>
              </p:ext>
            </p:extLst>
          </p:nvPr>
        </p:nvGraphicFramePr>
        <p:xfrm>
          <a:off x="446571" y="2109600"/>
          <a:ext cx="5649423" cy="3575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25C381E-D81C-92C4-9F69-CA7B8CCD9646}"/>
              </a:ext>
            </a:extLst>
          </p:cNvPr>
          <p:cNvGraphicFramePr/>
          <p:nvPr>
            <p:extLst>
              <p:ext uri="{D42A27DB-BD31-4B8C-83A1-F6EECF244321}">
                <p14:modId xmlns:p14="http://schemas.microsoft.com/office/powerpoint/2010/main" val="1818197498"/>
              </p:ext>
            </p:extLst>
          </p:nvPr>
        </p:nvGraphicFramePr>
        <p:xfrm>
          <a:off x="6095994" y="2109600"/>
          <a:ext cx="5649423" cy="3575886"/>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24724365-9FB8-F69B-2FD0-15FD6944E1B9}"/>
              </a:ext>
            </a:extLst>
          </p:cNvPr>
          <p:cNvCxnSpPr>
            <a:cxnSpLocks/>
          </p:cNvCxnSpPr>
          <p:nvPr/>
        </p:nvCxnSpPr>
        <p:spPr>
          <a:xfrm flipV="1">
            <a:off x="6095994" y="2470778"/>
            <a:ext cx="0" cy="297083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7303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0D5C33-A382-E63F-0517-139D3EFCBA77}"/>
              </a:ext>
            </a:extLst>
          </p:cNvPr>
          <p:cNvSpPr>
            <a:spLocks noGrp="1"/>
          </p:cNvSpPr>
          <p:nvPr>
            <p:ph type="title" idx="4294967295"/>
          </p:nvPr>
        </p:nvSpPr>
        <p:spPr>
          <a:xfrm>
            <a:off x="609600" y="366184"/>
            <a:ext cx="10972800" cy="1397620"/>
          </a:xfrm>
        </p:spPr>
        <p:txBody>
          <a:bodyPr anchor="t">
            <a:noAutofit/>
          </a:bodyPr>
          <a:lstStyle/>
          <a:p>
            <a:r>
              <a:rPr lang="en-US" sz="3600" dirty="0"/>
              <a:t>Job Approval</a:t>
            </a:r>
          </a:p>
        </p:txBody>
      </p:sp>
      <p:sp>
        <p:nvSpPr>
          <p:cNvPr id="12" name="Text Placeholder 2">
            <a:extLst>
              <a:ext uri="{FF2B5EF4-FFF2-40B4-BE49-F238E27FC236}">
                <a16:creationId xmlns:a16="http://schemas.microsoft.com/office/drawing/2014/main" id="{448BA36D-75C8-85F8-CA0B-1F981645D828}"/>
              </a:ext>
            </a:extLst>
          </p:cNvPr>
          <p:cNvSpPr>
            <a:spLocks noGrp="1"/>
          </p:cNvSpPr>
          <p:nvPr>
            <p:ph type="body" sz="quarter" idx="4294967295"/>
          </p:nvPr>
        </p:nvSpPr>
        <p:spPr>
          <a:xfrm>
            <a:off x="609600" y="1310957"/>
            <a:ext cx="10972800" cy="365760"/>
          </a:xfrm>
        </p:spPr>
        <p:txBody>
          <a:bodyPr anchor="ctr">
            <a:normAutofit/>
          </a:bodyPr>
          <a:lstStyle/>
          <a:p>
            <a:pPr marL="0" indent="0">
              <a:buNone/>
            </a:pPr>
            <a:r>
              <a:rPr lang="en-US" sz="1200" i="1" dirty="0">
                <a:solidFill>
                  <a:schemeClr val="tx1"/>
                </a:solidFill>
              </a:rPr>
              <a:t>Do you approve or disapprove of the way [x] is handling their job?</a:t>
            </a:r>
          </a:p>
        </p:txBody>
      </p:sp>
      <p:sp>
        <p:nvSpPr>
          <p:cNvPr id="3" name="TextBox 2">
            <a:extLst>
              <a:ext uri="{FF2B5EF4-FFF2-40B4-BE49-F238E27FC236}">
                <a16:creationId xmlns:a16="http://schemas.microsoft.com/office/drawing/2014/main" id="{03F7AC21-5750-3350-2050-1D66A2911C0A}"/>
              </a:ext>
            </a:extLst>
          </p:cNvPr>
          <p:cNvSpPr txBox="1"/>
          <p:nvPr/>
        </p:nvSpPr>
        <p:spPr>
          <a:xfrm>
            <a:off x="3836276" y="1756953"/>
            <a:ext cx="4519448" cy="525501"/>
          </a:xfrm>
          <a:prstGeom prst="rect">
            <a:avLst/>
          </a:prstGeom>
          <a:noFill/>
        </p:spPr>
        <p:txBody>
          <a:bodyPr wrap="square" rtlCol="0" anchor="ctr">
            <a:noAutofit/>
          </a:bodyPr>
          <a:lstStyle/>
          <a:p>
            <a:pPr algn="ctr"/>
            <a:r>
              <a:rPr lang="en-US" sz="1600" u="sng" dirty="0">
                <a:solidFill>
                  <a:schemeClr val="tx1"/>
                </a:solidFill>
              </a:rPr>
              <a:t>Job Approval</a:t>
            </a:r>
          </a:p>
        </p:txBody>
      </p:sp>
      <p:graphicFrame>
        <p:nvGraphicFramePr>
          <p:cNvPr id="2" name="Chart 1">
            <a:extLst>
              <a:ext uri="{FF2B5EF4-FFF2-40B4-BE49-F238E27FC236}">
                <a16:creationId xmlns:a16="http://schemas.microsoft.com/office/drawing/2014/main" id="{1675BFDF-9A7D-4E3C-D569-60C25693A9F8}"/>
              </a:ext>
            </a:extLst>
          </p:cNvPr>
          <p:cNvGraphicFramePr/>
          <p:nvPr>
            <p:extLst>
              <p:ext uri="{D42A27DB-BD31-4B8C-83A1-F6EECF244321}">
                <p14:modId xmlns:p14="http://schemas.microsoft.com/office/powerpoint/2010/main" val="3583771557"/>
              </p:ext>
            </p:extLst>
          </p:nvPr>
        </p:nvGraphicFramePr>
        <p:xfrm>
          <a:off x="3240841" y="2663282"/>
          <a:ext cx="5649423" cy="3575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99E9D300-3C1C-0DBD-F2E6-E333458FB5D1}"/>
              </a:ext>
            </a:extLst>
          </p:cNvPr>
          <p:cNvGraphicFramePr/>
          <p:nvPr>
            <p:extLst>
              <p:ext uri="{D42A27DB-BD31-4B8C-83A1-F6EECF244321}">
                <p14:modId xmlns:p14="http://schemas.microsoft.com/office/powerpoint/2010/main" val="4231613059"/>
              </p:ext>
            </p:extLst>
          </p:nvPr>
        </p:nvGraphicFramePr>
        <p:xfrm>
          <a:off x="446571" y="2109600"/>
          <a:ext cx="5649423" cy="3575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5EFBE51-45F3-025C-930A-B63E252FE714}"/>
              </a:ext>
            </a:extLst>
          </p:cNvPr>
          <p:cNvGraphicFramePr/>
          <p:nvPr>
            <p:extLst>
              <p:ext uri="{D42A27DB-BD31-4B8C-83A1-F6EECF244321}">
                <p14:modId xmlns:p14="http://schemas.microsoft.com/office/powerpoint/2010/main" val="4239593989"/>
              </p:ext>
            </p:extLst>
          </p:nvPr>
        </p:nvGraphicFramePr>
        <p:xfrm>
          <a:off x="6095994" y="2109600"/>
          <a:ext cx="5649423" cy="3575886"/>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3D364952-A776-0673-D3D5-57056BF117BC}"/>
              </a:ext>
            </a:extLst>
          </p:cNvPr>
          <p:cNvCxnSpPr>
            <a:cxnSpLocks/>
          </p:cNvCxnSpPr>
          <p:nvPr/>
        </p:nvCxnSpPr>
        <p:spPr>
          <a:xfrm flipV="1">
            <a:off x="6095994" y="2470778"/>
            <a:ext cx="0" cy="297083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4892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t>California Proposition #1</a:t>
            </a:r>
          </a:p>
        </p:txBody>
      </p:sp>
    </p:spTree>
    <p:extLst>
      <p:ext uri="{BB962C8B-B14F-4D97-AF65-F5344CB8AC3E}">
        <p14:creationId xmlns:p14="http://schemas.microsoft.com/office/powerpoint/2010/main" val="2320655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1C1E-E45D-7DE7-6CBA-54F044AFF144}"/>
              </a:ext>
            </a:extLst>
          </p:cNvPr>
          <p:cNvSpPr txBox="1">
            <a:spLocks/>
          </p:cNvSpPr>
          <p:nvPr/>
        </p:nvSpPr>
        <p:spPr>
          <a:xfrm>
            <a:off x="609600" y="366184"/>
            <a:ext cx="10972800" cy="957519"/>
          </a:xfrm>
          <a:prstGeom prst="rect">
            <a:avLst/>
          </a:prstGeom>
        </p:spPr>
        <p:txBody>
          <a:bodyPr vert="horz" lIns="91440" tIns="45720" rIns="91440" bIns="45720" rtlCol="0" anchor="ctr">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Proposition 1 Familiarity: “The Behavioral Health Services Program and Bond Measure”</a:t>
            </a:r>
          </a:p>
        </p:txBody>
      </p:sp>
      <p:sp>
        <p:nvSpPr>
          <p:cNvPr id="5" name="Text Placeholder 2">
            <a:extLst>
              <a:ext uri="{FF2B5EF4-FFF2-40B4-BE49-F238E27FC236}">
                <a16:creationId xmlns:a16="http://schemas.microsoft.com/office/drawing/2014/main" id="{B9333A76-EB7E-B377-BDD7-5CBB1EC54C77}"/>
              </a:ext>
            </a:extLst>
          </p:cNvPr>
          <p:cNvSpPr txBox="1">
            <a:spLocks/>
          </p:cNvSpPr>
          <p:nvPr/>
        </p:nvSpPr>
        <p:spPr>
          <a:xfrm>
            <a:off x="609600" y="1763804"/>
            <a:ext cx="10972800" cy="365760"/>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dirty="0"/>
              <a:t>How familiar or unfamiliar are you with the "Behavioral Health Services Program and Bond Measure"?</a:t>
            </a:r>
          </a:p>
        </p:txBody>
      </p:sp>
      <p:graphicFrame>
        <p:nvGraphicFramePr>
          <p:cNvPr id="6" name="Chart 5">
            <a:extLst>
              <a:ext uri="{FF2B5EF4-FFF2-40B4-BE49-F238E27FC236}">
                <a16:creationId xmlns:a16="http://schemas.microsoft.com/office/drawing/2014/main" id="{DEE9EE13-CB14-9EBC-BB77-C321E6F36E9E}"/>
              </a:ext>
            </a:extLst>
          </p:cNvPr>
          <p:cNvGraphicFramePr/>
          <p:nvPr>
            <p:extLst>
              <p:ext uri="{D42A27DB-BD31-4B8C-83A1-F6EECF244321}">
                <p14:modId xmlns:p14="http://schemas.microsoft.com/office/powerpoint/2010/main" val="844502254"/>
              </p:ext>
            </p:extLst>
          </p:nvPr>
        </p:nvGraphicFramePr>
        <p:xfrm>
          <a:off x="6585108" y="2806230"/>
          <a:ext cx="4311509" cy="2904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FE6B55A-E728-1DC4-3E17-E82A8E577F63}"/>
              </a:ext>
            </a:extLst>
          </p:cNvPr>
          <p:cNvGraphicFramePr/>
          <p:nvPr>
            <p:extLst>
              <p:ext uri="{D42A27DB-BD31-4B8C-83A1-F6EECF244321}">
                <p14:modId xmlns:p14="http://schemas.microsoft.com/office/powerpoint/2010/main" val="2378927047"/>
              </p:ext>
            </p:extLst>
          </p:nvPr>
        </p:nvGraphicFramePr>
        <p:xfrm>
          <a:off x="1295385" y="2806230"/>
          <a:ext cx="4311509" cy="290422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64C27CFB-087C-B294-37C6-C6A0E8A1A0C8}"/>
              </a:ext>
            </a:extLst>
          </p:cNvPr>
          <p:cNvSpPr txBox="1"/>
          <p:nvPr/>
        </p:nvSpPr>
        <p:spPr>
          <a:xfrm>
            <a:off x="3836277" y="2200940"/>
            <a:ext cx="4519448" cy="605290"/>
          </a:xfrm>
          <a:prstGeom prst="rect">
            <a:avLst/>
          </a:prstGeom>
          <a:noFill/>
        </p:spPr>
        <p:txBody>
          <a:bodyPr wrap="square" rtlCol="0" anchor="ctr">
            <a:noAutofit/>
          </a:bodyPr>
          <a:lstStyle/>
          <a:p>
            <a:pPr algn="ctr"/>
            <a:r>
              <a:rPr lang="en-US" sz="1600" u="sng" dirty="0">
                <a:solidFill>
                  <a:schemeClr val="tx1"/>
                </a:solidFill>
              </a:rPr>
              <a:t>Prop #1 Familiarity</a:t>
            </a:r>
          </a:p>
        </p:txBody>
      </p:sp>
    </p:spTree>
    <p:extLst>
      <p:ext uri="{BB962C8B-B14F-4D97-AF65-F5344CB8AC3E}">
        <p14:creationId xmlns:p14="http://schemas.microsoft.com/office/powerpoint/2010/main" val="3693319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F729-47FE-0E67-E4B1-2C7749BE8C12}"/>
              </a:ext>
            </a:extLst>
          </p:cNvPr>
          <p:cNvSpPr txBox="1">
            <a:spLocks/>
          </p:cNvSpPr>
          <p:nvPr/>
        </p:nvSpPr>
        <p:spPr>
          <a:xfrm>
            <a:off x="609600" y="366184"/>
            <a:ext cx="11277600" cy="1397620"/>
          </a:xfrm>
          <a:prstGeom prst="rect">
            <a:avLst/>
          </a:prstGeom>
        </p:spPr>
        <p:txBody>
          <a:bodyPr vert="horz" lIns="91440" tIns="45720" rIns="91440" bIns="45720" rtlCol="0" anchor="t">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Proposition 1 Informed Voting Intent</a:t>
            </a:r>
          </a:p>
          <a:p>
            <a:r>
              <a:rPr lang="en-US" sz="2000" dirty="0"/>
              <a:t>- After reading a summary of Prop, 33% of Hispanics, 22% of Non-Hispanics would definitely vote Yes</a:t>
            </a:r>
          </a:p>
        </p:txBody>
      </p:sp>
      <p:sp>
        <p:nvSpPr>
          <p:cNvPr id="3" name="Text Placeholder 2">
            <a:extLst>
              <a:ext uri="{FF2B5EF4-FFF2-40B4-BE49-F238E27FC236}">
                <a16:creationId xmlns:a16="http://schemas.microsoft.com/office/drawing/2014/main" id="{AA976773-6F57-CE65-A657-CCD88CA56817}"/>
              </a:ext>
            </a:extLst>
          </p:cNvPr>
          <p:cNvSpPr txBox="1">
            <a:spLocks/>
          </p:cNvSpPr>
          <p:nvPr/>
        </p:nvSpPr>
        <p:spPr>
          <a:xfrm>
            <a:off x="609600" y="1763804"/>
            <a:ext cx="10972800" cy="365760"/>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dirty="0"/>
              <a:t>If the vote on this Proposition were held today, would you vote yes or no on Proposition 1?</a:t>
            </a:r>
          </a:p>
        </p:txBody>
      </p:sp>
      <p:sp>
        <p:nvSpPr>
          <p:cNvPr id="4" name="TextBox 3">
            <a:extLst>
              <a:ext uri="{FF2B5EF4-FFF2-40B4-BE49-F238E27FC236}">
                <a16:creationId xmlns:a16="http://schemas.microsoft.com/office/drawing/2014/main" id="{09C777A8-01BB-1D2D-1A32-293F69C3E75C}"/>
              </a:ext>
            </a:extLst>
          </p:cNvPr>
          <p:cNvSpPr txBox="1"/>
          <p:nvPr/>
        </p:nvSpPr>
        <p:spPr>
          <a:xfrm>
            <a:off x="3836276" y="2042897"/>
            <a:ext cx="4519448" cy="609340"/>
          </a:xfrm>
          <a:prstGeom prst="rect">
            <a:avLst/>
          </a:prstGeom>
          <a:noFill/>
        </p:spPr>
        <p:txBody>
          <a:bodyPr wrap="square" rtlCol="0" anchor="ctr">
            <a:noAutofit/>
          </a:bodyPr>
          <a:lstStyle/>
          <a:p>
            <a:pPr algn="ctr"/>
            <a:r>
              <a:rPr lang="en-US" sz="1600" u="sng" dirty="0"/>
              <a:t>Prop #1 Informed Voting Intent</a:t>
            </a:r>
            <a:endParaRPr lang="en-US" sz="1600" u="sng" dirty="0">
              <a:solidFill>
                <a:schemeClr val="tx1"/>
              </a:solidFill>
            </a:endParaRPr>
          </a:p>
        </p:txBody>
      </p:sp>
      <p:graphicFrame>
        <p:nvGraphicFramePr>
          <p:cNvPr id="5" name="Chart 3">
            <a:extLst>
              <a:ext uri="{FF2B5EF4-FFF2-40B4-BE49-F238E27FC236}">
                <a16:creationId xmlns:a16="http://schemas.microsoft.com/office/drawing/2014/main" id="{6F034389-28F8-8E75-F5F4-1C5FDCF9E95E}"/>
              </a:ext>
            </a:extLst>
          </p:cNvPr>
          <p:cNvGraphicFramePr/>
          <p:nvPr>
            <p:extLst>
              <p:ext uri="{D42A27DB-BD31-4B8C-83A1-F6EECF244321}">
                <p14:modId xmlns:p14="http://schemas.microsoft.com/office/powerpoint/2010/main" val="585847126"/>
              </p:ext>
            </p:extLst>
          </p:nvPr>
        </p:nvGraphicFramePr>
        <p:xfrm>
          <a:off x="2032000" y="2209800"/>
          <a:ext cx="8128000" cy="3928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3866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latin typeface="Franklin Gothic Book" panose="020B0503020102020204" pitchFamily="34" charset="0"/>
              </a:rPr>
              <a:t>The Issues</a:t>
            </a:r>
          </a:p>
        </p:txBody>
      </p:sp>
    </p:spTree>
    <p:extLst>
      <p:ext uri="{BB962C8B-B14F-4D97-AF65-F5344CB8AC3E}">
        <p14:creationId xmlns:p14="http://schemas.microsoft.com/office/powerpoint/2010/main" val="1170072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0D5C33-A382-E63F-0517-139D3EFCBA77}"/>
              </a:ext>
            </a:extLst>
          </p:cNvPr>
          <p:cNvSpPr>
            <a:spLocks noGrp="1"/>
          </p:cNvSpPr>
          <p:nvPr>
            <p:ph type="title" idx="4294967295"/>
          </p:nvPr>
        </p:nvSpPr>
        <p:spPr>
          <a:xfrm>
            <a:off x="609600" y="366184"/>
            <a:ext cx="10972800" cy="1397620"/>
          </a:xfrm>
        </p:spPr>
        <p:txBody>
          <a:bodyPr anchor="t">
            <a:noAutofit/>
          </a:bodyPr>
          <a:lstStyle/>
          <a:p>
            <a:r>
              <a:rPr lang="en-US" sz="3600" dirty="0"/>
              <a:t>Cost of Living and Inflation Top Issues for All Voters</a:t>
            </a:r>
            <a:br>
              <a:rPr lang="en-US" sz="3600" dirty="0"/>
            </a:br>
            <a:r>
              <a:rPr lang="en-US" sz="2000" dirty="0"/>
              <a:t>-- Affordable Housing, Education, Race Relations of greater concern to Hispanics</a:t>
            </a:r>
          </a:p>
        </p:txBody>
      </p:sp>
      <p:sp>
        <p:nvSpPr>
          <p:cNvPr id="12" name="Text Placeholder 2">
            <a:extLst>
              <a:ext uri="{FF2B5EF4-FFF2-40B4-BE49-F238E27FC236}">
                <a16:creationId xmlns:a16="http://schemas.microsoft.com/office/drawing/2014/main" id="{448BA36D-75C8-85F8-CA0B-1F981645D828}"/>
              </a:ext>
            </a:extLst>
          </p:cNvPr>
          <p:cNvSpPr>
            <a:spLocks noGrp="1"/>
          </p:cNvSpPr>
          <p:nvPr>
            <p:ph type="body" sz="quarter" idx="4294967295"/>
          </p:nvPr>
        </p:nvSpPr>
        <p:spPr>
          <a:xfrm>
            <a:off x="609600" y="1485478"/>
            <a:ext cx="10972800" cy="365760"/>
          </a:xfrm>
        </p:spPr>
        <p:txBody>
          <a:bodyPr anchor="ctr">
            <a:normAutofit/>
          </a:bodyPr>
          <a:lstStyle/>
          <a:p>
            <a:pPr marL="0" indent="0">
              <a:buNone/>
            </a:pPr>
            <a:r>
              <a:rPr lang="en-US" sz="1200" i="1" dirty="0">
                <a:solidFill>
                  <a:schemeClr val="tx1"/>
                </a:solidFill>
              </a:rPr>
              <a:t>Thinking about the issues, how important are the following issues to you?</a:t>
            </a:r>
          </a:p>
        </p:txBody>
      </p:sp>
      <p:sp>
        <p:nvSpPr>
          <p:cNvPr id="3" name="TextBox 2">
            <a:extLst>
              <a:ext uri="{FF2B5EF4-FFF2-40B4-BE49-F238E27FC236}">
                <a16:creationId xmlns:a16="http://schemas.microsoft.com/office/drawing/2014/main" id="{9EBB4220-56AA-A05C-9E05-2DD426B23682}"/>
              </a:ext>
            </a:extLst>
          </p:cNvPr>
          <p:cNvSpPr txBox="1"/>
          <p:nvPr/>
        </p:nvSpPr>
        <p:spPr>
          <a:xfrm>
            <a:off x="3704556" y="1729646"/>
            <a:ext cx="4782871" cy="441623"/>
          </a:xfrm>
          <a:prstGeom prst="rect">
            <a:avLst/>
          </a:prstGeom>
          <a:noFill/>
        </p:spPr>
        <p:txBody>
          <a:bodyPr wrap="square" rtlCol="0" anchor="ctr">
            <a:noAutofit/>
          </a:bodyPr>
          <a:lstStyle/>
          <a:p>
            <a:pPr algn="ctr"/>
            <a:r>
              <a:rPr lang="en-US" sz="1600" u="sng" dirty="0">
                <a:solidFill>
                  <a:schemeClr val="tx1"/>
                </a:solidFill>
              </a:rPr>
              <a:t>Issue Importance TopBox</a:t>
            </a:r>
          </a:p>
        </p:txBody>
      </p:sp>
      <p:graphicFrame>
        <p:nvGraphicFramePr>
          <p:cNvPr id="4" name="Table 5">
            <a:extLst>
              <a:ext uri="{FF2B5EF4-FFF2-40B4-BE49-F238E27FC236}">
                <a16:creationId xmlns:a16="http://schemas.microsoft.com/office/drawing/2014/main" id="{5BD21C14-308B-48FB-3B46-E5639E71CF69}"/>
              </a:ext>
            </a:extLst>
          </p:cNvPr>
          <p:cNvGraphicFramePr>
            <a:graphicFrameLocks noGrp="1"/>
          </p:cNvGraphicFramePr>
          <p:nvPr>
            <p:extLst>
              <p:ext uri="{D42A27DB-BD31-4B8C-83A1-F6EECF244321}">
                <p14:modId xmlns:p14="http://schemas.microsoft.com/office/powerpoint/2010/main" val="333918388"/>
              </p:ext>
            </p:extLst>
          </p:nvPr>
        </p:nvGraphicFramePr>
        <p:xfrm>
          <a:off x="609592" y="2171278"/>
          <a:ext cx="10972800" cy="424053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75066661"/>
                    </a:ext>
                  </a:extLst>
                </a:gridCol>
                <a:gridCol w="1371600">
                  <a:extLst>
                    <a:ext uri="{9D8B030D-6E8A-4147-A177-3AD203B41FA5}">
                      <a16:colId xmlns:a16="http://schemas.microsoft.com/office/drawing/2014/main" val="1276871743"/>
                    </a:ext>
                  </a:extLst>
                </a:gridCol>
                <a:gridCol w="1371600">
                  <a:extLst>
                    <a:ext uri="{9D8B030D-6E8A-4147-A177-3AD203B41FA5}">
                      <a16:colId xmlns:a16="http://schemas.microsoft.com/office/drawing/2014/main" val="2350550287"/>
                    </a:ext>
                  </a:extLst>
                </a:gridCol>
                <a:gridCol w="2743200">
                  <a:extLst>
                    <a:ext uri="{9D8B030D-6E8A-4147-A177-3AD203B41FA5}">
                      <a16:colId xmlns:a16="http://schemas.microsoft.com/office/drawing/2014/main" val="1083178957"/>
                    </a:ext>
                  </a:extLst>
                </a:gridCol>
                <a:gridCol w="1371600">
                  <a:extLst>
                    <a:ext uri="{9D8B030D-6E8A-4147-A177-3AD203B41FA5}">
                      <a16:colId xmlns:a16="http://schemas.microsoft.com/office/drawing/2014/main" val="2129509578"/>
                    </a:ext>
                  </a:extLst>
                </a:gridCol>
                <a:gridCol w="1371600">
                  <a:extLst>
                    <a:ext uri="{9D8B030D-6E8A-4147-A177-3AD203B41FA5}">
                      <a16:colId xmlns:a16="http://schemas.microsoft.com/office/drawing/2014/main" val="1275862371"/>
                    </a:ext>
                  </a:extLst>
                </a:gridCol>
              </a:tblGrid>
              <a:tr h="180777">
                <a:tc>
                  <a:txBody>
                    <a:bodyPr/>
                    <a:lstStyle/>
                    <a:p>
                      <a:pPr algn="ctr"/>
                      <a:endParaRPr lang="en-US" sz="1600" b="0" noProof="0">
                        <a:latin typeface="+mn-lt"/>
                      </a:endParaRPr>
                    </a:p>
                  </a:txBody>
                  <a:tcPr marL="0" marR="0" marT="0" marB="0" anchor="ctr"/>
                </a:tc>
                <a:tc>
                  <a:txBody>
                    <a:bodyPr/>
                    <a:lstStyle/>
                    <a:p>
                      <a:pPr algn="ctr"/>
                      <a:r>
                        <a:rPr lang="en-US" sz="1600" b="1" noProof="0">
                          <a:latin typeface="+mn-lt"/>
                        </a:rPr>
                        <a:t>Hispanic</a:t>
                      </a:r>
                    </a:p>
                  </a:txBody>
                  <a:tcPr marL="0" marR="0" marT="0" marB="0" anchor="ctr"/>
                </a:tc>
                <a:tc>
                  <a:txBody>
                    <a:bodyPr/>
                    <a:lstStyle/>
                    <a:p>
                      <a:pPr algn="ctr"/>
                      <a:r>
                        <a:rPr lang="en-US" sz="1600" b="1" noProof="0">
                          <a:latin typeface="+mn-lt"/>
                        </a:rPr>
                        <a:t>Non-Hispanic</a:t>
                      </a:r>
                    </a:p>
                  </a:txBody>
                  <a:tcPr marL="0" marR="0" marT="0" marB="0" anchor="ctr">
                    <a:lnR w="12700" cap="flat" cmpd="sng" algn="ctr">
                      <a:solidFill>
                        <a:schemeClr val="tx2"/>
                      </a:solidFill>
                      <a:prstDash val="solid"/>
                      <a:round/>
                      <a:headEnd type="none" w="med" len="med"/>
                      <a:tailEnd type="none" w="med" len="med"/>
                    </a:lnR>
                  </a:tcPr>
                </a:tc>
                <a:tc>
                  <a:txBody>
                    <a:bodyPr/>
                    <a:lstStyle/>
                    <a:p>
                      <a:pPr algn="ctr"/>
                      <a:endParaRPr lang="en-US" sz="1600" b="0" noProof="0">
                        <a:latin typeface="+mn-lt"/>
                      </a:endParaRPr>
                    </a:p>
                  </a:txBody>
                  <a:tcPr marL="0" marR="0" marT="0" marB="0" anchor="ctr">
                    <a:lnL w="12700" cap="flat" cmpd="sng" algn="ctr">
                      <a:solidFill>
                        <a:schemeClr val="tx2"/>
                      </a:solidFill>
                      <a:prstDash val="solid"/>
                      <a:round/>
                      <a:headEnd type="none" w="med" len="med"/>
                      <a:tailEnd type="none" w="med" len="med"/>
                    </a:lnL>
                  </a:tcPr>
                </a:tc>
                <a:tc>
                  <a:txBody>
                    <a:bodyPr/>
                    <a:lstStyle/>
                    <a:p>
                      <a:pPr algn="ctr"/>
                      <a:r>
                        <a:rPr lang="en-US" sz="1600" b="1" noProof="0">
                          <a:latin typeface="+mn-lt"/>
                        </a:rPr>
                        <a:t>Hispanic</a:t>
                      </a:r>
                    </a:p>
                  </a:txBody>
                  <a:tcPr marL="0" marR="0" marT="0" marB="0" anchor="ctr"/>
                </a:tc>
                <a:tc>
                  <a:txBody>
                    <a:bodyPr/>
                    <a:lstStyle/>
                    <a:p>
                      <a:pPr algn="ctr"/>
                      <a:r>
                        <a:rPr lang="en-US" sz="1600" b="1" noProof="0">
                          <a:latin typeface="+mn-lt"/>
                        </a:rPr>
                        <a:t>Non-Hispanic</a:t>
                      </a:r>
                    </a:p>
                  </a:txBody>
                  <a:tcPr marL="0" marR="0" marT="0" marB="0" anchor="ctr"/>
                </a:tc>
                <a:extLst>
                  <a:ext uri="{0D108BD9-81ED-4DB2-BD59-A6C34878D82A}">
                    <a16:rowId xmlns:a16="http://schemas.microsoft.com/office/drawing/2014/main" val="337925960"/>
                  </a:ext>
                </a:extLst>
              </a:tr>
              <a:tr h="199363">
                <a:tc>
                  <a:txBody>
                    <a:bodyPr/>
                    <a:lstStyle/>
                    <a:p>
                      <a:pPr algn="r" fontAlgn="ctr"/>
                      <a:r>
                        <a:rPr lang="en-US" sz="1200" b="0" i="0" u="none" strike="noStrike" dirty="0">
                          <a:solidFill>
                            <a:srgbClr val="000000"/>
                          </a:solidFill>
                          <a:effectLst/>
                          <a:latin typeface="Franklin Gothic Book" panose="020B0503020102020204" pitchFamily="34" charset="0"/>
                        </a:rPr>
                        <a:t>Cost of living</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71%</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66%</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dirty="0">
                          <a:solidFill>
                            <a:srgbClr val="000000"/>
                          </a:solidFill>
                          <a:effectLst/>
                          <a:latin typeface="Franklin Gothic Book" panose="020B0503020102020204" pitchFamily="34" charset="0"/>
                        </a:rPr>
                        <a:t>Gun rights / 2nd amendment</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43%</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36%</a:t>
                      </a:r>
                    </a:p>
                  </a:txBody>
                  <a:tcPr marL="6350" marR="6350" marT="6350" marB="0" anchor="ctr"/>
                </a:tc>
                <a:extLst>
                  <a:ext uri="{0D108BD9-81ED-4DB2-BD59-A6C34878D82A}">
                    <a16:rowId xmlns:a16="http://schemas.microsoft.com/office/drawing/2014/main" val="3298721237"/>
                  </a:ext>
                </a:extLst>
              </a:tr>
              <a:tr h="185484">
                <a:tc>
                  <a:txBody>
                    <a:bodyPr/>
                    <a:lstStyle/>
                    <a:p>
                      <a:pPr algn="r" fontAlgn="ctr"/>
                      <a:r>
                        <a:rPr lang="en-US" sz="1200" b="0" i="0" u="none" strike="noStrike">
                          <a:solidFill>
                            <a:srgbClr val="000000"/>
                          </a:solidFill>
                          <a:effectLst/>
                          <a:latin typeface="Franklin Gothic Book" panose="020B0503020102020204" pitchFamily="34" charset="0"/>
                        </a:rPr>
                        <a:t>Inflation</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66%</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62%</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Abortion</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43%</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44%</a:t>
                      </a:r>
                    </a:p>
                  </a:txBody>
                  <a:tcPr marL="6350" marR="6350" marT="6350" marB="0" anchor="ctr"/>
                </a:tc>
                <a:extLst>
                  <a:ext uri="{0D108BD9-81ED-4DB2-BD59-A6C34878D82A}">
                    <a16:rowId xmlns:a16="http://schemas.microsoft.com/office/drawing/2014/main" val="3450501429"/>
                  </a:ext>
                </a:extLst>
              </a:tr>
              <a:tr h="185484">
                <a:tc>
                  <a:txBody>
                    <a:bodyPr/>
                    <a:lstStyle/>
                    <a:p>
                      <a:pPr algn="r" fontAlgn="ctr"/>
                      <a:r>
                        <a:rPr lang="en-US" sz="1200" b="0" i="0" u="none" strike="noStrike">
                          <a:solidFill>
                            <a:srgbClr val="000000"/>
                          </a:solidFill>
                          <a:effectLst/>
                          <a:latin typeface="Franklin Gothic Book" panose="020B0503020102020204" pitchFamily="34" charset="0"/>
                        </a:rPr>
                        <a:t>Affordable housing</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65%</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48%</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Opioids / drug abuse</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43%</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37%</a:t>
                      </a:r>
                    </a:p>
                  </a:txBody>
                  <a:tcPr marL="6350" marR="6350" marT="6350" marB="0" anchor="ctr"/>
                </a:tc>
                <a:extLst>
                  <a:ext uri="{0D108BD9-81ED-4DB2-BD59-A6C34878D82A}">
                    <a16:rowId xmlns:a16="http://schemas.microsoft.com/office/drawing/2014/main" val="4208773992"/>
                  </a:ext>
                </a:extLst>
              </a:tr>
              <a:tr h="185484">
                <a:tc>
                  <a:txBody>
                    <a:bodyPr/>
                    <a:lstStyle/>
                    <a:p>
                      <a:pPr algn="r" fontAlgn="ctr"/>
                      <a:r>
                        <a:rPr lang="en-US" sz="1200" b="0" i="0" u="none" strike="noStrike">
                          <a:solidFill>
                            <a:srgbClr val="000000"/>
                          </a:solidFill>
                          <a:effectLst/>
                          <a:latin typeface="Franklin Gothic Book" panose="020B0503020102020204" pitchFamily="34" charset="0"/>
                        </a:rPr>
                        <a:t>Healthcare</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62%</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58%</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Energy policy</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41%</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37%</a:t>
                      </a:r>
                    </a:p>
                  </a:txBody>
                  <a:tcPr marL="6350" marR="6350" marT="6350" marB="0" anchor="ctr"/>
                </a:tc>
                <a:extLst>
                  <a:ext uri="{0D108BD9-81ED-4DB2-BD59-A6C34878D82A}">
                    <a16:rowId xmlns:a16="http://schemas.microsoft.com/office/drawing/2014/main" val="2269833274"/>
                  </a:ext>
                </a:extLst>
              </a:tr>
              <a:tr h="185484">
                <a:tc>
                  <a:txBody>
                    <a:bodyPr/>
                    <a:lstStyle/>
                    <a:p>
                      <a:pPr algn="r" fontAlgn="ctr"/>
                      <a:r>
                        <a:rPr lang="en-US" sz="1200" b="0" i="0" u="none" strike="noStrike">
                          <a:solidFill>
                            <a:srgbClr val="000000"/>
                          </a:solidFill>
                          <a:effectLst/>
                          <a:latin typeface="Franklin Gothic Book" panose="020B0503020102020204" pitchFamily="34" charset="0"/>
                        </a:rPr>
                        <a:t>Crime and public safety</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60%</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58%</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Strengthening law enforcement</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40%</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40%</a:t>
                      </a:r>
                    </a:p>
                  </a:txBody>
                  <a:tcPr marL="6350" marR="6350" marT="6350" marB="0" anchor="ctr"/>
                </a:tc>
                <a:extLst>
                  <a:ext uri="{0D108BD9-81ED-4DB2-BD59-A6C34878D82A}">
                    <a16:rowId xmlns:a16="http://schemas.microsoft.com/office/drawing/2014/main" val="2179915450"/>
                  </a:ext>
                </a:extLst>
              </a:tr>
              <a:tr h="185484">
                <a:tc>
                  <a:txBody>
                    <a:bodyPr/>
                    <a:lstStyle/>
                    <a:p>
                      <a:pPr algn="r" fontAlgn="ctr"/>
                      <a:r>
                        <a:rPr lang="en-US" sz="1200" b="0" i="0" u="none" strike="noStrike">
                          <a:solidFill>
                            <a:srgbClr val="000000"/>
                          </a:solidFill>
                          <a:effectLst/>
                          <a:latin typeface="Franklin Gothic Book" panose="020B0503020102020204" pitchFamily="34" charset="0"/>
                        </a:rPr>
                        <a:t>Economy / jobs</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59%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59%</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Race relations</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40%</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29%</a:t>
                      </a:r>
                    </a:p>
                  </a:txBody>
                  <a:tcPr marL="6350" marR="6350" marT="6350" marB="0" anchor="ctr"/>
                </a:tc>
                <a:extLst>
                  <a:ext uri="{0D108BD9-81ED-4DB2-BD59-A6C34878D82A}">
                    <a16:rowId xmlns:a16="http://schemas.microsoft.com/office/drawing/2014/main" val="4251905228"/>
                  </a:ext>
                </a:extLst>
              </a:tr>
              <a:tr h="185484">
                <a:tc>
                  <a:txBody>
                    <a:bodyPr/>
                    <a:lstStyle/>
                    <a:p>
                      <a:pPr algn="r" fontAlgn="ctr"/>
                      <a:r>
                        <a:rPr lang="en-US" sz="1200" b="0" i="0" u="none" strike="noStrike">
                          <a:solidFill>
                            <a:srgbClr val="000000"/>
                          </a:solidFill>
                          <a:effectLst/>
                          <a:latin typeface="Franklin Gothic Book" panose="020B0503020102020204" pitchFamily="34" charset="0"/>
                        </a:rPr>
                        <a:t>Education</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59%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45%</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Israel/Hamas War</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39%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31%</a:t>
                      </a:r>
                    </a:p>
                  </a:txBody>
                  <a:tcPr marL="6350" marR="6350" marT="6350" marB="0" anchor="ctr"/>
                </a:tc>
                <a:extLst>
                  <a:ext uri="{0D108BD9-81ED-4DB2-BD59-A6C34878D82A}">
                    <a16:rowId xmlns:a16="http://schemas.microsoft.com/office/drawing/2014/main" val="2728304608"/>
                  </a:ext>
                </a:extLst>
              </a:tr>
              <a:tr h="185484">
                <a:tc>
                  <a:txBody>
                    <a:bodyPr/>
                    <a:lstStyle/>
                    <a:p>
                      <a:pPr algn="r" fontAlgn="ctr"/>
                      <a:r>
                        <a:rPr lang="en-US" sz="1200" b="0" i="0" u="none" strike="noStrike">
                          <a:solidFill>
                            <a:srgbClr val="000000"/>
                          </a:solidFill>
                          <a:effectLst/>
                          <a:latin typeface="Franklin Gothic Book" panose="020B0503020102020204" pitchFamily="34" charset="0"/>
                        </a:rPr>
                        <a:t>Social security / Medicare</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54%</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55%</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Defense / military</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39%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43%</a:t>
                      </a:r>
                    </a:p>
                  </a:txBody>
                  <a:tcPr marL="6350" marR="6350" marT="6350" marB="0" anchor="ctr"/>
                </a:tc>
                <a:extLst>
                  <a:ext uri="{0D108BD9-81ED-4DB2-BD59-A6C34878D82A}">
                    <a16:rowId xmlns:a16="http://schemas.microsoft.com/office/drawing/2014/main" val="524650008"/>
                  </a:ext>
                </a:extLst>
              </a:tr>
              <a:tr h="185484">
                <a:tc>
                  <a:txBody>
                    <a:bodyPr/>
                    <a:lstStyle/>
                    <a:p>
                      <a:pPr algn="r" fontAlgn="ctr"/>
                      <a:r>
                        <a:rPr lang="en-US" sz="1200" b="0" i="0" u="none" strike="noStrike">
                          <a:solidFill>
                            <a:srgbClr val="000000"/>
                          </a:solidFill>
                          <a:effectLst/>
                          <a:latin typeface="Franklin Gothic Book" panose="020B0503020102020204" pitchFamily="34" charset="0"/>
                        </a:rPr>
                        <a:t>Gun control</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54%</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49%</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Border security</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39%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47%</a:t>
                      </a:r>
                    </a:p>
                  </a:txBody>
                  <a:tcPr marL="6350" marR="6350" marT="6350" marB="0" anchor="ctr"/>
                </a:tc>
                <a:extLst>
                  <a:ext uri="{0D108BD9-81ED-4DB2-BD59-A6C34878D82A}">
                    <a16:rowId xmlns:a16="http://schemas.microsoft.com/office/drawing/2014/main" val="2160144406"/>
                  </a:ext>
                </a:extLst>
              </a:tr>
              <a:tr h="185484">
                <a:tc>
                  <a:txBody>
                    <a:bodyPr/>
                    <a:lstStyle/>
                    <a:p>
                      <a:pPr algn="r" fontAlgn="ctr"/>
                      <a:r>
                        <a:rPr lang="en-US" sz="1200" b="0" i="0" u="none" strike="noStrike">
                          <a:solidFill>
                            <a:srgbClr val="000000"/>
                          </a:solidFill>
                          <a:effectLst/>
                          <a:latin typeface="Franklin Gothic Book" panose="020B0503020102020204" pitchFamily="34" charset="0"/>
                        </a:rPr>
                        <a:t>Taxes</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52%</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51%</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Police reform</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37%</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29%</a:t>
                      </a:r>
                    </a:p>
                  </a:txBody>
                  <a:tcPr marL="6350" marR="6350" marT="6350" marB="0" anchor="ctr"/>
                </a:tc>
                <a:extLst>
                  <a:ext uri="{0D108BD9-81ED-4DB2-BD59-A6C34878D82A}">
                    <a16:rowId xmlns:a16="http://schemas.microsoft.com/office/drawing/2014/main" val="2848907607"/>
                  </a:ext>
                </a:extLst>
              </a:tr>
              <a:tr h="275873">
                <a:tc>
                  <a:txBody>
                    <a:bodyPr/>
                    <a:lstStyle/>
                    <a:p>
                      <a:pPr algn="r" fontAlgn="ctr"/>
                      <a:r>
                        <a:rPr lang="en-US" sz="1200" b="0" i="0" u="none" strike="noStrike">
                          <a:solidFill>
                            <a:srgbClr val="000000"/>
                          </a:solidFill>
                          <a:effectLst/>
                          <a:latin typeface="Franklin Gothic Book" panose="020B0503020102020204" pitchFamily="34" charset="0"/>
                        </a:rPr>
                        <a:t>Entitlements / social services reform (Medicare, welfare, etc.)</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49%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43%</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U.S. relationship with China</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35%</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33%</a:t>
                      </a:r>
                    </a:p>
                  </a:txBody>
                  <a:tcPr marL="6350" marR="6350" marT="6350" marB="0" anchor="ctr"/>
                </a:tc>
                <a:extLst>
                  <a:ext uri="{0D108BD9-81ED-4DB2-BD59-A6C34878D82A}">
                    <a16:rowId xmlns:a16="http://schemas.microsoft.com/office/drawing/2014/main" val="2962184191"/>
                  </a:ext>
                </a:extLst>
              </a:tr>
              <a:tr h="185484">
                <a:tc>
                  <a:txBody>
                    <a:bodyPr/>
                    <a:lstStyle/>
                    <a:p>
                      <a:pPr algn="r" fontAlgn="ctr"/>
                      <a:r>
                        <a:rPr lang="en-US" sz="1200" b="0" i="0" u="none" strike="noStrike">
                          <a:solidFill>
                            <a:srgbClr val="000000"/>
                          </a:solidFill>
                          <a:effectLst/>
                          <a:latin typeface="Franklin Gothic Book" panose="020B0503020102020204" pitchFamily="34" charset="0"/>
                        </a:rPr>
                        <a:t>Climate change</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49%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44%</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Foreign policy</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34%</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37%</a:t>
                      </a:r>
                    </a:p>
                  </a:txBody>
                  <a:tcPr marL="6350" marR="6350" marT="6350" marB="0" anchor="ctr"/>
                </a:tc>
                <a:extLst>
                  <a:ext uri="{0D108BD9-81ED-4DB2-BD59-A6C34878D82A}">
                    <a16:rowId xmlns:a16="http://schemas.microsoft.com/office/drawing/2014/main" val="1646884520"/>
                  </a:ext>
                </a:extLst>
              </a:tr>
              <a:tr h="185484">
                <a:tc>
                  <a:txBody>
                    <a:bodyPr/>
                    <a:lstStyle/>
                    <a:p>
                      <a:pPr algn="r" fontAlgn="ctr"/>
                      <a:r>
                        <a:rPr lang="en-US" sz="1200" b="0" i="0" u="none" strike="noStrike">
                          <a:solidFill>
                            <a:srgbClr val="000000"/>
                          </a:solidFill>
                          <a:effectLst/>
                          <a:latin typeface="Franklin Gothic Book" panose="020B0503020102020204" pitchFamily="34" charset="0"/>
                        </a:rPr>
                        <a:t>Government spending / deficit</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49%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46%</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Culture wars</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31%</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22%</a:t>
                      </a:r>
                    </a:p>
                  </a:txBody>
                  <a:tcPr marL="6350" marR="6350" marT="6350" marB="0" anchor="ctr"/>
                </a:tc>
                <a:extLst>
                  <a:ext uri="{0D108BD9-81ED-4DB2-BD59-A6C34878D82A}">
                    <a16:rowId xmlns:a16="http://schemas.microsoft.com/office/drawing/2014/main" val="381167509"/>
                  </a:ext>
                </a:extLst>
              </a:tr>
              <a:tr h="185484">
                <a:tc>
                  <a:txBody>
                    <a:bodyPr/>
                    <a:lstStyle/>
                    <a:p>
                      <a:pPr algn="r" fontAlgn="ctr"/>
                      <a:r>
                        <a:rPr lang="en-US" sz="1200" b="0" i="0" u="none" strike="noStrike">
                          <a:solidFill>
                            <a:srgbClr val="000000"/>
                          </a:solidFill>
                          <a:effectLst/>
                          <a:latin typeface="Franklin Gothic Book" panose="020B0503020102020204" pitchFamily="34" charset="0"/>
                        </a:rPr>
                        <a:t>Immigration</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49%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46%</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Russia / Ukraine war</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31%</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27%</a:t>
                      </a:r>
                    </a:p>
                  </a:txBody>
                  <a:tcPr marL="6350" marR="6350" marT="6350" marB="0" anchor="ctr"/>
                </a:tc>
                <a:extLst>
                  <a:ext uri="{0D108BD9-81ED-4DB2-BD59-A6C34878D82A}">
                    <a16:rowId xmlns:a16="http://schemas.microsoft.com/office/drawing/2014/main" val="1752858162"/>
                  </a:ext>
                </a:extLst>
              </a:tr>
              <a:tr h="275873">
                <a:tc>
                  <a:txBody>
                    <a:bodyPr/>
                    <a:lstStyle/>
                    <a:p>
                      <a:pPr algn="r" fontAlgn="ctr"/>
                      <a:r>
                        <a:rPr lang="en-US" sz="1200" b="0" i="0" u="none" strike="noStrike">
                          <a:solidFill>
                            <a:srgbClr val="000000"/>
                          </a:solidFill>
                          <a:effectLst/>
                          <a:latin typeface="Franklin Gothic Book" panose="020B0503020102020204" pitchFamily="34" charset="0"/>
                        </a:rPr>
                        <a:t>Infrastructure, such as roads and public transportation</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45%</a:t>
                      </a:r>
                    </a:p>
                  </a:txBody>
                  <a:tcPr marL="6350" marR="6350" marT="6350" marB="0" anchor="ctr"/>
                </a:tc>
                <a:tc>
                  <a:txBody>
                    <a:bodyPr/>
                    <a:lstStyle/>
                    <a:p>
                      <a:pPr algn="ctr" fontAlgn="ctr"/>
                      <a:r>
                        <a:rPr lang="en-US" sz="1600" b="1" i="0" u="none" strike="noStrike" dirty="0">
                          <a:solidFill>
                            <a:srgbClr val="595959"/>
                          </a:solidFill>
                          <a:effectLst/>
                          <a:latin typeface="Franklin Gothic Book" panose="020B0503020102020204" pitchFamily="34" charset="0"/>
                        </a:rPr>
                        <a:t>39%</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LGBTQ rights</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28%</a:t>
                      </a:r>
                    </a:p>
                  </a:txBody>
                  <a:tcPr marL="6350" marR="6350" marT="6350" marB="0" anchor="ctr"/>
                </a:tc>
                <a:tc>
                  <a:txBody>
                    <a:bodyPr/>
                    <a:lstStyle/>
                    <a:p>
                      <a:pPr algn="ctr" fontAlgn="ctr"/>
                      <a:r>
                        <a:rPr lang="en-US" sz="1600" b="1" i="0" u="none" strike="noStrike" dirty="0">
                          <a:solidFill>
                            <a:srgbClr val="595959"/>
                          </a:solidFill>
                          <a:effectLst/>
                          <a:latin typeface="Franklin Gothic Book" panose="020B0503020102020204" pitchFamily="34" charset="0"/>
                        </a:rPr>
                        <a:t>21%</a:t>
                      </a:r>
                    </a:p>
                  </a:txBody>
                  <a:tcPr marL="6350" marR="6350" marT="6350" marB="0" anchor="ct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678674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0D26-3FCD-3CF1-876F-D677F99A6CB5}"/>
              </a:ext>
            </a:extLst>
          </p:cNvPr>
          <p:cNvSpPr>
            <a:spLocks noGrp="1"/>
          </p:cNvSpPr>
          <p:nvPr>
            <p:ph type="title" idx="4294967295"/>
          </p:nvPr>
        </p:nvSpPr>
        <p:spPr>
          <a:xfrm>
            <a:off x="609600" y="366184"/>
            <a:ext cx="10972800" cy="1397620"/>
          </a:xfrm>
        </p:spPr>
        <p:txBody>
          <a:bodyPr anchor="t">
            <a:noAutofit/>
          </a:bodyPr>
          <a:lstStyle/>
          <a:p>
            <a:r>
              <a:rPr lang="en-US" sz="3600" dirty="0"/>
              <a:t>45% of All Hispanics Said There Was One Specific Issue That Will Determine Who They Vote For</a:t>
            </a:r>
          </a:p>
        </p:txBody>
      </p:sp>
      <p:sp>
        <p:nvSpPr>
          <p:cNvPr id="3" name="Text Placeholder 2">
            <a:extLst>
              <a:ext uri="{FF2B5EF4-FFF2-40B4-BE49-F238E27FC236}">
                <a16:creationId xmlns:a16="http://schemas.microsoft.com/office/drawing/2014/main" id="{425AD49C-96C2-2740-B143-EAF5575E7BB3}"/>
              </a:ext>
            </a:extLst>
          </p:cNvPr>
          <p:cNvSpPr>
            <a:spLocks noGrp="1"/>
          </p:cNvSpPr>
          <p:nvPr>
            <p:ph type="body" sz="quarter" idx="4294967295"/>
          </p:nvPr>
        </p:nvSpPr>
        <p:spPr>
          <a:xfrm>
            <a:off x="609600" y="1763804"/>
            <a:ext cx="10972800" cy="365760"/>
          </a:xfrm>
        </p:spPr>
        <p:txBody>
          <a:bodyPr anchor="ctr">
            <a:normAutofit/>
          </a:bodyPr>
          <a:lstStyle/>
          <a:p>
            <a:pPr marL="0" indent="0">
              <a:buNone/>
            </a:pPr>
            <a:r>
              <a:rPr lang="en-US" sz="1200" i="1" dirty="0">
                <a:solidFill>
                  <a:schemeClr val="tx1"/>
                </a:solidFill>
              </a:rPr>
              <a:t>Thinking again about the issues, is there one specific issue that will determine who you will vote for?</a:t>
            </a:r>
          </a:p>
        </p:txBody>
      </p:sp>
      <p:graphicFrame>
        <p:nvGraphicFramePr>
          <p:cNvPr id="4" name="Chart 3">
            <a:extLst>
              <a:ext uri="{FF2B5EF4-FFF2-40B4-BE49-F238E27FC236}">
                <a16:creationId xmlns:a16="http://schemas.microsoft.com/office/drawing/2014/main" id="{2D64A587-D05E-2473-BB6C-44F97959305D}"/>
              </a:ext>
            </a:extLst>
          </p:cNvPr>
          <p:cNvGraphicFramePr/>
          <p:nvPr>
            <p:extLst>
              <p:ext uri="{D42A27DB-BD31-4B8C-83A1-F6EECF244321}">
                <p14:modId xmlns:p14="http://schemas.microsoft.com/office/powerpoint/2010/main" val="2389989241"/>
              </p:ext>
            </p:extLst>
          </p:nvPr>
        </p:nvGraphicFramePr>
        <p:xfrm>
          <a:off x="6585108" y="2806230"/>
          <a:ext cx="4311509" cy="29042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62BFE59-22E4-E42A-1603-66B0F13F5D60}"/>
              </a:ext>
            </a:extLst>
          </p:cNvPr>
          <p:cNvGraphicFramePr/>
          <p:nvPr>
            <p:extLst>
              <p:ext uri="{D42A27DB-BD31-4B8C-83A1-F6EECF244321}">
                <p14:modId xmlns:p14="http://schemas.microsoft.com/office/powerpoint/2010/main" val="3795759411"/>
              </p:ext>
            </p:extLst>
          </p:nvPr>
        </p:nvGraphicFramePr>
        <p:xfrm>
          <a:off x="1295385" y="2806230"/>
          <a:ext cx="4311509" cy="290422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FA66E85-EC6C-1589-FE26-3CEE20372ACA}"/>
              </a:ext>
            </a:extLst>
          </p:cNvPr>
          <p:cNvSpPr txBox="1"/>
          <p:nvPr/>
        </p:nvSpPr>
        <p:spPr>
          <a:xfrm>
            <a:off x="3836277" y="2200940"/>
            <a:ext cx="4519448" cy="605290"/>
          </a:xfrm>
          <a:prstGeom prst="rect">
            <a:avLst/>
          </a:prstGeom>
          <a:noFill/>
        </p:spPr>
        <p:txBody>
          <a:bodyPr wrap="square" rtlCol="0" anchor="ctr">
            <a:noAutofit/>
          </a:bodyPr>
          <a:lstStyle/>
          <a:p>
            <a:pPr algn="ctr"/>
            <a:r>
              <a:rPr lang="en-US" sz="1600" u="sng" dirty="0">
                <a:solidFill>
                  <a:schemeClr val="tx1"/>
                </a:solidFill>
              </a:rPr>
              <a:t>Determining Issue</a:t>
            </a:r>
          </a:p>
        </p:txBody>
      </p:sp>
    </p:spTree>
    <p:extLst>
      <p:ext uri="{BB962C8B-B14F-4D97-AF65-F5344CB8AC3E}">
        <p14:creationId xmlns:p14="http://schemas.microsoft.com/office/powerpoint/2010/main" val="2768028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0D26-3FCD-3CF1-876F-D677F99A6CB5}"/>
              </a:ext>
            </a:extLst>
          </p:cNvPr>
          <p:cNvSpPr>
            <a:spLocks noGrp="1"/>
          </p:cNvSpPr>
          <p:nvPr>
            <p:ph type="title" idx="4294967295"/>
          </p:nvPr>
        </p:nvSpPr>
        <p:spPr>
          <a:xfrm>
            <a:off x="609600" y="366184"/>
            <a:ext cx="10972800" cy="1397620"/>
          </a:xfrm>
        </p:spPr>
        <p:txBody>
          <a:bodyPr anchor="t">
            <a:noAutofit/>
          </a:bodyPr>
          <a:lstStyle/>
          <a:p>
            <a:r>
              <a:rPr lang="en-US" sz="3600" dirty="0"/>
              <a:t>Issues That Will Determine Who They Vote For</a:t>
            </a:r>
            <a:br>
              <a:rPr lang="en-US" sz="3200" dirty="0"/>
            </a:br>
            <a:r>
              <a:rPr lang="en-US" sz="2000" dirty="0"/>
              <a:t>- Cost of Living most important for Hispanics</a:t>
            </a:r>
            <a:endParaRPr lang="en-US" sz="2400" dirty="0"/>
          </a:p>
        </p:txBody>
      </p:sp>
      <p:sp>
        <p:nvSpPr>
          <p:cNvPr id="3" name="Text Placeholder 2">
            <a:extLst>
              <a:ext uri="{FF2B5EF4-FFF2-40B4-BE49-F238E27FC236}">
                <a16:creationId xmlns:a16="http://schemas.microsoft.com/office/drawing/2014/main" id="{425AD49C-96C2-2740-B143-EAF5575E7BB3}"/>
              </a:ext>
            </a:extLst>
          </p:cNvPr>
          <p:cNvSpPr>
            <a:spLocks noGrp="1"/>
          </p:cNvSpPr>
          <p:nvPr>
            <p:ph type="body" sz="quarter" idx="4294967295"/>
          </p:nvPr>
        </p:nvSpPr>
        <p:spPr>
          <a:xfrm>
            <a:off x="609600" y="1763804"/>
            <a:ext cx="10972800" cy="365760"/>
          </a:xfrm>
        </p:spPr>
        <p:txBody>
          <a:bodyPr anchor="ctr">
            <a:normAutofit/>
          </a:bodyPr>
          <a:lstStyle/>
          <a:p>
            <a:pPr marL="0" indent="0">
              <a:buNone/>
            </a:pPr>
            <a:r>
              <a:rPr lang="en-US" sz="1200" i="1" dirty="0">
                <a:solidFill>
                  <a:schemeClr val="tx1"/>
                </a:solidFill>
              </a:rPr>
              <a:t>Please indicate which of the following issues will determine who you vote for.</a:t>
            </a:r>
          </a:p>
        </p:txBody>
      </p:sp>
      <p:sp>
        <p:nvSpPr>
          <p:cNvPr id="6" name="TextBox 5">
            <a:extLst>
              <a:ext uri="{FF2B5EF4-FFF2-40B4-BE49-F238E27FC236}">
                <a16:creationId xmlns:a16="http://schemas.microsoft.com/office/drawing/2014/main" id="{EFA66E85-EC6C-1589-FE26-3CEE20372ACA}"/>
              </a:ext>
            </a:extLst>
          </p:cNvPr>
          <p:cNvSpPr txBox="1"/>
          <p:nvPr/>
        </p:nvSpPr>
        <p:spPr>
          <a:xfrm>
            <a:off x="3836277" y="2200940"/>
            <a:ext cx="4519448" cy="605290"/>
          </a:xfrm>
          <a:prstGeom prst="rect">
            <a:avLst/>
          </a:prstGeom>
          <a:noFill/>
        </p:spPr>
        <p:txBody>
          <a:bodyPr wrap="square" rtlCol="0" anchor="ctr">
            <a:noAutofit/>
          </a:bodyPr>
          <a:lstStyle/>
          <a:p>
            <a:pPr algn="ctr"/>
            <a:r>
              <a:rPr lang="en-US" sz="1600" u="sng" dirty="0">
                <a:solidFill>
                  <a:schemeClr val="tx1"/>
                </a:solidFill>
              </a:rPr>
              <a:t>Top 10 Determining Issues</a:t>
            </a:r>
          </a:p>
        </p:txBody>
      </p:sp>
      <p:graphicFrame>
        <p:nvGraphicFramePr>
          <p:cNvPr id="4" name="Table 3">
            <a:extLst>
              <a:ext uri="{FF2B5EF4-FFF2-40B4-BE49-F238E27FC236}">
                <a16:creationId xmlns:a16="http://schemas.microsoft.com/office/drawing/2014/main" id="{BD0B247B-8B7A-0487-654C-3D25E4E09360}"/>
              </a:ext>
            </a:extLst>
          </p:cNvPr>
          <p:cNvGraphicFramePr>
            <a:graphicFrameLocks noGrp="1"/>
          </p:cNvGraphicFramePr>
          <p:nvPr>
            <p:extLst>
              <p:ext uri="{D42A27DB-BD31-4B8C-83A1-F6EECF244321}">
                <p14:modId xmlns:p14="http://schemas.microsoft.com/office/powerpoint/2010/main" val="97917476"/>
              </p:ext>
            </p:extLst>
          </p:nvPr>
        </p:nvGraphicFramePr>
        <p:xfrm>
          <a:off x="3209734" y="2503585"/>
          <a:ext cx="4974041" cy="3445170"/>
        </p:xfrm>
        <a:graphic>
          <a:graphicData uri="http://schemas.openxmlformats.org/drawingml/2006/table">
            <a:tbl>
              <a:tblPr firstRow="1" bandRow="1">
                <a:tableStyleId>{2D5ABB26-0587-4C30-8999-92F81FD0307C}</a:tableStyleId>
              </a:tblPr>
              <a:tblGrid>
                <a:gridCol w="2450815">
                  <a:extLst>
                    <a:ext uri="{9D8B030D-6E8A-4147-A177-3AD203B41FA5}">
                      <a16:colId xmlns:a16="http://schemas.microsoft.com/office/drawing/2014/main" val="3406514329"/>
                    </a:ext>
                  </a:extLst>
                </a:gridCol>
                <a:gridCol w="1261613">
                  <a:extLst>
                    <a:ext uri="{9D8B030D-6E8A-4147-A177-3AD203B41FA5}">
                      <a16:colId xmlns:a16="http://schemas.microsoft.com/office/drawing/2014/main" val="1276871743"/>
                    </a:ext>
                  </a:extLst>
                </a:gridCol>
                <a:gridCol w="1261613">
                  <a:extLst>
                    <a:ext uri="{9D8B030D-6E8A-4147-A177-3AD203B41FA5}">
                      <a16:colId xmlns:a16="http://schemas.microsoft.com/office/drawing/2014/main" val="2350550287"/>
                    </a:ext>
                  </a:extLst>
                </a:gridCol>
              </a:tblGrid>
              <a:tr h="286605">
                <a:tc>
                  <a:txBody>
                    <a:bodyPr/>
                    <a:lstStyle/>
                    <a:p>
                      <a:pPr algn="ctr"/>
                      <a:endParaRPr lang="en-US" sz="1600" b="1" dirty="0">
                        <a:latin typeface="+mn-lt"/>
                      </a:endParaRPr>
                    </a:p>
                  </a:txBody>
                  <a:tcPr anchor="ctr"/>
                </a:tc>
                <a:tc>
                  <a:txBody>
                    <a:bodyPr/>
                    <a:lstStyle/>
                    <a:p>
                      <a:pPr algn="ctr"/>
                      <a:r>
                        <a:rPr lang="en-US" sz="1600" b="1" dirty="0">
                          <a:latin typeface="+mn-lt"/>
                        </a:rPr>
                        <a:t>Hispanic</a:t>
                      </a:r>
                    </a:p>
                  </a:txBody>
                  <a:tcPr anchor="ctr"/>
                </a:tc>
                <a:tc>
                  <a:txBody>
                    <a:bodyPr/>
                    <a:lstStyle/>
                    <a:p>
                      <a:pPr algn="ctr"/>
                      <a:r>
                        <a:rPr lang="en-US" sz="1600" b="1" dirty="0">
                          <a:latin typeface="+mn-lt"/>
                        </a:rPr>
                        <a:t>Non-Hispanic</a:t>
                      </a:r>
                    </a:p>
                  </a:txBody>
                  <a:tcPr anchor="ctr"/>
                </a:tc>
                <a:extLst>
                  <a:ext uri="{0D108BD9-81ED-4DB2-BD59-A6C34878D82A}">
                    <a16:rowId xmlns:a16="http://schemas.microsoft.com/office/drawing/2014/main" val="337925960"/>
                  </a:ext>
                </a:extLst>
              </a:tr>
              <a:tr h="286605">
                <a:tc>
                  <a:txBody>
                    <a:bodyPr/>
                    <a:lstStyle/>
                    <a:p>
                      <a:pPr algn="r" fontAlgn="ctr"/>
                      <a:r>
                        <a:rPr lang="en-US" sz="1200" b="0" i="0" u="none" strike="noStrike" dirty="0">
                          <a:solidFill>
                            <a:srgbClr val="000000"/>
                          </a:solidFill>
                          <a:effectLst/>
                          <a:latin typeface="Franklin Gothic Book" panose="020B0503020102020204" pitchFamily="34" charset="0"/>
                        </a:rPr>
                        <a:t>Cost of living</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10%</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6%</a:t>
                      </a:r>
                    </a:p>
                  </a:txBody>
                  <a:tcPr marL="6350" marR="6350" marT="6350" marB="0" anchor="ctr"/>
                </a:tc>
                <a:extLst>
                  <a:ext uri="{0D108BD9-81ED-4DB2-BD59-A6C34878D82A}">
                    <a16:rowId xmlns:a16="http://schemas.microsoft.com/office/drawing/2014/main" val="3298721237"/>
                  </a:ext>
                </a:extLst>
              </a:tr>
              <a:tr h="286605">
                <a:tc>
                  <a:txBody>
                    <a:bodyPr/>
                    <a:lstStyle/>
                    <a:p>
                      <a:pPr algn="r" fontAlgn="ctr"/>
                      <a:r>
                        <a:rPr lang="en-US" sz="1200" b="0" i="0" u="none" strike="noStrike">
                          <a:solidFill>
                            <a:srgbClr val="000000"/>
                          </a:solidFill>
                          <a:effectLst/>
                          <a:latin typeface="Franklin Gothic Book" panose="020B0503020102020204" pitchFamily="34" charset="0"/>
                        </a:rPr>
                        <a:t>Immigration</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5%</a:t>
                      </a:r>
                    </a:p>
                  </a:txBody>
                  <a:tcPr marL="6350" marR="6350" marT="6350" marB="0" anchor="ctr"/>
                </a:tc>
                <a:extLst>
                  <a:ext uri="{0D108BD9-81ED-4DB2-BD59-A6C34878D82A}">
                    <a16:rowId xmlns:a16="http://schemas.microsoft.com/office/drawing/2014/main" val="1527280098"/>
                  </a:ext>
                </a:extLst>
              </a:tr>
              <a:tr h="286605">
                <a:tc>
                  <a:txBody>
                    <a:bodyPr/>
                    <a:lstStyle/>
                    <a:p>
                      <a:pPr algn="r" fontAlgn="ctr"/>
                      <a:r>
                        <a:rPr lang="en-US" sz="1200" b="0" i="0" u="none" strike="noStrike">
                          <a:solidFill>
                            <a:srgbClr val="000000"/>
                          </a:solidFill>
                          <a:effectLst/>
                          <a:latin typeface="Franklin Gothic Book" panose="020B0503020102020204" pitchFamily="34" charset="0"/>
                        </a:rPr>
                        <a:t>Inflation</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12%</a:t>
                      </a:r>
                    </a:p>
                  </a:txBody>
                  <a:tcPr marL="6350" marR="6350" marT="6350" marB="0" anchor="ctr"/>
                </a:tc>
                <a:extLst>
                  <a:ext uri="{0D108BD9-81ED-4DB2-BD59-A6C34878D82A}">
                    <a16:rowId xmlns:a16="http://schemas.microsoft.com/office/drawing/2014/main" val="582049130"/>
                  </a:ext>
                </a:extLst>
              </a:tr>
              <a:tr h="286605">
                <a:tc>
                  <a:txBody>
                    <a:bodyPr/>
                    <a:lstStyle/>
                    <a:p>
                      <a:pPr algn="r" fontAlgn="ctr"/>
                      <a:r>
                        <a:rPr lang="en-US" sz="1200" b="0" i="0" u="none" strike="noStrike">
                          <a:solidFill>
                            <a:srgbClr val="000000"/>
                          </a:solidFill>
                          <a:effectLst/>
                          <a:latin typeface="Franklin Gothic Book" panose="020B0503020102020204" pitchFamily="34" charset="0"/>
                        </a:rPr>
                        <a:t>Affordable housing</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8%</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a:t>
                      </a:r>
                    </a:p>
                  </a:txBody>
                  <a:tcPr marL="6350" marR="6350" marT="6350" marB="0" anchor="ctr"/>
                </a:tc>
                <a:extLst>
                  <a:ext uri="{0D108BD9-81ED-4DB2-BD59-A6C34878D82A}">
                    <a16:rowId xmlns:a16="http://schemas.microsoft.com/office/drawing/2014/main" val="416218013"/>
                  </a:ext>
                </a:extLst>
              </a:tr>
              <a:tr h="286605">
                <a:tc>
                  <a:txBody>
                    <a:bodyPr/>
                    <a:lstStyle/>
                    <a:p>
                      <a:pPr algn="r" fontAlgn="ctr"/>
                      <a:r>
                        <a:rPr lang="en-US" sz="1200" b="0" i="0" u="none" strike="noStrike">
                          <a:solidFill>
                            <a:srgbClr val="000000"/>
                          </a:solidFill>
                          <a:effectLst/>
                          <a:latin typeface="Franklin Gothic Book" panose="020B0503020102020204" pitchFamily="34" charset="0"/>
                        </a:rPr>
                        <a:t>Economy / jobs</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8%</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9%</a:t>
                      </a:r>
                    </a:p>
                  </a:txBody>
                  <a:tcPr marL="6350" marR="6350" marT="6350" marB="0" anchor="ctr"/>
                </a:tc>
                <a:extLst>
                  <a:ext uri="{0D108BD9-81ED-4DB2-BD59-A6C34878D82A}">
                    <a16:rowId xmlns:a16="http://schemas.microsoft.com/office/drawing/2014/main" val="3353278740"/>
                  </a:ext>
                </a:extLst>
              </a:tr>
              <a:tr h="286605">
                <a:tc>
                  <a:txBody>
                    <a:bodyPr/>
                    <a:lstStyle/>
                    <a:p>
                      <a:pPr algn="r" fontAlgn="ctr"/>
                      <a:r>
                        <a:rPr lang="en-US" sz="1200" b="0" i="0" u="none" strike="noStrike">
                          <a:solidFill>
                            <a:srgbClr val="000000"/>
                          </a:solidFill>
                          <a:effectLst/>
                          <a:latin typeface="Franklin Gothic Book" panose="020B0503020102020204" pitchFamily="34" charset="0"/>
                        </a:rPr>
                        <a:t>Abortion</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8%</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11%</a:t>
                      </a:r>
                    </a:p>
                  </a:txBody>
                  <a:tcPr marL="6350" marR="6350" marT="6350" marB="0" anchor="ctr"/>
                </a:tc>
                <a:extLst>
                  <a:ext uri="{0D108BD9-81ED-4DB2-BD59-A6C34878D82A}">
                    <a16:rowId xmlns:a16="http://schemas.microsoft.com/office/drawing/2014/main" val="1416638173"/>
                  </a:ext>
                </a:extLst>
              </a:tr>
              <a:tr h="286605">
                <a:tc>
                  <a:txBody>
                    <a:bodyPr/>
                    <a:lstStyle/>
                    <a:p>
                      <a:pPr algn="r" fontAlgn="ctr"/>
                      <a:r>
                        <a:rPr lang="en-US" sz="1200" b="0" i="0" u="none" strike="noStrike">
                          <a:solidFill>
                            <a:srgbClr val="000000"/>
                          </a:solidFill>
                          <a:effectLst/>
                          <a:latin typeface="Franklin Gothic Book" panose="020B0503020102020204" pitchFamily="34" charset="0"/>
                        </a:rPr>
                        <a:t>Climate change</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6%</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8%</a:t>
                      </a:r>
                    </a:p>
                  </a:txBody>
                  <a:tcPr marL="6350" marR="6350" marT="6350" marB="0" anchor="ctr"/>
                </a:tc>
                <a:extLst>
                  <a:ext uri="{0D108BD9-81ED-4DB2-BD59-A6C34878D82A}">
                    <a16:rowId xmlns:a16="http://schemas.microsoft.com/office/drawing/2014/main" val="3760435840"/>
                  </a:ext>
                </a:extLst>
              </a:tr>
              <a:tr h="286605">
                <a:tc>
                  <a:txBody>
                    <a:bodyPr/>
                    <a:lstStyle/>
                    <a:p>
                      <a:pPr algn="r" fontAlgn="ctr"/>
                      <a:r>
                        <a:rPr lang="en-US" sz="1200" b="0" i="0" u="none" strike="noStrike">
                          <a:solidFill>
                            <a:srgbClr val="000000"/>
                          </a:solidFill>
                          <a:effectLst/>
                          <a:latin typeface="Franklin Gothic Book" panose="020B0503020102020204" pitchFamily="34" charset="0"/>
                        </a:rPr>
                        <a:t>Taxes</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5%</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a:t>
                      </a:r>
                    </a:p>
                  </a:txBody>
                  <a:tcPr marL="6350" marR="6350" marT="6350" marB="0" anchor="ctr"/>
                </a:tc>
                <a:extLst>
                  <a:ext uri="{0D108BD9-81ED-4DB2-BD59-A6C34878D82A}">
                    <a16:rowId xmlns:a16="http://schemas.microsoft.com/office/drawing/2014/main" val="2925379871"/>
                  </a:ext>
                </a:extLst>
              </a:tr>
              <a:tr h="286605">
                <a:tc>
                  <a:txBody>
                    <a:bodyPr/>
                    <a:lstStyle/>
                    <a:p>
                      <a:pPr algn="r" fontAlgn="ctr"/>
                      <a:r>
                        <a:rPr lang="en-US" sz="1200" b="0" i="0" u="none" strike="noStrike">
                          <a:solidFill>
                            <a:srgbClr val="000000"/>
                          </a:solidFill>
                          <a:effectLst/>
                          <a:latin typeface="Franklin Gothic Book" panose="020B0503020102020204" pitchFamily="34" charset="0"/>
                        </a:rPr>
                        <a:t>Israel/Hamas War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5%</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5%</a:t>
                      </a:r>
                    </a:p>
                  </a:txBody>
                  <a:tcPr marL="6350" marR="6350" marT="6350" marB="0" anchor="ctr"/>
                </a:tc>
                <a:extLst>
                  <a:ext uri="{0D108BD9-81ED-4DB2-BD59-A6C34878D82A}">
                    <a16:rowId xmlns:a16="http://schemas.microsoft.com/office/drawing/2014/main" val="2848907607"/>
                  </a:ext>
                </a:extLst>
              </a:tr>
              <a:tr h="286605">
                <a:tc>
                  <a:txBody>
                    <a:bodyPr/>
                    <a:lstStyle/>
                    <a:p>
                      <a:pPr algn="r" fontAlgn="ctr"/>
                      <a:r>
                        <a:rPr lang="en-US" sz="1200" b="0" i="0" u="none" strike="noStrike">
                          <a:solidFill>
                            <a:srgbClr val="000000"/>
                          </a:solidFill>
                          <a:effectLst/>
                          <a:latin typeface="Franklin Gothic Book" panose="020B0503020102020204" pitchFamily="34" charset="0"/>
                        </a:rPr>
                        <a:t>Healthcare</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5%</a:t>
                      </a:r>
                    </a:p>
                  </a:txBody>
                  <a:tcPr marL="6350" marR="6350" marT="6350" marB="0" anchor="ctr"/>
                </a:tc>
                <a:tc>
                  <a:txBody>
                    <a:bodyPr/>
                    <a:lstStyle/>
                    <a:p>
                      <a:pPr algn="ctr" fontAlgn="ctr"/>
                      <a:r>
                        <a:rPr lang="en-US" sz="1600" b="1" i="0" u="none" strike="noStrike" dirty="0">
                          <a:solidFill>
                            <a:srgbClr val="595959"/>
                          </a:solidFill>
                          <a:effectLst/>
                          <a:latin typeface="Franklin Gothic Book" panose="020B0503020102020204" pitchFamily="34" charset="0"/>
                        </a:rPr>
                        <a:t>4%</a:t>
                      </a:r>
                    </a:p>
                  </a:txBody>
                  <a:tcPr marL="6350" marR="6350" marT="6350" marB="0" anchor="ctr"/>
                </a:tc>
                <a:extLst>
                  <a:ext uri="{0D108BD9-81ED-4DB2-BD59-A6C34878D82A}">
                    <a16:rowId xmlns:a16="http://schemas.microsoft.com/office/drawing/2014/main" val="2962184191"/>
                  </a:ext>
                </a:extLst>
              </a:tr>
            </a:tbl>
          </a:graphicData>
        </a:graphic>
      </p:graphicFrame>
    </p:spTree>
    <p:extLst>
      <p:ext uri="{BB962C8B-B14F-4D97-AF65-F5344CB8AC3E}">
        <p14:creationId xmlns:p14="http://schemas.microsoft.com/office/powerpoint/2010/main" val="2561755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latin typeface="Franklin Gothic Book" panose="020B0503020102020204" pitchFamily="34" charset="0"/>
              </a:rPr>
              <a:t>Economy</a:t>
            </a:r>
          </a:p>
        </p:txBody>
      </p:sp>
    </p:spTree>
    <p:extLst>
      <p:ext uri="{BB962C8B-B14F-4D97-AF65-F5344CB8AC3E}">
        <p14:creationId xmlns:p14="http://schemas.microsoft.com/office/powerpoint/2010/main" val="76879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latin typeface="Franklin Gothic Book" panose="020B0503020102020204" pitchFamily="34" charset="0"/>
              </a:rPr>
              <a:t>General Election Polling</a:t>
            </a:r>
          </a:p>
        </p:txBody>
      </p:sp>
    </p:spTree>
    <p:extLst>
      <p:ext uri="{BB962C8B-B14F-4D97-AF65-F5344CB8AC3E}">
        <p14:creationId xmlns:p14="http://schemas.microsoft.com/office/powerpoint/2010/main" val="3803125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0D26-3FCD-3CF1-876F-D677F99A6CB5}"/>
              </a:ext>
            </a:extLst>
          </p:cNvPr>
          <p:cNvSpPr>
            <a:spLocks noGrp="1"/>
          </p:cNvSpPr>
          <p:nvPr>
            <p:ph type="title" idx="4294967295"/>
          </p:nvPr>
        </p:nvSpPr>
        <p:spPr>
          <a:xfrm>
            <a:off x="609600" y="366184"/>
            <a:ext cx="10972800" cy="1397620"/>
          </a:xfrm>
        </p:spPr>
        <p:txBody>
          <a:bodyPr anchor="t">
            <a:noAutofit/>
          </a:bodyPr>
          <a:lstStyle/>
          <a:p>
            <a:r>
              <a:rPr lang="en-US" sz="3600" dirty="0"/>
              <a:t>69% of Hispanics Rate the Economy in California Right Now as Fair or Poor</a:t>
            </a:r>
          </a:p>
        </p:txBody>
      </p:sp>
      <p:sp>
        <p:nvSpPr>
          <p:cNvPr id="3" name="Text Placeholder 2">
            <a:extLst>
              <a:ext uri="{FF2B5EF4-FFF2-40B4-BE49-F238E27FC236}">
                <a16:creationId xmlns:a16="http://schemas.microsoft.com/office/drawing/2014/main" id="{425AD49C-96C2-2740-B143-EAF5575E7BB3}"/>
              </a:ext>
            </a:extLst>
          </p:cNvPr>
          <p:cNvSpPr>
            <a:spLocks noGrp="1"/>
          </p:cNvSpPr>
          <p:nvPr>
            <p:ph type="body" sz="quarter" idx="4294967295"/>
          </p:nvPr>
        </p:nvSpPr>
        <p:spPr>
          <a:xfrm>
            <a:off x="609600" y="1763804"/>
            <a:ext cx="10972800" cy="365760"/>
          </a:xfrm>
        </p:spPr>
        <p:txBody>
          <a:bodyPr anchor="ctr">
            <a:normAutofit/>
          </a:bodyPr>
          <a:lstStyle/>
          <a:p>
            <a:pPr marL="0" indent="0">
              <a:buNone/>
            </a:pPr>
            <a:r>
              <a:rPr lang="en-US" sz="1200" i="1" dirty="0">
                <a:solidFill>
                  <a:schemeClr val="tx1"/>
                </a:solidFill>
              </a:rPr>
              <a:t>How would you rate the economy in your state right now?</a:t>
            </a:r>
          </a:p>
        </p:txBody>
      </p:sp>
      <p:graphicFrame>
        <p:nvGraphicFramePr>
          <p:cNvPr id="7" name="Chart 6">
            <a:extLst>
              <a:ext uri="{FF2B5EF4-FFF2-40B4-BE49-F238E27FC236}">
                <a16:creationId xmlns:a16="http://schemas.microsoft.com/office/drawing/2014/main" id="{C25CA956-585F-DF68-064D-2A6E3205E290}"/>
              </a:ext>
            </a:extLst>
          </p:cNvPr>
          <p:cNvGraphicFramePr/>
          <p:nvPr>
            <p:extLst>
              <p:ext uri="{D42A27DB-BD31-4B8C-83A1-F6EECF244321}">
                <p14:modId xmlns:p14="http://schemas.microsoft.com/office/powerpoint/2010/main" val="47127884"/>
              </p:ext>
            </p:extLst>
          </p:nvPr>
        </p:nvGraphicFramePr>
        <p:xfrm>
          <a:off x="2032000" y="2209800"/>
          <a:ext cx="8128000" cy="392853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E67825A-F2B6-AC48-57E2-AB69DA816049}"/>
              </a:ext>
            </a:extLst>
          </p:cNvPr>
          <p:cNvSpPr txBox="1"/>
          <p:nvPr/>
        </p:nvSpPr>
        <p:spPr>
          <a:xfrm>
            <a:off x="3836276" y="1991783"/>
            <a:ext cx="4519448" cy="743518"/>
          </a:xfrm>
          <a:prstGeom prst="rect">
            <a:avLst/>
          </a:prstGeom>
          <a:noFill/>
        </p:spPr>
        <p:txBody>
          <a:bodyPr wrap="square" rtlCol="0" anchor="ctr">
            <a:noAutofit/>
          </a:bodyPr>
          <a:lstStyle/>
          <a:p>
            <a:pPr algn="ctr"/>
            <a:r>
              <a:rPr lang="en-US" sz="1600" u="sng" dirty="0">
                <a:solidFill>
                  <a:schemeClr val="tx1"/>
                </a:solidFill>
              </a:rPr>
              <a:t>State of the Economy</a:t>
            </a:r>
          </a:p>
        </p:txBody>
      </p:sp>
    </p:spTree>
    <p:extLst>
      <p:ext uri="{BB962C8B-B14F-4D97-AF65-F5344CB8AC3E}">
        <p14:creationId xmlns:p14="http://schemas.microsoft.com/office/powerpoint/2010/main" val="1899231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0D26-3FCD-3CF1-876F-D677F99A6CB5}"/>
              </a:ext>
            </a:extLst>
          </p:cNvPr>
          <p:cNvSpPr>
            <a:spLocks noGrp="1"/>
          </p:cNvSpPr>
          <p:nvPr>
            <p:ph type="title" idx="4294967295"/>
          </p:nvPr>
        </p:nvSpPr>
        <p:spPr>
          <a:xfrm>
            <a:off x="609600" y="366184"/>
            <a:ext cx="10972800" cy="1397620"/>
          </a:xfrm>
        </p:spPr>
        <p:txBody>
          <a:bodyPr anchor="t">
            <a:noAutofit/>
          </a:bodyPr>
          <a:lstStyle/>
          <a:p>
            <a:r>
              <a:rPr lang="en-US" sz="3600" dirty="0"/>
              <a:t>31% of Hispanic Voters Believe the Economy Will </a:t>
            </a:r>
            <a:br>
              <a:rPr lang="en-US" sz="3600" dirty="0"/>
            </a:br>
            <a:r>
              <a:rPr lang="en-US" sz="3600" dirty="0"/>
              <a:t>Get Worse</a:t>
            </a:r>
          </a:p>
        </p:txBody>
      </p:sp>
      <p:sp>
        <p:nvSpPr>
          <p:cNvPr id="3" name="Text Placeholder 2">
            <a:extLst>
              <a:ext uri="{FF2B5EF4-FFF2-40B4-BE49-F238E27FC236}">
                <a16:creationId xmlns:a16="http://schemas.microsoft.com/office/drawing/2014/main" id="{425AD49C-96C2-2740-B143-EAF5575E7BB3}"/>
              </a:ext>
            </a:extLst>
          </p:cNvPr>
          <p:cNvSpPr>
            <a:spLocks noGrp="1"/>
          </p:cNvSpPr>
          <p:nvPr>
            <p:ph type="body" sz="quarter" idx="4294967295"/>
          </p:nvPr>
        </p:nvSpPr>
        <p:spPr>
          <a:xfrm>
            <a:off x="609600" y="1763804"/>
            <a:ext cx="10972800" cy="365760"/>
          </a:xfrm>
        </p:spPr>
        <p:txBody>
          <a:bodyPr anchor="ctr">
            <a:normAutofit/>
          </a:bodyPr>
          <a:lstStyle/>
          <a:p>
            <a:pPr marL="0" indent="0">
              <a:buNone/>
            </a:pPr>
            <a:r>
              <a:rPr lang="en-US" sz="1200" i="1" dirty="0">
                <a:solidFill>
                  <a:schemeClr val="tx1"/>
                </a:solidFill>
              </a:rPr>
              <a:t>Thinking ahead to a few months from now... Do you believe the economy will get better, get worse, or stay about the same as it is now?</a:t>
            </a:r>
          </a:p>
        </p:txBody>
      </p:sp>
      <p:sp>
        <p:nvSpPr>
          <p:cNvPr id="5" name="TextBox 4">
            <a:extLst>
              <a:ext uri="{FF2B5EF4-FFF2-40B4-BE49-F238E27FC236}">
                <a16:creationId xmlns:a16="http://schemas.microsoft.com/office/drawing/2014/main" id="{0C858B32-21C3-5BC7-6B61-262681B78065}"/>
              </a:ext>
            </a:extLst>
          </p:cNvPr>
          <p:cNvSpPr txBox="1"/>
          <p:nvPr/>
        </p:nvSpPr>
        <p:spPr>
          <a:xfrm>
            <a:off x="3836276" y="2042897"/>
            <a:ext cx="4519448" cy="609340"/>
          </a:xfrm>
          <a:prstGeom prst="rect">
            <a:avLst/>
          </a:prstGeom>
          <a:noFill/>
        </p:spPr>
        <p:txBody>
          <a:bodyPr wrap="square" rtlCol="0" anchor="ctr">
            <a:noAutofit/>
          </a:bodyPr>
          <a:lstStyle/>
          <a:p>
            <a:pPr algn="ctr"/>
            <a:r>
              <a:rPr lang="en-US" sz="1600" u="sng" dirty="0">
                <a:solidFill>
                  <a:schemeClr val="tx1"/>
                </a:solidFill>
              </a:rPr>
              <a:t>Future of the Economy</a:t>
            </a:r>
          </a:p>
        </p:txBody>
      </p:sp>
      <p:graphicFrame>
        <p:nvGraphicFramePr>
          <p:cNvPr id="7" name="Chart 3">
            <a:extLst>
              <a:ext uri="{FF2B5EF4-FFF2-40B4-BE49-F238E27FC236}">
                <a16:creationId xmlns:a16="http://schemas.microsoft.com/office/drawing/2014/main" id="{67AC38F7-1A15-2860-444A-E9C467D5BF0D}"/>
              </a:ext>
            </a:extLst>
          </p:cNvPr>
          <p:cNvGraphicFramePr/>
          <p:nvPr>
            <p:extLst>
              <p:ext uri="{D42A27DB-BD31-4B8C-83A1-F6EECF244321}">
                <p14:modId xmlns:p14="http://schemas.microsoft.com/office/powerpoint/2010/main" val="3498207431"/>
              </p:ext>
            </p:extLst>
          </p:nvPr>
        </p:nvGraphicFramePr>
        <p:xfrm>
          <a:off x="2032000" y="2209800"/>
          <a:ext cx="8128000" cy="3928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0681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D2E9C-8204-2696-F149-597AC270946F}"/>
              </a:ext>
            </a:extLst>
          </p:cNvPr>
          <p:cNvSpPr>
            <a:spLocks noGrp="1"/>
          </p:cNvSpPr>
          <p:nvPr>
            <p:ph type="title" idx="4294967295"/>
          </p:nvPr>
        </p:nvSpPr>
        <p:spPr>
          <a:xfrm>
            <a:off x="609600" y="366184"/>
            <a:ext cx="10972800" cy="1397620"/>
          </a:xfrm>
        </p:spPr>
        <p:txBody>
          <a:bodyPr anchor="t">
            <a:noAutofit/>
          </a:bodyPr>
          <a:lstStyle/>
          <a:p>
            <a:r>
              <a:rPr lang="en-US" sz="3600" dirty="0"/>
              <a:t>Economy</a:t>
            </a:r>
            <a:endParaRPr lang="en-US" sz="4800" dirty="0"/>
          </a:p>
        </p:txBody>
      </p:sp>
      <p:graphicFrame>
        <p:nvGraphicFramePr>
          <p:cNvPr id="8" name="Table 5">
            <a:extLst>
              <a:ext uri="{FF2B5EF4-FFF2-40B4-BE49-F238E27FC236}">
                <a16:creationId xmlns:a16="http://schemas.microsoft.com/office/drawing/2014/main" id="{91653C56-B5F9-42CB-3753-E615237BCEFF}"/>
              </a:ext>
            </a:extLst>
          </p:cNvPr>
          <p:cNvGraphicFramePr>
            <a:graphicFrameLocks noGrp="1"/>
          </p:cNvGraphicFramePr>
          <p:nvPr/>
        </p:nvGraphicFramePr>
        <p:xfrm>
          <a:off x="609599" y="1228316"/>
          <a:ext cx="10972797" cy="4701170"/>
        </p:xfrm>
        <a:graphic>
          <a:graphicData uri="http://schemas.openxmlformats.org/drawingml/2006/table">
            <a:tbl>
              <a:tblPr firstRow="1" bandRow="1">
                <a:tableStyleId>{1FECB4D8-DB02-4DC6-A0A2-4F2EBAE1DC90}</a:tableStyleId>
              </a:tblPr>
              <a:tblGrid>
                <a:gridCol w="7156173">
                  <a:extLst>
                    <a:ext uri="{9D8B030D-6E8A-4147-A177-3AD203B41FA5}">
                      <a16:colId xmlns:a16="http://schemas.microsoft.com/office/drawing/2014/main" val="2075066661"/>
                    </a:ext>
                  </a:extLst>
                </a:gridCol>
                <a:gridCol w="954156">
                  <a:extLst>
                    <a:ext uri="{9D8B030D-6E8A-4147-A177-3AD203B41FA5}">
                      <a16:colId xmlns:a16="http://schemas.microsoft.com/office/drawing/2014/main" val="1276871743"/>
                    </a:ext>
                  </a:extLst>
                </a:gridCol>
                <a:gridCol w="954156">
                  <a:extLst>
                    <a:ext uri="{9D8B030D-6E8A-4147-A177-3AD203B41FA5}">
                      <a16:colId xmlns:a16="http://schemas.microsoft.com/office/drawing/2014/main" val="2350550287"/>
                    </a:ext>
                  </a:extLst>
                </a:gridCol>
                <a:gridCol w="954156">
                  <a:extLst>
                    <a:ext uri="{9D8B030D-6E8A-4147-A177-3AD203B41FA5}">
                      <a16:colId xmlns:a16="http://schemas.microsoft.com/office/drawing/2014/main" val="2129509578"/>
                    </a:ext>
                  </a:extLst>
                </a:gridCol>
                <a:gridCol w="954156">
                  <a:extLst>
                    <a:ext uri="{9D8B030D-6E8A-4147-A177-3AD203B41FA5}">
                      <a16:colId xmlns:a16="http://schemas.microsoft.com/office/drawing/2014/main" val="1275862371"/>
                    </a:ext>
                  </a:extLst>
                </a:gridCol>
              </a:tblGrid>
              <a:tr h="371311">
                <a:tc>
                  <a:txBody>
                    <a:bodyPr/>
                    <a:lstStyle/>
                    <a:p>
                      <a:pPr algn="l"/>
                      <a:r>
                        <a:rPr lang="en-US" sz="1000" b="0" dirty="0">
                          <a:solidFill>
                            <a:schemeClr val="bg1"/>
                          </a:solidFill>
                          <a:latin typeface="+mn-lt"/>
                        </a:rPr>
                        <a:t>How much do you agree or disagree with the following statements? [</a:t>
                      </a:r>
                      <a:r>
                        <a:rPr lang="en-US" sz="1000" b="0" i="1" dirty="0">
                          <a:solidFill>
                            <a:schemeClr val="bg1"/>
                          </a:solidFill>
                          <a:latin typeface="+mn-lt"/>
                        </a:rPr>
                        <a:t>Economy</a:t>
                      </a:r>
                      <a:r>
                        <a:rPr lang="en-US" sz="1000" b="0" dirty="0">
                          <a:solidFill>
                            <a:schemeClr val="bg1"/>
                          </a:solidFill>
                          <a:latin typeface="+mn-lt"/>
                        </a:rPr>
                        <a:t>]</a:t>
                      </a:r>
                      <a:endParaRPr lang="en-US" sz="1000" b="0" i="1" dirty="0">
                        <a:solidFill>
                          <a:schemeClr val="bg1"/>
                        </a:solidFill>
                        <a:latin typeface="+mn-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r>
                        <a:rPr lang="en-US" sz="1600" b="1" dirty="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US" sz="1600" b="1" dirty="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tc>
                <a:extLst>
                  <a:ext uri="{0D108BD9-81ED-4DB2-BD59-A6C34878D82A}">
                    <a16:rowId xmlns:a16="http://schemas.microsoft.com/office/drawing/2014/main" val="337925960"/>
                  </a:ext>
                </a:extLst>
              </a:tr>
              <a:tr h="229125">
                <a:tc>
                  <a:txBody>
                    <a:bodyPr/>
                    <a:lstStyle/>
                    <a:p>
                      <a:pPr algn="r"/>
                      <a:endParaRPr lang="en-US" sz="1000" b="0" dirty="0">
                        <a:latin typeface="+mn-lt"/>
                      </a:endParaRPr>
                    </a:p>
                  </a:txBody>
                  <a:tcPr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accent5"/>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accent5"/>
                          </a:solidFill>
                          <a:latin typeface="+mn-lt"/>
                        </a:rPr>
                        <a:t>Disagree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tx1">
                              <a:lumMod val="65000"/>
                              <a:lumOff val="35000"/>
                            </a:schemeClr>
                          </a:solidFill>
                          <a:latin typeface="+mn-lt"/>
                        </a:rPr>
                        <a:t>Disagree</a:t>
                      </a:r>
                    </a:p>
                  </a:txBody>
                  <a:tcPr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500048"/>
                  </a:ext>
                </a:extLst>
              </a:tr>
              <a:tr h="371311">
                <a:tc>
                  <a:txBody>
                    <a:bodyPr/>
                    <a:lstStyle/>
                    <a:p>
                      <a:pPr algn="r" fontAlgn="ctr"/>
                      <a:r>
                        <a:rPr lang="en-US" sz="1200" b="0" i="0" u="none" strike="noStrike" dirty="0">
                          <a:solidFill>
                            <a:srgbClr val="000000"/>
                          </a:solidFill>
                          <a:effectLst/>
                          <a:latin typeface="Franklin Gothic Book" panose="020B0503020102020204" pitchFamily="34" charset="0"/>
                        </a:rPr>
                        <a:t>I feel that it is increasingly difficult for middle class families to prosper in the United States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78%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83%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5%</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8721237"/>
                  </a:ext>
                </a:extLst>
              </a:tr>
              <a:tr h="371311">
                <a:tc>
                  <a:txBody>
                    <a:bodyPr/>
                    <a:lstStyle/>
                    <a:p>
                      <a:pPr algn="r" fontAlgn="ctr"/>
                      <a:r>
                        <a:rPr lang="en-US" sz="1200" b="0" i="0" u="none" strike="noStrike">
                          <a:solidFill>
                            <a:srgbClr val="000000"/>
                          </a:solidFill>
                          <a:effectLst/>
                          <a:latin typeface="Franklin Gothic Book" panose="020B0503020102020204" pitchFamily="34" charset="0"/>
                        </a:rPr>
                        <a:t>Inflation is putting a significant strain on my budget</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74%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16%</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2413108"/>
                  </a:ext>
                </a:extLst>
              </a:tr>
              <a:tr h="371311">
                <a:tc>
                  <a:txBody>
                    <a:bodyPr/>
                    <a:lstStyle/>
                    <a:p>
                      <a:pPr algn="r" fontAlgn="ctr"/>
                      <a:r>
                        <a:rPr lang="en-US" sz="1200" b="0" i="0" u="none" strike="noStrike">
                          <a:solidFill>
                            <a:srgbClr val="000000"/>
                          </a:solidFill>
                          <a:effectLst/>
                          <a:latin typeface="Franklin Gothic Book" panose="020B0503020102020204" pitchFamily="34" charset="0"/>
                        </a:rPr>
                        <a:t>I am concerned about the U.S. federal government’s spending and deficit</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71%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74%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8%</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17881414"/>
                  </a:ext>
                </a:extLst>
              </a:tr>
              <a:tr h="371311">
                <a:tc>
                  <a:txBody>
                    <a:bodyPr/>
                    <a:lstStyle/>
                    <a:p>
                      <a:pPr algn="r" fontAlgn="ctr"/>
                      <a:r>
                        <a:rPr lang="en-US" sz="1200" b="0" i="0" u="none" strike="noStrike" dirty="0">
                          <a:solidFill>
                            <a:srgbClr val="000000"/>
                          </a:solidFill>
                          <a:effectLst/>
                          <a:latin typeface="Franklin Gothic Book" panose="020B0503020102020204" pitchFamily="34" charset="0"/>
                        </a:rPr>
                        <a:t>Corporations and financial firms are buying up single-family homes and apartment buildings and driving up housing prices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69%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11%</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9024018"/>
                  </a:ext>
                </a:extLst>
              </a:tr>
              <a:tr h="371311">
                <a:tc>
                  <a:txBody>
                    <a:bodyPr/>
                    <a:lstStyle/>
                    <a:p>
                      <a:pPr algn="r" fontAlgn="ctr"/>
                      <a:r>
                        <a:rPr lang="en-US" sz="1200" b="0" i="0" u="none" strike="noStrike">
                          <a:solidFill>
                            <a:srgbClr val="000000"/>
                          </a:solidFill>
                          <a:effectLst/>
                          <a:latin typeface="Franklin Gothic Book" panose="020B0503020102020204" pitchFamily="34" charset="0"/>
                        </a:rPr>
                        <a:t>The price of gas is putting a strain on my finances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69%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20%</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5735486"/>
                  </a:ext>
                </a:extLst>
              </a:tr>
              <a:tr h="371311">
                <a:tc>
                  <a:txBody>
                    <a:bodyPr/>
                    <a:lstStyle/>
                    <a:p>
                      <a:pPr algn="r" fontAlgn="ctr"/>
                      <a:r>
                        <a:rPr lang="en-US" sz="1200" b="0" i="0" u="none" strike="noStrike">
                          <a:solidFill>
                            <a:srgbClr val="000000"/>
                          </a:solidFill>
                          <a:effectLst/>
                          <a:latin typeface="Franklin Gothic Book" panose="020B0503020102020204" pitchFamily="34" charset="0"/>
                        </a:rPr>
                        <a:t>My personal economic situation has become worse in the last year</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27%</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8907607"/>
                  </a:ext>
                </a:extLst>
              </a:tr>
              <a:tr h="371311">
                <a:tc>
                  <a:txBody>
                    <a:bodyPr/>
                    <a:lstStyle/>
                    <a:p>
                      <a:pPr algn="r" fontAlgn="ctr"/>
                      <a:r>
                        <a:rPr lang="en-US" sz="1200" b="0" i="0" u="none" strike="noStrike">
                          <a:solidFill>
                            <a:srgbClr val="000000"/>
                          </a:solidFill>
                          <a:effectLst/>
                          <a:latin typeface="Franklin Gothic Book" panose="020B0503020102020204" pitchFamily="34" charset="0"/>
                        </a:rPr>
                        <a:t>I have taken, or am considering taking, a second job in order to maintain my standard of living</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37%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42%</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2184191"/>
                  </a:ext>
                </a:extLst>
              </a:tr>
              <a:tr h="349654">
                <a:tc>
                  <a:txBody>
                    <a:bodyPr/>
                    <a:lstStyle/>
                    <a:p>
                      <a:pPr algn="r" fontAlgn="ctr"/>
                      <a:r>
                        <a:rPr lang="en-US" sz="1200" b="0" i="0" u="none" strike="noStrike">
                          <a:solidFill>
                            <a:srgbClr val="000000"/>
                          </a:solidFill>
                          <a:effectLst/>
                          <a:latin typeface="Franklin Gothic Book" panose="020B0503020102020204" pitchFamily="34" charset="0"/>
                        </a:rPr>
                        <a:t>Someone in my household has taken, or is considering taking, a second job in order to maintain our standard of living</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35%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45%</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884520"/>
                  </a:ext>
                </a:extLst>
              </a:tr>
              <a:tr h="371311">
                <a:tc>
                  <a:txBody>
                    <a:bodyPr/>
                    <a:lstStyle/>
                    <a:p>
                      <a:pPr algn="r" fontAlgn="ctr"/>
                      <a:r>
                        <a:rPr lang="en-US" sz="1200" b="0" i="0" u="none" strike="noStrike">
                          <a:solidFill>
                            <a:srgbClr val="000000"/>
                          </a:solidFill>
                          <a:effectLst/>
                          <a:latin typeface="Franklin Gothic Book" panose="020B0503020102020204" pitchFamily="34" charset="0"/>
                        </a:rPr>
                        <a:t>I expect my personal economic situation to get better in the next few years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27%</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167509"/>
                  </a:ext>
                </a:extLst>
              </a:tr>
              <a:tr h="371311">
                <a:tc>
                  <a:txBody>
                    <a:bodyPr/>
                    <a:lstStyle/>
                    <a:p>
                      <a:pPr algn="r" fontAlgn="ctr"/>
                      <a:r>
                        <a:rPr lang="en-US" sz="1200" b="0" i="0" u="none" strike="noStrike">
                          <a:solidFill>
                            <a:srgbClr val="000000"/>
                          </a:solidFill>
                          <a:effectLst/>
                          <a:latin typeface="Franklin Gothic Book" panose="020B0503020102020204" pitchFamily="34" charset="0"/>
                        </a:rPr>
                        <a:t>I feel that jobs are getting easier to find</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45%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30%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39%</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2858162"/>
                  </a:ext>
                </a:extLst>
              </a:tr>
              <a:tr h="371311">
                <a:tc>
                  <a:txBody>
                    <a:bodyPr/>
                    <a:lstStyle/>
                    <a:p>
                      <a:pPr algn="r" fontAlgn="ctr"/>
                      <a:r>
                        <a:rPr lang="en-US" sz="1200" b="0" i="0" u="none" strike="noStrike">
                          <a:solidFill>
                            <a:srgbClr val="000000"/>
                          </a:solidFill>
                          <a:effectLst/>
                          <a:latin typeface="Franklin Gothic Book" panose="020B0503020102020204" pitchFamily="34" charset="0"/>
                        </a:rPr>
                        <a:t>Home ownership is still within reach for most people</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30%</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51%</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22%</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595959"/>
                          </a:solidFill>
                          <a:effectLst/>
                          <a:latin typeface="Franklin Gothic Book" panose="020B0503020102020204" pitchFamily="34" charset="0"/>
                        </a:rPr>
                        <a:t>63%</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294931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latin typeface="Franklin Gothic Book" panose="020B0503020102020204" pitchFamily="34" charset="0"/>
              </a:rPr>
              <a:t>Public Health &amp; Healthcare</a:t>
            </a:r>
          </a:p>
        </p:txBody>
      </p:sp>
    </p:spTree>
    <p:extLst>
      <p:ext uri="{BB962C8B-B14F-4D97-AF65-F5344CB8AC3E}">
        <p14:creationId xmlns:p14="http://schemas.microsoft.com/office/powerpoint/2010/main" val="2572834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D2E9C-8204-2696-F149-597AC270946F}"/>
              </a:ext>
            </a:extLst>
          </p:cNvPr>
          <p:cNvSpPr>
            <a:spLocks noGrp="1"/>
          </p:cNvSpPr>
          <p:nvPr>
            <p:ph type="title" idx="4294967295"/>
          </p:nvPr>
        </p:nvSpPr>
        <p:spPr>
          <a:xfrm>
            <a:off x="609600" y="366184"/>
            <a:ext cx="10972800" cy="1397620"/>
          </a:xfrm>
        </p:spPr>
        <p:txBody>
          <a:bodyPr anchor="t">
            <a:noAutofit/>
          </a:bodyPr>
          <a:lstStyle/>
          <a:p>
            <a:r>
              <a:rPr lang="en-US" sz="3600" dirty="0"/>
              <a:t>Public Health &amp; Healthcare</a:t>
            </a:r>
          </a:p>
        </p:txBody>
      </p:sp>
      <p:graphicFrame>
        <p:nvGraphicFramePr>
          <p:cNvPr id="8" name="Table 5">
            <a:extLst>
              <a:ext uri="{FF2B5EF4-FFF2-40B4-BE49-F238E27FC236}">
                <a16:creationId xmlns:a16="http://schemas.microsoft.com/office/drawing/2014/main" id="{91653C56-B5F9-42CB-3753-E615237BCEFF}"/>
              </a:ext>
            </a:extLst>
          </p:cNvPr>
          <p:cNvGraphicFramePr>
            <a:graphicFrameLocks noGrp="1"/>
          </p:cNvGraphicFramePr>
          <p:nvPr>
            <p:extLst>
              <p:ext uri="{D42A27DB-BD31-4B8C-83A1-F6EECF244321}">
                <p14:modId xmlns:p14="http://schemas.microsoft.com/office/powerpoint/2010/main" val="2102244145"/>
              </p:ext>
            </p:extLst>
          </p:nvPr>
        </p:nvGraphicFramePr>
        <p:xfrm>
          <a:off x="609599" y="1628912"/>
          <a:ext cx="10972802" cy="2972054"/>
        </p:xfrm>
        <a:graphic>
          <a:graphicData uri="http://schemas.openxmlformats.org/drawingml/2006/table">
            <a:tbl>
              <a:tblPr firstRow="1" bandRow="1">
                <a:tableStyleId>{1FECB4D8-DB02-4DC6-A0A2-4F2EBAE1DC90}</a:tableStyleId>
              </a:tblPr>
              <a:tblGrid>
                <a:gridCol w="7156174">
                  <a:extLst>
                    <a:ext uri="{9D8B030D-6E8A-4147-A177-3AD203B41FA5}">
                      <a16:colId xmlns:a16="http://schemas.microsoft.com/office/drawing/2014/main" val="2075066661"/>
                    </a:ext>
                  </a:extLst>
                </a:gridCol>
                <a:gridCol w="954157">
                  <a:extLst>
                    <a:ext uri="{9D8B030D-6E8A-4147-A177-3AD203B41FA5}">
                      <a16:colId xmlns:a16="http://schemas.microsoft.com/office/drawing/2014/main" val="1276871743"/>
                    </a:ext>
                  </a:extLst>
                </a:gridCol>
                <a:gridCol w="954157">
                  <a:extLst>
                    <a:ext uri="{9D8B030D-6E8A-4147-A177-3AD203B41FA5}">
                      <a16:colId xmlns:a16="http://schemas.microsoft.com/office/drawing/2014/main" val="2350550287"/>
                    </a:ext>
                  </a:extLst>
                </a:gridCol>
                <a:gridCol w="954157">
                  <a:extLst>
                    <a:ext uri="{9D8B030D-6E8A-4147-A177-3AD203B41FA5}">
                      <a16:colId xmlns:a16="http://schemas.microsoft.com/office/drawing/2014/main" val="2129509578"/>
                    </a:ext>
                  </a:extLst>
                </a:gridCol>
                <a:gridCol w="954157">
                  <a:extLst>
                    <a:ext uri="{9D8B030D-6E8A-4147-A177-3AD203B41FA5}">
                      <a16:colId xmlns:a16="http://schemas.microsoft.com/office/drawing/2014/main" val="1275862371"/>
                    </a:ext>
                  </a:extLst>
                </a:gridCol>
              </a:tblGrid>
              <a:tr h="395158">
                <a:tc>
                  <a:txBody>
                    <a:bodyPr/>
                    <a:lstStyle/>
                    <a:p>
                      <a:pPr algn="l"/>
                      <a:r>
                        <a:rPr lang="en-US" sz="1000" b="0" dirty="0">
                          <a:solidFill>
                            <a:schemeClr val="bg1"/>
                          </a:solidFill>
                          <a:latin typeface="+mn-lt"/>
                        </a:rPr>
                        <a:t>How much do you agree or disagree with the following statements? [</a:t>
                      </a:r>
                      <a:r>
                        <a:rPr lang="en-US" sz="1000" b="0" i="1" dirty="0">
                          <a:solidFill>
                            <a:schemeClr val="bg1"/>
                          </a:solidFill>
                          <a:latin typeface="+mn-lt"/>
                        </a:rPr>
                        <a:t>Public Health &amp; Healthcare</a:t>
                      </a:r>
                      <a:r>
                        <a:rPr lang="en-US" sz="1000" b="0" dirty="0">
                          <a:solidFill>
                            <a:schemeClr val="bg1"/>
                          </a:solidFill>
                          <a:latin typeface="+mn-lt"/>
                        </a:rPr>
                        <a:t>]</a:t>
                      </a:r>
                      <a:endParaRPr lang="en-US" sz="1000" b="0" i="1" dirty="0">
                        <a:solidFill>
                          <a:schemeClr val="bg1"/>
                        </a:solidFill>
                        <a:latin typeface="+mn-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r>
                        <a:rPr lang="en-US" sz="1600" b="1" dirty="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US" sz="1600" b="1" dirty="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tc>
                <a:extLst>
                  <a:ext uri="{0D108BD9-81ED-4DB2-BD59-A6C34878D82A}">
                    <a16:rowId xmlns:a16="http://schemas.microsoft.com/office/drawing/2014/main" val="337925960"/>
                  </a:ext>
                </a:extLst>
              </a:tr>
              <a:tr h="232961">
                <a:tc>
                  <a:txBody>
                    <a:bodyPr/>
                    <a:lstStyle/>
                    <a:p>
                      <a:pPr algn="r"/>
                      <a:endParaRPr lang="en-US" sz="1000" b="0" dirty="0">
                        <a:latin typeface="+mn-lt"/>
                      </a:endParaRPr>
                    </a:p>
                  </a:txBody>
                  <a:tcPr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accent5"/>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accent5"/>
                          </a:solidFill>
                          <a:latin typeface="+mn-lt"/>
                        </a:rPr>
                        <a:t>Disagree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tx1">
                              <a:lumMod val="65000"/>
                              <a:lumOff val="35000"/>
                            </a:schemeClr>
                          </a:solidFill>
                          <a:latin typeface="+mn-lt"/>
                        </a:rPr>
                        <a:t>Disagree</a:t>
                      </a:r>
                    </a:p>
                  </a:txBody>
                  <a:tcPr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500048"/>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Mental health issues are a growing problem for people in the United States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83%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85%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4%</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5735486"/>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Drug abuse is a serious public health issue in the United States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79%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84%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5%</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8907607"/>
                  </a:ext>
                </a:extLst>
              </a:tr>
              <a:tr h="357266">
                <a:tc>
                  <a:txBody>
                    <a:bodyPr/>
                    <a:lstStyle/>
                    <a:p>
                      <a:pPr algn="r" fontAlgn="ctr"/>
                      <a:r>
                        <a:rPr lang="en-US" sz="1200" b="0" i="0" u="none" strike="noStrike">
                          <a:solidFill>
                            <a:srgbClr val="000000"/>
                          </a:solidFill>
                          <a:effectLst/>
                          <a:latin typeface="Franklin Gothic Book" panose="020B0503020102020204" pitchFamily="34" charset="0"/>
                        </a:rPr>
                        <a:t>I am generally satisfied with my healthcare coverage</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60%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73%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14%</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884520"/>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cost of my health care and insurance is reasonable</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34%</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167509"/>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Medicaid and Medicare are working well now</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23%</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2858162"/>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The cost of prescription drugs is a financial problem for me</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45%</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31%</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30%</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595959"/>
                          </a:solidFill>
                          <a:effectLst/>
                          <a:latin typeface="Franklin Gothic Book" panose="020B0503020102020204" pitchFamily="34" charset="0"/>
                        </a:rPr>
                        <a:t>44%</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2799698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D0262F-5ADF-809C-7C2B-077D466B1537}"/>
              </a:ext>
            </a:extLst>
          </p:cNvPr>
          <p:cNvSpPr>
            <a:spLocks noGrp="1"/>
          </p:cNvSpPr>
          <p:nvPr>
            <p:ph type="title" idx="4294967295"/>
          </p:nvPr>
        </p:nvSpPr>
        <p:spPr>
          <a:xfrm>
            <a:off x="609600" y="366184"/>
            <a:ext cx="10972800" cy="1397620"/>
          </a:xfrm>
        </p:spPr>
        <p:txBody>
          <a:bodyPr anchor="t">
            <a:noAutofit/>
          </a:bodyPr>
          <a:lstStyle/>
          <a:p>
            <a:r>
              <a:rPr lang="en-US" sz="3600" dirty="0"/>
              <a:t>Abortion</a:t>
            </a:r>
          </a:p>
        </p:txBody>
      </p:sp>
      <p:graphicFrame>
        <p:nvGraphicFramePr>
          <p:cNvPr id="2" name="Table 5">
            <a:extLst>
              <a:ext uri="{FF2B5EF4-FFF2-40B4-BE49-F238E27FC236}">
                <a16:creationId xmlns:a16="http://schemas.microsoft.com/office/drawing/2014/main" id="{C5C09A64-10B0-D8BC-106A-0CCEF2D53F5D}"/>
              </a:ext>
            </a:extLst>
          </p:cNvPr>
          <p:cNvGraphicFramePr>
            <a:graphicFrameLocks noGrp="1"/>
          </p:cNvGraphicFramePr>
          <p:nvPr>
            <p:extLst>
              <p:ext uri="{D42A27DB-BD31-4B8C-83A1-F6EECF244321}">
                <p14:modId xmlns:p14="http://schemas.microsoft.com/office/powerpoint/2010/main" val="978165322"/>
              </p:ext>
            </p:extLst>
          </p:nvPr>
        </p:nvGraphicFramePr>
        <p:xfrm>
          <a:off x="609600" y="2413591"/>
          <a:ext cx="10972800" cy="3650250"/>
        </p:xfrm>
        <a:graphic>
          <a:graphicData uri="http://schemas.openxmlformats.org/drawingml/2006/table">
            <a:tbl>
              <a:tblPr firstRow="1" bandRow="1">
                <a:tableStyleId>{1FECB4D8-DB02-4DC6-A0A2-4F2EBAE1DC90}</a:tableStyleId>
              </a:tblPr>
              <a:tblGrid>
                <a:gridCol w="8110330">
                  <a:extLst>
                    <a:ext uri="{9D8B030D-6E8A-4147-A177-3AD203B41FA5}">
                      <a16:colId xmlns:a16="http://schemas.microsoft.com/office/drawing/2014/main" val="2075066661"/>
                    </a:ext>
                  </a:extLst>
                </a:gridCol>
                <a:gridCol w="1431235">
                  <a:extLst>
                    <a:ext uri="{9D8B030D-6E8A-4147-A177-3AD203B41FA5}">
                      <a16:colId xmlns:a16="http://schemas.microsoft.com/office/drawing/2014/main" val="1276871743"/>
                    </a:ext>
                  </a:extLst>
                </a:gridCol>
                <a:gridCol w="1431235">
                  <a:extLst>
                    <a:ext uri="{9D8B030D-6E8A-4147-A177-3AD203B41FA5}">
                      <a16:colId xmlns:a16="http://schemas.microsoft.com/office/drawing/2014/main" val="2129509578"/>
                    </a:ext>
                  </a:extLst>
                </a:gridCol>
              </a:tblGrid>
              <a:tr h="409656">
                <a:tc>
                  <a:txBody>
                    <a:bodyPr/>
                    <a:lstStyle/>
                    <a:p>
                      <a:pPr algn="l"/>
                      <a:r>
                        <a:rPr lang="en-US" sz="1600" b="0" dirty="0">
                          <a:solidFill>
                            <a:schemeClr val="bg1"/>
                          </a:solidFill>
                          <a:latin typeface="+mn-lt"/>
                        </a:rPr>
                        <a:t>Abortion Policy</a:t>
                      </a:r>
                    </a:p>
                    <a:p>
                      <a:pPr algn="l"/>
                      <a:r>
                        <a:rPr lang="en-US" sz="1000" b="0" i="1" dirty="0">
                          <a:solidFill>
                            <a:schemeClr val="bg1"/>
                          </a:solidFill>
                          <a:latin typeface="+mn-lt"/>
                        </a:rPr>
                        <a:t>Thinking about abortion policy and laws, which of the following comes closest to your view?</a:t>
                      </a:r>
                    </a:p>
                  </a:txBody>
                  <a:tcPr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600" b="1" dirty="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600" b="1" dirty="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37925960"/>
                  </a:ext>
                </a:extLst>
              </a:tr>
              <a:tr h="355181">
                <a:tc>
                  <a:txBody>
                    <a:bodyPr/>
                    <a:lstStyle/>
                    <a:p>
                      <a:pPr algn="r" fontAlgn="ctr"/>
                      <a:r>
                        <a:rPr lang="en-US" sz="1200" b="0" i="0" u="none" strike="noStrike">
                          <a:solidFill>
                            <a:srgbClr val="000000"/>
                          </a:solidFill>
                          <a:effectLst/>
                          <a:latin typeface="Franklin Gothic Book" panose="020B0503020102020204" pitchFamily="34" charset="0"/>
                        </a:rPr>
                        <a:t>Abortion should be legal at any time during pregnancy</a:t>
                      </a:r>
                    </a:p>
                  </a:txBody>
                  <a:tcPr marL="6350" marR="6350" marT="6350" marB="0"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19%</a:t>
                      </a:r>
                    </a:p>
                  </a:txBody>
                  <a:tcPr marL="6350" marR="6350" marT="6350" marB="0"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21%</a:t>
                      </a:r>
                    </a:p>
                  </a:txBody>
                  <a:tcPr marL="6350" marR="6350" marT="6350" marB="0"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8721237"/>
                  </a:ext>
                </a:extLst>
              </a:tr>
              <a:tr h="355181">
                <a:tc>
                  <a:txBody>
                    <a:bodyPr/>
                    <a:lstStyle/>
                    <a:p>
                      <a:pPr algn="r" fontAlgn="ctr"/>
                      <a:r>
                        <a:rPr lang="en-US" sz="1200" b="0" i="0" u="none" strike="noStrike">
                          <a:solidFill>
                            <a:srgbClr val="000000"/>
                          </a:solidFill>
                          <a:effectLst/>
                          <a:latin typeface="Franklin Gothic Book" panose="020B0503020102020204" pitchFamily="34" charset="0"/>
                        </a:rPr>
                        <a:t>Abortion should be legal only in the case of rape, incest or when the mother’s life is in danger</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19%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23%</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8907607"/>
                  </a:ext>
                </a:extLst>
              </a:tr>
              <a:tr h="355181">
                <a:tc>
                  <a:txBody>
                    <a:bodyPr/>
                    <a:lstStyle/>
                    <a:p>
                      <a:pPr algn="r" fontAlgn="ctr"/>
                      <a:r>
                        <a:rPr lang="en-US" sz="1200" b="0" i="0" u="none" strike="noStrike">
                          <a:solidFill>
                            <a:srgbClr val="000000"/>
                          </a:solidFill>
                          <a:effectLst/>
                          <a:latin typeface="Franklin Gothic Book" panose="020B0503020102020204" pitchFamily="34" charset="0"/>
                        </a:rPr>
                        <a:t>Abortion should be legal until the fetus can survive outside the womb (approximately the 24th week of pregnancy)</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12%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14%</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2184191"/>
                  </a:ext>
                </a:extLst>
              </a:tr>
              <a:tr h="355181">
                <a:tc>
                  <a:txBody>
                    <a:bodyPr/>
                    <a:lstStyle/>
                    <a:p>
                      <a:pPr algn="r" fontAlgn="ctr"/>
                      <a:r>
                        <a:rPr lang="en-US" sz="1200" b="0" i="0" u="none" strike="noStrike">
                          <a:solidFill>
                            <a:srgbClr val="000000"/>
                          </a:solidFill>
                          <a:effectLst/>
                          <a:latin typeface="Franklin Gothic Book" panose="020B0503020102020204" pitchFamily="34" charset="0"/>
                        </a:rPr>
                        <a:t>Abortion should be illegal in all cases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12%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11%</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9362928"/>
                  </a:ext>
                </a:extLst>
              </a:tr>
              <a:tr h="321122">
                <a:tc>
                  <a:txBody>
                    <a:bodyPr/>
                    <a:lstStyle/>
                    <a:p>
                      <a:pPr algn="r" fontAlgn="ctr"/>
                      <a:r>
                        <a:rPr lang="en-US" sz="1200" b="0" i="0" u="none" strike="noStrike">
                          <a:solidFill>
                            <a:srgbClr val="000000"/>
                          </a:solidFill>
                          <a:effectLst/>
                          <a:latin typeface="Franklin Gothic Book" panose="020B0503020102020204" pitchFamily="34" charset="0"/>
                        </a:rPr>
                        <a:t>Abortion should be legal only in the first trimester (approximately the first 13 weeks) of pregnancy</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11%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8%</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884520"/>
                  </a:ext>
                </a:extLst>
              </a:tr>
              <a:tr h="355181">
                <a:tc>
                  <a:txBody>
                    <a:bodyPr/>
                    <a:lstStyle/>
                    <a:p>
                      <a:pPr algn="r" fontAlgn="ctr"/>
                      <a:r>
                        <a:rPr lang="en-US" sz="1200" b="0" i="0" u="none" strike="noStrike" dirty="0">
                          <a:solidFill>
                            <a:srgbClr val="000000"/>
                          </a:solidFill>
                          <a:effectLst/>
                          <a:latin typeface="Franklin Gothic Book" panose="020B0503020102020204" pitchFamily="34" charset="0"/>
                        </a:rPr>
                        <a:t>Abortion should be legal only before a fetal heartbeat is detected (at approximately the first 6 weeks of pregnancy)</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10%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2858162"/>
                  </a:ext>
                </a:extLst>
              </a:tr>
              <a:tr h="355181">
                <a:tc>
                  <a:txBody>
                    <a:bodyPr/>
                    <a:lstStyle/>
                    <a:p>
                      <a:pPr algn="r" fontAlgn="ctr"/>
                      <a:r>
                        <a:rPr lang="en-US" sz="1200" b="0" i="0" u="none" strike="noStrike">
                          <a:solidFill>
                            <a:srgbClr val="000000"/>
                          </a:solidFill>
                          <a:effectLst/>
                          <a:latin typeface="Franklin Gothic Book" panose="020B0503020102020204" pitchFamily="34" charset="0"/>
                        </a:rPr>
                        <a:t>Abortion should be legal only in the first 15 weeks of pregnancy</a:t>
                      </a:r>
                    </a:p>
                  </a:txBody>
                  <a:tcPr marL="6350" marR="6350" marT="6350" marB="0" anchor="ctr">
                    <a:lnL w="12700" cmpd="sng">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6%</a:t>
                      </a:r>
                    </a:p>
                  </a:txBody>
                  <a:tcPr marL="6350" marR="6350" marT="6350" marB="0" anchor="ctr">
                    <a:lnL>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8%</a:t>
                      </a:r>
                    </a:p>
                  </a:txBody>
                  <a:tcPr marL="6350" marR="6350" marT="6350" marB="0" anchor="ctr">
                    <a:lnL>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17878"/>
                  </a:ext>
                </a:extLst>
              </a:tr>
              <a:tr h="355181">
                <a:tc>
                  <a:txBody>
                    <a:bodyPr/>
                    <a:lstStyle/>
                    <a:p>
                      <a:pPr algn="r" fontAlgn="ctr"/>
                      <a:r>
                        <a:rPr lang="en-US" sz="1200" b="0" i="0" u="none" strike="noStrike">
                          <a:solidFill>
                            <a:srgbClr val="000000"/>
                          </a:solidFill>
                          <a:effectLst/>
                          <a:latin typeface="Franklin Gothic Book" panose="020B0503020102020204" pitchFamily="34" charset="0"/>
                        </a:rPr>
                        <a:t>Other</a:t>
                      </a:r>
                    </a:p>
                  </a:txBody>
                  <a:tcPr marL="6350" marR="6350" marT="6350" marB="0" anchor="ctr">
                    <a:lnL w="12700" cmpd="sng">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0%</a:t>
                      </a:r>
                    </a:p>
                  </a:txBody>
                  <a:tcPr marL="6350" marR="6350" marT="6350" marB="0" anchor="ctr">
                    <a:lnL>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1%</a:t>
                      </a:r>
                    </a:p>
                  </a:txBody>
                  <a:tcPr marL="6350" marR="6350" marT="6350" marB="0" anchor="ctr">
                    <a:lnL>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9195118"/>
                  </a:ext>
                </a:extLst>
              </a:tr>
              <a:tr h="355181">
                <a:tc>
                  <a:txBody>
                    <a:bodyPr/>
                    <a:lstStyle/>
                    <a:p>
                      <a:pPr algn="r" fontAlgn="ctr"/>
                      <a:r>
                        <a:rPr lang="en-US" sz="1200" b="0" i="0" u="none" strike="noStrike">
                          <a:solidFill>
                            <a:srgbClr val="000000"/>
                          </a:solidFill>
                          <a:effectLst/>
                          <a:latin typeface="Franklin Gothic Book" panose="020B0503020102020204" pitchFamily="34" charset="0"/>
                        </a:rPr>
                        <a:t>Unsure/I don’t know</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9%</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rgbClr val="595959"/>
                          </a:solidFill>
                          <a:effectLst/>
                          <a:latin typeface="Franklin Gothic Book" panose="020B0503020102020204" pitchFamily="34" charset="0"/>
                        </a:rPr>
                        <a:t>7%</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8533275"/>
                  </a:ext>
                </a:extLst>
              </a:tr>
            </a:tbl>
          </a:graphicData>
        </a:graphic>
      </p:graphicFrame>
      <p:graphicFrame>
        <p:nvGraphicFramePr>
          <p:cNvPr id="3" name="Table 5">
            <a:extLst>
              <a:ext uri="{FF2B5EF4-FFF2-40B4-BE49-F238E27FC236}">
                <a16:creationId xmlns:a16="http://schemas.microsoft.com/office/drawing/2014/main" id="{641B18B6-8D29-19E5-13DF-E1BF9C4B25C9}"/>
              </a:ext>
            </a:extLst>
          </p:cNvPr>
          <p:cNvGraphicFramePr>
            <a:graphicFrameLocks noGrp="1"/>
          </p:cNvGraphicFramePr>
          <p:nvPr>
            <p:extLst>
              <p:ext uri="{D42A27DB-BD31-4B8C-83A1-F6EECF244321}">
                <p14:modId xmlns:p14="http://schemas.microsoft.com/office/powerpoint/2010/main" val="121823440"/>
              </p:ext>
            </p:extLst>
          </p:nvPr>
        </p:nvGraphicFramePr>
        <p:xfrm>
          <a:off x="609599" y="1153885"/>
          <a:ext cx="10972802" cy="1034156"/>
        </p:xfrm>
        <a:graphic>
          <a:graphicData uri="http://schemas.openxmlformats.org/drawingml/2006/table">
            <a:tbl>
              <a:tblPr firstRow="1" bandRow="1">
                <a:tableStyleId>{1FECB4D8-DB02-4DC6-A0A2-4F2EBAE1DC90}</a:tableStyleId>
              </a:tblPr>
              <a:tblGrid>
                <a:gridCol w="7156174">
                  <a:extLst>
                    <a:ext uri="{9D8B030D-6E8A-4147-A177-3AD203B41FA5}">
                      <a16:colId xmlns:a16="http://schemas.microsoft.com/office/drawing/2014/main" val="2075066661"/>
                    </a:ext>
                  </a:extLst>
                </a:gridCol>
                <a:gridCol w="954157">
                  <a:extLst>
                    <a:ext uri="{9D8B030D-6E8A-4147-A177-3AD203B41FA5}">
                      <a16:colId xmlns:a16="http://schemas.microsoft.com/office/drawing/2014/main" val="1276871743"/>
                    </a:ext>
                  </a:extLst>
                </a:gridCol>
                <a:gridCol w="954157">
                  <a:extLst>
                    <a:ext uri="{9D8B030D-6E8A-4147-A177-3AD203B41FA5}">
                      <a16:colId xmlns:a16="http://schemas.microsoft.com/office/drawing/2014/main" val="2350550287"/>
                    </a:ext>
                  </a:extLst>
                </a:gridCol>
                <a:gridCol w="954157">
                  <a:extLst>
                    <a:ext uri="{9D8B030D-6E8A-4147-A177-3AD203B41FA5}">
                      <a16:colId xmlns:a16="http://schemas.microsoft.com/office/drawing/2014/main" val="2129509578"/>
                    </a:ext>
                  </a:extLst>
                </a:gridCol>
                <a:gridCol w="954157">
                  <a:extLst>
                    <a:ext uri="{9D8B030D-6E8A-4147-A177-3AD203B41FA5}">
                      <a16:colId xmlns:a16="http://schemas.microsoft.com/office/drawing/2014/main" val="1275862371"/>
                    </a:ext>
                  </a:extLst>
                </a:gridCol>
              </a:tblGrid>
              <a:tr h="395158">
                <a:tc>
                  <a:txBody>
                    <a:bodyPr/>
                    <a:lstStyle/>
                    <a:p>
                      <a:pPr algn="l"/>
                      <a:r>
                        <a:rPr lang="en-US" sz="1000" b="0" dirty="0">
                          <a:solidFill>
                            <a:schemeClr val="bg1"/>
                          </a:solidFill>
                          <a:latin typeface="+mn-lt"/>
                        </a:rPr>
                        <a:t>How much do you agree or disagree with the following statements? [</a:t>
                      </a:r>
                      <a:r>
                        <a:rPr lang="en-US" sz="1000" b="0" i="1" dirty="0">
                          <a:solidFill>
                            <a:schemeClr val="bg1"/>
                          </a:solidFill>
                          <a:latin typeface="+mn-lt"/>
                        </a:rPr>
                        <a:t>Public Health &amp; Healthcare</a:t>
                      </a:r>
                      <a:r>
                        <a:rPr lang="en-US" sz="1000" b="0" dirty="0">
                          <a:solidFill>
                            <a:schemeClr val="bg1"/>
                          </a:solidFill>
                          <a:latin typeface="+mn-lt"/>
                        </a:rPr>
                        <a:t>]</a:t>
                      </a:r>
                      <a:endParaRPr lang="en-US" sz="1000" b="0" i="1" dirty="0">
                        <a:solidFill>
                          <a:schemeClr val="bg1"/>
                        </a:solidFill>
                        <a:latin typeface="+mn-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r>
                        <a:rPr lang="en-US" sz="1600" b="1" dirty="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US" sz="1600" b="1" dirty="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tc>
                <a:extLst>
                  <a:ext uri="{0D108BD9-81ED-4DB2-BD59-A6C34878D82A}">
                    <a16:rowId xmlns:a16="http://schemas.microsoft.com/office/drawing/2014/main" val="337925960"/>
                  </a:ext>
                </a:extLst>
              </a:tr>
              <a:tr h="232961">
                <a:tc>
                  <a:txBody>
                    <a:bodyPr/>
                    <a:lstStyle/>
                    <a:p>
                      <a:pPr algn="r"/>
                      <a:endParaRPr lang="en-US" sz="1000" b="0" dirty="0">
                        <a:latin typeface="+mn-lt"/>
                      </a:endParaRPr>
                    </a:p>
                  </a:txBody>
                  <a:tcPr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accent5"/>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accent5"/>
                          </a:solidFill>
                          <a:latin typeface="+mn-lt"/>
                        </a:rPr>
                        <a:t>Disagree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tx1">
                              <a:lumMod val="65000"/>
                              <a:lumOff val="35000"/>
                            </a:schemeClr>
                          </a:solidFill>
                          <a:latin typeface="+mn-lt"/>
                        </a:rPr>
                        <a:t>Disagree</a:t>
                      </a:r>
                    </a:p>
                  </a:txBody>
                  <a:tcPr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500048"/>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I would not vote for a political candidate whose views on abortion were at odds with mine</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rgbClr val="E95100"/>
                          </a:solidFill>
                          <a:effectLst/>
                          <a:latin typeface="Franklin Gothic Book" panose="020B0503020102020204" pitchFamily="34" charset="0"/>
                        </a:rPr>
                        <a:t>58%</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11%</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59%</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595959"/>
                          </a:solidFill>
                          <a:effectLst/>
                          <a:latin typeface="Franklin Gothic Book" panose="020B0503020102020204" pitchFamily="34" charset="0"/>
                        </a:rPr>
                        <a:t>14%</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2184191"/>
                  </a:ext>
                </a:extLst>
              </a:tr>
            </a:tbl>
          </a:graphicData>
        </a:graphic>
      </p:graphicFrame>
    </p:spTree>
    <p:extLst>
      <p:ext uri="{BB962C8B-B14F-4D97-AF65-F5344CB8AC3E}">
        <p14:creationId xmlns:p14="http://schemas.microsoft.com/office/powerpoint/2010/main" val="2749478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latin typeface="Franklin Gothic Book" panose="020B0503020102020204" pitchFamily="34" charset="0"/>
              </a:rPr>
              <a:t>Crime &amp; Public Safety</a:t>
            </a:r>
          </a:p>
        </p:txBody>
      </p:sp>
    </p:spTree>
    <p:extLst>
      <p:ext uri="{BB962C8B-B14F-4D97-AF65-F5344CB8AC3E}">
        <p14:creationId xmlns:p14="http://schemas.microsoft.com/office/powerpoint/2010/main" val="3933816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D2E9C-8204-2696-F149-597AC270946F}"/>
              </a:ext>
            </a:extLst>
          </p:cNvPr>
          <p:cNvSpPr>
            <a:spLocks noGrp="1"/>
          </p:cNvSpPr>
          <p:nvPr>
            <p:ph type="title" idx="4294967295"/>
          </p:nvPr>
        </p:nvSpPr>
        <p:spPr>
          <a:xfrm>
            <a:off x="609600" y="366184"/>
            <a:ext cx="10972800" cy="1397620"/>
          </a:xfrm>
        </p:spPr>
        <p:txBody>
          <a:bodyPr anchor="t">
            <a:noAutofit/>
          </a:bodyPr>
          <a:lstStyle/>
          <a:p>
            <a:r>
              <a:rPr lang="en-US" sz="3600" dirty="0"/>
              <a:t>Crime &amp; Public Safety</a:t>
            </a:r>
            <a:br>
              <a:rPr lang="en-US" sz="4800" dirty="0"/>
            </a:br>
            <a:endParaRPr lang="en-US" sz="4800" dirty="0"/>
          </a:p>
        </p:txBody>
      </p:sp>
      <p:graphicFrame>
        <p:nvGraphicFramePr>
          <p:cNvPr id="8" name="Table 5">
            <a:extLst>
              <a:ext uri="{FF2B5EF4-FFF2-40B4-BE49-F238E27FC236}">
                <a16:creationId xmlns:a16="http://schemas.microsoft.com/office/drawing/2014/main" id="{91653C56-B5F9-42CB-3753-E615237BCEFF}"/>
              </a:ext>
            </a:extLst>
          </p:cNvPr>
          <p:cNvGraphicFramePr>
            <a:graphicFrameLocks noGrp="1"/>
          </p:cNvGraphicFramePr>
          <p:nvPr>
            <p:extLst>
              <p:ext uri="{D42A27DB-BD31-4B8C-83A1-F6EECF244321}">
                <p14:modId xmlns:p14="http://schemas.microsoft.com/office/powerpoint/2010/main" val="188884743"/>
              </p:ext>
            </p:extLst>
          </p:nvPr>
        </p:nvGraphicFramePr>
        <p:xfrm>
          <a:off x="609600" y="1463449"/>
          <a:ext cx="10972802" cy="3405104"/>
        </p:xfrm>
        <a:graphic>
          <a:graphicData uri="http://schemas.openxmlformats.org/drawingml/2006/table">
            <a:tbl>
              <a:tblPr firstRow="1" bandRow="1">
                <a:tableStyleId>{1FECB4D8-DB02-4DC6-A0A2-4F2EBAE1DC90}</a:tableStyleId>
              </a:tblPr>
              <a:tblGrid>
                <a:gridCol w="7156174">
                  <a:extLst>
                    <a:ext uri="{9D8B030D-6E8A-4147-A177-3AD203B41FA5}">
                      <a16:colId xmlns:a16="http://schemas.microsoft.com/office/drawing/2014/main" val="2075066661"/>
                    </a:ext>
                  </a:extLst>
                </a:gridCol>
                <a:gridCol w="954157">
                  <a:extLst>
                    <a:ext uri="{9D8B030D-6E8A-4147-A177-3AD203B41FA5}">
                      <a16:colId xmlns:a16="http://schemas.microsoft.com/office/drawing/2014/main" val="1276871743"/>
                    </a:ext>
                  </a:extLst>
                </a:gridCol>
                <a:gridCol w="954157">
                  <a:extLst>
                    <a:ext uri="{9D8B030D-6E8A-4147-A177-3AD203B41FA5}">
                      <a16:colId xmlns:a16="http://schemas.microsoft.com/office/drawing/2014/main" val="2350550287"/>
                    </a:ext>
                  </a:extLst>
                </a:gridCol>
                <a:gridCol w="954157">
                  <a:extLst>
                    <a:ext uri="{9D8B030D-6E8A-4147-A177-3AD203B41FA5}">
                      <a16:colId xmlns:a16="http://schemas.microsoft.com/office/drawing/2014/main" val="2129509578"/>
                    </a:ext>
                  </a:extLst>
                </a:gridCol>
                <a:gridCol w="954157">
                  <a:extLst>
                    <a:ext uri="{9D8B030D-6E8A-4147-A177-3AD203B41FA5}">
                      <a16:colId xmlns:a16="http://schemas.microsoft.com/office/drawing/2014/main" val="1275862371"/>
                    </a:ext>
                  </a:extLst>
                </a:gridCol>
              </a:tblGrid>
              <a:tr h="395158">
                <a:tc>
                  <a:txBody>
                    <a:bodyPr/>
                    <a:lstStyle/>
                    <a:p>
                      <a:pPr algn="l"/>
                      <a:r>
                        <a:rPr lang="en-US" sz="1000" b="0" dirty="0">
                          <a:solidFill>
                            <a:schemeClr val="bg1"/>
                          </a:solidFill>
                          <a:latin typeface="+mn-lt"/>
                        </a:rPr>
                        <a:t>How much do you agree or disagree with the following statements? [</a:t>
                      </a:r>
                      <a:r>
                        <a:rPr lang="en-US" sz="1000" b="0" i="1" dirty="0">
                          <a:solidFill>
                            <a:schemeClr val="bg1"/>
                          </a:solidFill>
                          <a:latin typeface="+mn-lt"/>
                        </a:rPr>
                        <a:t>Crime &amp; Public Safety</a:t>
                      </a:r>
                      <a:r>
                        <a:rPr lang="en-US" sz="1000" b="0" dirty="0">
                          <a:solidFill>
                            <a:schemeClr val="bg1"/>
                          </a:solidFill>
                          <a:latin typeface="+mn-lt"/>
                        </a:rPr>
                        <a:t>]</a:t>
                      </a:r>
                      <a:endParaRPr lang="en-US" sz="1000" b="0" i="1" dirty="0">
                        <a:solidFill>
                          <a:schemeClr val="bg1"/>
                        </a:solidFill>
                        <a:latin typeface="+mn-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r>
                        <a:rPr lang="en-US" sz="1600" b="1" dirty="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US" sz="1600" b="1" dirty="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tc>
                <a:extLst>
                  <a:ext uri="{0D108BD9-81ED-4DB2-BD59-A6C34878D82A}">
                    <a16:rowId xmlns:a16="http://schemas.microsoft.com/office/drawing/2014/main" val="337925960"/>
                  </a:ext>
                </a:extLst>
              </a:tr>
              <a:tr h="232961">
                <a:tc>
                  <a:txBody>
                    <a:bodyPr/>
                    <a:lstStyle/>
                    <a:p>
                      <a:pPr algn="r"/>
                      <a:endParaRPr lang="en-US" sz="1000" b="0" dirty="0">
                        <a:latin typeface="+mn-lt"/>
                      </a:endParaRPr>
                    </a:p>
                  </a:txBody>
                  <a:tcPr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accent5"/>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accent5"/>
                          </a:solidFill>
                          <a:latin typeface="+mn-lt"/>
                        </a:rPr>
                        <a:t>Disagree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tx1">
                              <a:lumMod val="65000"/>
                              <a:lumOff val="35000"/>
                            </a:schemeClr>
                          </a:solidFill>
                          <a:latin typeface="+mn-lt"/>
                        </a:rPr>
                        <a:t>Disagree</a:t>
                      </a:r>
                    </a:p>
                  </a:txBody>
                  <a:tcPr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500048"/>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Homelessness is a serious problem in the United States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86%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90%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8721237"/>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Crime is a growing problem in the United States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80%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83%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5%</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9024018"/>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Homelessness is a serious problem in my neighborhood</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70%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18%</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5735486"/>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Government authorities have become too lenient on criminals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63%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71%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11%</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8907607"/>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I believe that stricter gun control laws would reduce crime</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61%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30%</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2184191"/>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Crime is a growing problem where I live</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60%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18%</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2858162"/>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Police departments in the United States are understaffed</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54%</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17%</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68%</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595959"/>
                          </a:solidFill>
                          <a:effectLst/>
                          <a:latin typeface="Franklin Gothic Book" panose="020B0503020102020204" pitchFamily="34" charset="0"/>
                        </a:rPr>
                        <a:t>10%</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1290697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D2E9C-8204-2696-F149-597AC270946F}"/>
              </a:ext>
            </a:extLst>
          </p:cNvPr>
          <p:cNvSpPr>
            <a:spLocks noGrp="1"/>
          </p:cNvSpPr>
          <p:nvPr>
            <p:ph type="title" idx="4294967295"/>
          </p:nvPr>
        </p:nvSpPr>
        <p:spPr>
          <a:xfrm>
            <a:off x="609600" y="366184"/>
            <a:ext cx="10972800" cy="1397620"/>
          </a:xfrm>
        </p:spPr>
        <p:txBody>
          <a:bodyPr anchor="t">
            <a:noAutofit/>
          </a:bodyPr>
          <a:lstStyle/>
          <a:p>
            <a:r>
              <a:rPr lang="en-US" sz="3600" dirty="0"/>
              <a:t>Crime &amp; Public Safety</a:t>
            </a:r>
            <a:br>
              <a:rPr lang="en-US" sz="4800" dirty="0"/>
            </a:br>
            <a:endParaRPr lang="en-US" sz="4800" dirty="0"/>
          </a:p>
        </p:txBody>
      </p:sp>
      <p:graphicFrame>
        <p:nvGraphicFramePr>
          <p:cNvPr id="8" name="Table 5">
            <a:extLst>
              <a:ext uri="{FF2B5EF4-FFF2-40B4-BE49-F238E27FC236}">
                <a16:creationId xmlns:a16="http://schemas.microsoft.com/office/drawing/2014/main" id="{91653C56-B5F9-42CB-3753-E615237BCEFF}"/>
              </a:ext>
            </a:extLst>
          </p:cNvPr>
          <p:cNvGraphicFramePr>
            <a:graphicFrameLocks noGrp="1"/>
          </p:cNvGraphicFramePr>
          <p:nvPr>
            <p:extLst>
              <p:ext uri="{D42A27DB-BD31-4B8C-83A1-F6EECF244321}">
                <p14:modId xmlns:p14="http://schemas.microsoft.com/office/powerpoint/2010/main" val="4161008662"/>
              </p:ext>
            </p:extLst>
          </p:nvPr>
        </p:nvGraphicFramePr>
        <p:xfrm>
          <a:off x="609600" y="1498283"/>
          <a:ext cx="10972802" cy="3405104"/>
        </p:xfrm>
        <a:graphic>
          <a:graphicData uri="http://schemas.openxmlformats.org/drawingml/2006/table">
            <a:tbl>
              <a:tblPr firstRow="1" bandRow="1">
                <a:tableStyleId>{1FECB4D8-DB02-4DC6-A0A2-4F2EBAE1DC90}</a:tableStyleId>
              </a:tblPr>
              <a:tblGrid>
                <a:gridCol w="7156174">
                  <a:extLst>
                    <a:ext uri="{9D8B030D-6E8A-4147-A177-3AD203B41FA5}">
                      <a16:colId xmlns:a16="http://schemas.microsoft.com/office/drawing/2014/main" val="2075066661"/>
                    </a:ext>
                  </a:extLst>
                </a:gridCol>
                <a:gridCol w="954157">
                  <a:extLst>
                    <a:ext uri="{9D8B030D-6E8A-4147-A177-3AD203B41FA5}">
                      <a16:colId xmlns:a16="http://schemas.microsoft.com/office/drawing/2014/main" val="1276871743"/>
                    </a:ext>
                  </a:extLst>
                </a:gridCol>
                <a:gridCol w="954157">
                  <a:extLst>
                    <a:ext uri="{9D8B030D-6E8A-4147-A177-3AD203B41FA5}">
                      <a16:colId xmlns:a16="http://schemas.microsoft.com/office/drawing/2014/main" val="2350550287"/>
                    </a:ext>
                  </a:extLst>
                </a:gridCol>
                <a:gridCol w="954157">
                  <a:extLst>
                    <a:ext uri="{9D8B030D-6E8A-4147-A177-3AD203B41FA5}">
                      <a16:colId xmlns:a16="http://schemas.microsoft.com/office/drawing/2014/main" val="2129509578"/>
                    </a:ext>
                  </a:extLst>
                </a:gridCol>
                <a:gridCol w="954157">
                  <a:extLst>
                    <a:ext uri="{9D8B030D-6E8A-4147-A177-3AD203B41FA5}">
                      <a16:colId xmlns:a16="http://schemas.microsoft.com/office/drawing/2014/main" val="1275862371"/>
                    </a:ext>
                  </a:extLst>
                </a:gridCol>
              </a:tblGrid>
              <a:tr h="395158">
                <a:tc>
                  <a:txBody>
                    <a:bodyPr/>
                    <a:lstStyle/>
                    <a:p>
                      <a:pPr algn="l"/>
                      <a:r>
                        <a:rPr lang="en-US" sz="1000" b="0" dirty="0">
                          <a:solidFill>
                            <a:schemeClr val="bg1"/>
                          </a:solidFill>
                          <a:latin typeface="+mn-lt"/>
                        </a:rPr>
                        <a:t>How much do you agree or disagree with the following statements? [</a:t>
                      </a:r>
                      <a:r>
                        <a:rPr lang="en-US" sz="1000" b="0" i="1" dirty="0">
                          <a:solidFill>
                            <a:schemeClr val="bg1"/>
                          </a:solidFill>
                          <a:latin typeface="+mn-lt"/>
                        </a:rPr>
                        <a:t>Crime &amp; Public Safety</a:t>
                      </a:r>
                      <a:r>
                        <a:rPr lang="en-US" sz="1000" b="0" dirty="0">
                          <a:solidFill>
                            <a:schemeClr val="bg1"/>
                          </a:solidFill>
                          <a:latin typeface="+mn-lt"/>
                        </a:rPr>
                        <a:t>]</a:t>
                      </a:r>
                      <a:endParaRPr lang="en-US" sz="1000" b="0" i="1" dirty="0">
                        <a:solidFill>
                          <a:schemeClr val="bg1"/>
                        </a:solidFill>
                        <a:latin typeface="+mn-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r>
                        <a:rPr lang="en-US" sz="1600" b="1" dirty="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US" sz="1600" b="1" dirty="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tc>
                <a:extLst>
                  <a:ext uri="{0D108BD9-81ED-4DB2-BD59-A6C34878D82A}">
                    <a16:rowId xmlns:a16="http://schemas.microsoft.com/office/drawing/2014/main" val="337925960"/>
                  </a:ext>
                </a:extLst>
              </a:tr>
              <a:tr h="232961">
                <a:tc>
                  <a:txBody>
                    <a:bodyPr/>
                    <a:lstStyle/>
                    <a:p>
                      <a:pPr algn="r"/>
                      <a:endParaRPr lang="en-US" sz="1000" b="0" dirty="0">
                        <a:latin typeface="+mn-lt"/>
                      </a:endParaRPr>
                    </a:p>
                  </a:txBody>
                  <a:tcPr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accent5"/>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accent5"/>
                          </a:solidFill>
                          <a:latin typeface="+mn-lt"/>
                        </a:rPr>
                        <a:t>Disagree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tx1">
                              <a:lumMod val="65000"/>
                              <a:lumOff val="35000"/>
                            </a:schemeClr>
                          </a:solidFill>
                          <a:latin typeface="+mn-lt"/>
                        </a:rPr>
                        <a:t>Disagree</a:t>
                      </a:r>
                    </a:p>
                  </a:txBody>
                  <a:tcPr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500048"/>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I support second amendment gun rights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28%</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8721237"/>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Children in my community are generally safe at the schools they attend</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19%</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9024018"/>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I feel less safe in my everyday life than I did a year ago</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24%</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5735486"/>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My police department is understaffed</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15%</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8907607"/>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Government authorities are doing a good job protecting businesses near where I live and shop</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35%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34%</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2184191"/>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Government authorities are doing a good job combating crime in my neighborhood</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34%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39%</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2858162"/>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My local government should significantly reduce the resources and budgets for police</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35%</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37%</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21%</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595959"/>
                          </a:solidFill>
                          <a:effectLst/>
                          <a:latin typeface="Franklin Gothic Book" panose="020B0503020102020204" pitchFamily="34" charset="0"/>
                        </a:rPr>
                        <a:t>61%</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1691417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latin typeface="Franklin Gothic Book" panose="020B0503020102020204" pitchFamily="34" charset="0"/>
              </a:rPr>
              <a:t>Immigration &amp; Border Security</a:t>
            </a:r>
          </a:p>
        </p:txBody>
      </p:sp>
    </p:spTree>
    <p:extLst>
      <p:ext uri="{BB962C8B-B14F-4D97-AF65-F5344CB8AC3E}">
        <p14:creationId xmlns:p14="http://schemas.microsoft.com/office/powerpoint/2010/main" val="462303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3CE604-8D6A-3B4B-38C4-12356ACB7AA4}"/>
              </a:ext>
            </a:extLst>
          </p:cNvPr>
          <p:cNvSpPr txBox="1">
            <a:spLocks/>
          </p:cNvSpPr>
          <p:nvPr/>
        </p:nvSpPr>
        <p:spPr>
          <a:xfrm>
            <a:off x="609600" y="1763804"/>
            <a:ext cx="10972800" cy="365760"/>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a:t>If the election for President were being held today, and the candidates were Joe Biden (Democrat) and Donald Trump (Republican), for whom would you vote?</a:t>
            </a:r>
            <a:endParaRPr lang="en-US" sz="1200" i="1" dirty="0"/>
          </a:p>
        </p:txBody>
      </p:sp>
      <p:sp>
        <p:nvSpPr>
          <p:cNvPr id="4" name="TextBox 3">
            <a:extLst>
              <a:ext uri="{FF2B5EF4-FFF2-40B4-BE49-F238E27FC236}">
                <a16:creationId xmlns:a16="http://schemas.microsoft.com/office/drawing/2014/main" id="{9D38390B-6BE3-24D0-59A3-D63261A3F5AF}"/>
              </a:ext>
            </a:extLst>
          </p:cNvPr>
          <p:cNvSpPr txBox="1"/>
          <p:nvPr/>
        </p:nvSpPr>
        <p:spPr>
          <a:xfrm>
            <a:off x="838199" y="2326047"/>
            <a:ext cx="10515599" cy="522307"/>
          </a:xfrm>
          <a:prstGeom prst="rect">
            <a:avLst/>
          </a:prstGeom>
          <a:noFill/>
        </p:spPr>
        <p:txBody>
          <a:bodyPr wrap="square" rtlCol="0" anchor="ctr">
            <a:noAutofit/>
          </a:bodyPr>
          <a:lstStyle/>
          <a:p>
            <a:pPr algn="ctr"/>
            <a:r>
              <a:rPr lang="en-US" sz="1600" u="sng" dirty="0">
                <a:solidFill>
                  <a:schemeClr val="tx1"/>
                </a:solidFill>
              </a:rPr>
              <a:t>Presidential Hypothetical Matchup</a:t>
            </a:r>
          </a:p>
        </p:txBody>
      </p:sp>
      <p:graphicFrame>
        <p:nvGraphicFramePr>
          <p:cNvPr id="5" name="Table 5">
            <a:extLst>
              <a:ext uri="{FF2B5EF4-FFF2-40B4-BE49-F238E27FC236}">
                <a16:creationId xmlns:a16="http://schemas.microsoft.com/office/drawing/2014/main" id="{E8F97068-DFDB-D4FD-1596-A037A76CD5D2}"/>
              </a:ext>
            </a:extLst>
          </p:cNvPr>
          <p:cNvGraphicFramePr>
            <a:graphicFrameLocks noGrp="1"/>
          </p:cNvGraphicFramePr>
          <p:nvPr>
            <p:extLst>
              <p:ext uri="{D42A27DB-BD31-4B8C-83A1-F6EECF244321}">
                <p14:modId xmlns:p14="http://schemas.microsoft.com/office/powerpoint/2010/main" val="2253761481"/>
              </p:ext>
            </p:extLst>
          </p:nvPr>
        </p:nvGraphicFramePr>
        <p:xfrm>
          <a:off x="3568711" y="2796838"/>
          <a:ext cx="5003058" cy="2105610"/>
        </p:xfrm>
        <a:graphic>
          <a:graphicData uri="http://schemas.openxmlformats.org/drawingml/2006/table">
            <a:tbl>
              <a:tblPr firstRow="1" bandRow="1">
                <a:tableStyleId>{2D5ABB26-0587-4C30-8999-92F81FD0307C}</a:tableStyleId>
              </a:tblPr>
              <a:tblGrid>
                <a:gridCol w="1667686">
                  <a:extLst>
                    <a:ext uri="{9D8B030D-6E8A-4147-A177-3AD203B41FA5}">
                      <a16:colId xmlns:a16="http://schemas.microsoft.com/office/drawing/2014/main" val="3406514329"/>
                    </a:ext>
                  </a:extLst>
                </a:gridCol>
                <a:gridCol w="1667686">
                  <a:extLst>
                    <a:ext uri="{9D8B030D-6E8A-4147-A177-3AD203B41FA5}">
                      <a16:colId xmlns:a16="http://schemas.microsoft.com/office/drawing/2014/main" val="1276871743"/>
                    </a:ext>
                  </a:extLst>
                </a:gridCol>
                <a:gridCol w="1667686">
                  <a:extLst>
                    <a:ext uri="{9D8B030D-6E8A-4147-A177-3AD203B41FA5}">
                      <a16:colId xmlns:a16="http://schemas.microsoft.com/office/drawing/2014/main" val="2350550287"/>
                    </a:ext>
                  </a:extLst>
                </a:gridCol>
              </a:tblGrid>
              <a:tr h="487654">
                <a:tc>
                  <a:txBody>
                    <a:bodyPr/>
                    <a:lstStyle/>
                    <a:p>
                      <a:pPr algn="ctr"/>
                      <a:endParaRPr lang="en-US" sz="1600" b="1" dirty="0">
                        <a:latin typeface="+mn-lt"/>
                      </a:endParaRPr>
                    </a:p>
                  </a:txBody>
                  <a:tcPr anchor="ctr"/>
                </a:tc>
                <a:tc>
                  <a:txBody>
                    <a:bodyPr/>
                    <a:lstStyle/>
                    <a:p>
                      <a:pPr algn="ctr"/>
                      <a:r>
                        <a:rPr lang="en-US" sz="1600" b="1" dirty="0">
                          <a:latin typeface="+mn-lt"/>
                        </a:rPr>
                        <a:t>Hispanic</a:t>
                      </a:r>
                    </a:p>
                  </a:txBody>
                  <a:tcPr anchor="ctr"/>
                </a:tc>
                <a:tc>
                  <a:txBody>
                    <a:bodyPr/>
                    <a:lstStyle/>
                    <a:p>
                      <a:pPr algn="ctr"/>
                      <a:r>
                        <a:rPr lang="en-US" sz="1600" b="1" dirty="0">
                          <a:latin typeface="+mn-lt"/>
                        </a:rPr>
                        <a:t>Non-Hispanic</a:t>
                      </a:r>
                    </a:p>
                  </a:txBody>
                  <a:tcPr anchor="ctr"/>
                </a:tc>
                <a:extLst>
                  <a:ext uri="{0D108BD9-81ED-4DB2-BD59-A6C34878D82A}">
                    <a16:rowId xmlns:a16="http://schemas.microsoft.com/office/drawing/2014/main" val="337925960"/>
                  </a:ext>
                </a:extLst>
              </a:tr>
              <a:tr h="404489">
                <a:tc>
                  <a:txBody>
                    <a:bodyPr/>
                    <a:lstStyle/>
                    <a:p>
                      <a:pPr algn="r" fontAlgn="ctr"/>
                      <a:r>
                        <a:rPr lang="en-US" sz="1200" b="0" i="0" u="none" strike="noStrike" dirty="0">
                          <a:solidFill>
                            <a:srgbClr val="000000"/>
                          </a:solidFill>
                          <a:effectLst/>
                          <a:latin typeface="Franklin Gothic Book" panose="020B0503020102020204" pitchFamily="34" charset="0"/>
                        </a:rPr>
                        <a:t>Joe Biden (D)</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52%</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48%</a:t>
                      </a:r>
                    </a:p>
                  </a:txBody>
                  <a:tcPr marL="6350" marR="6350" marT="6350" marB="0" anchor="ctr"/>
                </a:tc>
                <a:extLst>
                  <a:ext uri="{0D108BD9-81ED-4DB2-BD59-A6C34878D82A}">
                    <a16:rowId xmlns:a16="http://schemas.microsoft.com/office/drawing/2014/main" val="2541922101"/>
                  </a:ext>
                </a:extLst>
              </a:tr>
              <a:tr h="404489">
                <a:tc>
                  <a:txBody>
                    <a:bodyPr/>
                    <a:lstStyle/>
                    <a:p>
                      <a:pPr algn="r" fontAlgn="ctr"/>
                      <a:r>
                        <a:rPr lang="en-US" sz="1200" b="0" i="0" u="none" strike="noStrike">
                          <a:solidFill>
                            <a:srgbClr val="000000"/>
                          </a:solidFill>
                          <a:effectLst/>
                          <a:latin typeface="Franklin Gothic Book" panose="020B0503020102020204" pitchFamily="34" charset="0"/>
                        </a:rPr>
                        <a:t>Donald Trump (R)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30%</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33%</a:t>
                      </a:r>
                    </a:p>
                  </a:txBody>
                  <a:tcPr marL="6350" marR="6350" marT="6350" marB="0" anchor="ctr"/>
                </a:tc>
                <a:extLst>
                  <a:ext uri="{0D108BD9-81ED-4DB2-BD59-A6C34878D82A}">
                    <a16:rowId xmlns:a16="http://schemas.microsoft.com/office/drawing/2014/main" val="3298721237"/>
                  </a:ext>
                </a:extLst>
              </a:tr>
              <a:tr h="404489">
                <a:tc>
                  <a:txBody>
                    <a:bodyPr/>
                    <a:lstStyle/>
                    <a:p>
                      <a:pPr algn="r" fontAlgn="ctr"/>
                      <a:r>
                        <a:rPr lang="en-US" sz="1200" b="0" i="0" u="none" strike="noStrike">
                          <a:solidFill>
                            <a:srgbClr val="000000"/>
                          </a:solidFill>
                          <a:effectLst/>
                          <a:latin typeface="Franklin Gothic Book" panose="020B0503020102020204" pitchFamily="34" charset="0"/>
                        </a:rPr>
                        <a:t>Someone else</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14%</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16%</a:t>
                      </a:r>
                    </a:p>
                  </a:txBody>
                  <a:tcPr marL="6350" marR="6350" marT="6350" marB="0" anchor="ctr"/>
                </a:tc>
                <a:extLst>
                  <a:ext uri="{0D108BD9-81ED-4DB2-BD59-A6C34878D82A}">
                    <a16:rowId xmlns:a16="http://schemas.microsoft.com/office/drawing/2014/main" val="2962184191"/>
                  </a:ext>
                </a:extLst>
              </a:tr>
              <a:tr h="404489">
                <a:tc>
                  <a:txBody>
                    <a:bodyPr/>
                    <a:lstStyle/>
                    <a:p>
                      <a:pPr algn="r" fontAlgn="ctr"/>
                      <a:r>
                        <a:rPr lang="en-US" sz="1200" b="0" i="0" u="none" strike="noStrike" dirty="0">
                          <a:solidFill>
                            <a:srgbClr val="000000"/>
                          </a:solidFill>
                          <a:effectLst/>
                          <a:latin typeface="Franklin Gothic Book" panose="020B0503020102020204" pitchFamily="34" charset="0"/>
                        </a:rPr>
                        <a:t>Unsure/I don’t know</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4%</a:t>
                      </a:r>
                    </a:p>
                  </a:txBody>
                  <a:tcPr marL="6350" marR="6350" marT="6350" marB="0" anchor="ctr"/>
                </a:tc>
                <a:tc>
                  <a:txBody>
                    <a:bodyPr/>
                    <a:lstStyle/>
                    <a:p>
                      <a:pPr algn="ctr" fontAlgn="ctr"/>
                      <a:r>
                        <a:rPr lang="en-US" sz="1600" b="1" i="0" u="none" strike="noStrike" dirty="0">
                          <a:solidFill>
                            <a:srgbClr val="595959"/>
                          </a:solidFill>
                          <a:effectLst/>
                          <a:latin typeface="Franklin Gothic Book" panose="020B0503020102020204" pitchFamily="34" charset="0"/>
                        </a:rPr>
                        <a:t>4%</a:t>
                      </a:r>
                    </a:p>
                  </a:txBody>
                  <a:tcPr marL="6350" marR="6350" marT="6350" marB="0" anchor="ctr"/>
                </a:tc>
                <a:extLst>
                  <a:ext uri="{0D108BD9-81ED-4DB2-BD59-A6C34878D82A}">
                    <a16:rowId xmlns:a16="http://schemas.microsoft.com/office/drawing/2014/main" val="173030001"/>
                  </a:ext>
                </a:extLst>
              </a:tr>
            </a:tbl>
          </a:graphicData>
        </a:graphic>
      </p:graphicFrame>
      <p:sp>
        <p:nvSpPr>
          <p:cNvPr id="6" name="Title 1">
            <a:extLst>
              <a:ext uri="{FF2B5EF4-FFF2-40B4-BE49-F238E27FC236}">
                <a16:creationId xmlns:a16="http://schemas.microsoft.com/office/drawing/2014/main" id="{858BA395-2396-6C82-86CE-014AF0DE413E}"/>
              </a:ext>
            </a:extLst>
          </p:cNvPr>
          <p:cNvSpPr txBox="1">
            <a:spLocks/>
          </p:cNvSpPr>
          <p:nvPr/>
        </p:nvSpPr>
        <p:spPr>
          <a:xfrm>
            <a:off x="609600" y="366184"/>
            <a:ext cx="10972800" cy="1397620"/>
          </a:xfrm>
          <a:prstGeom prst="rect">
            <a:avLst/>
          </a:prstGeom>
        </p:spPr>
        <p:txBody>
          <a:bodyPr vert="horz" lIns="91440" tIns="45720" rIns="91440" bIns="45720" rtlCol="0" anchor="t">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Matchup: Biden vs Trump</a:t>
            </a:r>
          </a:p>
          <a:p>
            <a:r>
              <a:rPr lang="en-US" sz="2000" dirty="0"/>
              <a:t>- Joe Biden leads among both Hispanics and Non-Hispanics</a:t>
            </a:r>
            <a:br>
              <a:rPr lang="en-US" sz="2000" dirty="0"/>
            </a:br>
            <a:r>
              <a:rPr lang="en-US" sz="2000" dirty="0"/>
              <a:t>- 14% of Hispanics would vote for someone else, 4% are unsure</a:t>
            </a:r>
          </a:p>
        </p:txBody>
      </p:sp>
    </p:spTree>
    <p:extLst>
      <p:ext uri="{BB962C8B-B14F-4D97-AF65-F5344CB8AC3E}">
        <p14:creationId xmlns:p14="http://schemas.microsoft.com/office/powerpoint/2010/main" val="159736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D2E9C-8204-2696-F149-597AC270946F}"/>
              </a:ext>
            </a:extLst>
          </p:cNvPr>
          <p:cNvSpPr>
            <a:spLocks noGrp="1"/>
          </p:cNvSpPr>
          <p:nvPr>
            <p:ph type="title" idx="4294967295"/>
          </p:nvPr>
        </p:nvSpPr>
        <p:spPr>
          <a:xfrm>
            <a:off x="609600" y="366184"/>
            <a:ext cx="10972800" cy="1397620"/>
          </a:xfrm>
        </p:spPr>
        <p:txBody>
          <a:bodyPr anchor="t">
            <a:noAutofit/>
          </a:bodyPr>
          <a:lstStyle/>
          <a:p>
            <a:r>
              <a:rPr lang="en-US" sz="3600" dirty="0"/>
              <a:t>Immigration &amp; Border Security</a:t>
            </a:r>
            <a:br>
              <a:rPr lang="en-US" sz="4800" dirty="0"/>
            </a:br>
            <a:endParaRPr lang="en-US" sz="4800" dirty="0"/>
          </a:p>
        </p:txBody>
      </p:sp>
      <p:graphicFrame>
        <p:nvGraphicFramePr>
          <p:cNvPr id="8" name="Table 5">
            <a:extLst>
              <a:ext uri="{FF2B5EF4-FFF2-40B4-BE49-F238E27FC236}">
                <a16:creationId xmlns:a16="http://schemas.microsoft.com/office/drawing/2014/main" id="{91653C56-B5F9-42CB-3753-E615237BCEFF}"/>
              </a:ext>
            </a:extLst>
          </p:cNvPr>
          <p:cNvGraphicFramePr>
            <a:graphicFrameLocks noGrp="1"/>
          </p:cNvGraphicFramePr>
          <p:nvPr>
            <p:extLst>
              <p:ext uri="{D42A27DB-BD31-4B8C-83A1-F6EECF244321}">
                <p14:modId xmlns:p14="http://schemas.microsoft.com/office/powerpoint/2010/main" val="243636447"/>
              </p:ext>
            </p:extLst>
          </p:nvPr>
        </p:nvGraphicFramePr>
        <p:xfrm>
          <a:off x="609599" y="1498283"/>
          <a:ext cx="10972797" cy="3777214"/>
        </p:xfrm>
        <a:graphic>
          <a:graphicData uri="http://schemas.openxmlformats.org/drawingml/2006/table">
            <a:tbl>
              <a:tblPr firstRow="1" bandRow="1">
                <a:tableStyleId>{1FECB4D8-DB02-4DC6-A0A2-4F2EBAE1DC90}</a:tableStyleId>
              </a:tblPr>
              <a:tblGrid>
                <a:gridCol w="7156173">
                  <a:extLst>
                    <a:ext uri="{9D8B030D-6E8A-4147-A177-3AD203B41FA5}">
                      <a16:colId xmlns:a16="http://schemas.microsoft.com/office/drawing/2014/main" val="2075066661"/>
                    </a:ext>
                  </a:extLst>
                </a:gridCol>
                <a:gridCol w="954156">
                  <a:extLst>
                    <a:ext uri="{9D8B030D-6E8A-4147-A177-3AD203B41FA5}">
                      <a16:colId xmlns:a16="http://schemas.microsoft.com/office/drawing/2014/main" val="1276871743"/>
                    </a:ext>
                  </a:extLst>
                </a:gridCol>
                <a:gridCol w="954156">
                  <a:extLst>
                    <a:ext uri="{9D8B030D-6E8A-4147-A177-3AD203B41FA5}">
                      <a16:colId xmlns:a16="http://schemas.microsoft.com/office/drawing/2014/main" val="2350550287"/>
                    </a:ext>
                  </a:extLst>
                </a:gridCol>
                <a:gridCol w="954156">
                  <a:extLst>
                    <a:ext uri="{9D8B030D-6E8A-4147-A177-3AD203B41FA5}">
                      <a16:colId xmlns:a16="http://schemas.microsoft.com/office/drawing/2014/main" val="2129509578"/>
                    </a:ext>
                  </a:extLst>
                </a:gridCol>
                <a:gridCol w="954156">
                  <a:extLst>
                    <a:ext uri="{9D8B030D-6E8A-4147-A177-3AD203B41FA5}">
                      <a16:colId xmlns:a16="http://schemas.microsoft.com/office/drawing/2014/main" val="1275862371"/>
                    </a:ext>
                  </a:extLst>
                </a:gridCol>
              </a:tblGrid>
              <a:tr h="395158">
                <a:tc>
                  <a:txBody>
                    <a:bodyPr/>
                    <a:lstStyle/>
                    <a:p>
                      <a:pPr algn="l"/>
                      <a:r>
                        <a:rPr lang="en-US" sz="1000" b="0" dirty="0">
                          <a:solidFill>
                            <a:schemeClr val="bg1"/>
                          </a:solidFill>
                          <a:latin typeface="+mn-lt"/>
                        </a:rPr>
                        <a:t>How much do you agree or disagree with the following statements? [</a:t>
                      </a:r>
                      <a:r>
                        <a:rPr lang="en-US" sz="1000" b="0" i="1" dirty="0">
                          <a:solidFill>
                            <a:schemeClr val="bg1"/>
                          </a:solidFill>
                          <a:latin typeface="+mn-lt"/>
                        </a:rPr>
                        <a:t>Immigration &amp; Border Security</a:t>
                      </a:r>
                      <a:r>
                        <a:rPr lang="en-US" sz="1000" b="0" dirty="0">
                          <a:solidFill>
                            <a:schemeClr val="bg1"/>
                          </a:solidFill>
                          <a:latin typeface="+mn-lt"/>
                        </a:rPr>
                        <a:t>]</a:t>
                      </a:r>
                      <a:endParaRPr lang="en-US" sz="1000" b="0" i="1" dirty="0">
                        <a:solidFill>
                          <a:schemeClr val="bg1"/>
                        </a:solidFill>
                        <a:latin typeface="+mn-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r>
                        <a:rPr lang="en-US" sz="1600" b="1" dirty="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US" sz="1600" b="1" dirty="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tc>
                <a:extLst>
                  <a:ext uri="{0D108BD9-81ED-4DB2-BD59-A6C34878D82A}">
                    <a16:rowId xmlns:a16="http://schemas.microsoft.com/office/drawing/2014/main" val="337925960"/>
                  </a:ext>
                </a:extLst>
              </a:tr>
              <a:tr h="232961">
                <a:tc>
                  <a:txBody>
                    <a:bodyPr/>
                    <a:lstStyle/>
                    <a:p>
                      <a:pPr algn="r"/>
                      <a:endParaRPr lang="en-US" sz="1000" b="0" dirty="0">
                        <a:latin typeface="+mn-lt"/>
                      </a:endParaRPr>
                    </a:p>
                  </a:txBody>
                  <a:tcPr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accent5"/>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accent5"/>
                          </a:solidFill>
                          <a:latin typeface="+mn-lt"/>
                        </a:rPr>
                        <a:t>Disagree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tx1">
                              <a:lumMod val="65000"/>
                              <a:lumOff val="35000"/>
                            </a:schemeClr>
                          </a:solidFill>
                          <a:latin typeface="+mn-lt"/>
                        </a:rPr>
                        <a:t>Disagree</a:t>
                      </a:r>
                    </a:p>
                  </a:txBody>
                  <a:tcPr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500048"/>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We should provide a pathway to legal status (including citizenship) for undocumented immigrants who have been in the U.S. and have not committed a serious crime</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71%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23%</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8721237"/>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Securing our southern border is an important step toward stopping the flow of illegal drugs and sex trafficking into the United States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70%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13%</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5237790"/>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All migrants who enter the United States should be fully vetted first</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71%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8%</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7183376"/>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We should reform immigration laws to give higher priority to people with needed skills and education</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14%</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9024018"/>
                  </a:ext>
                </a:extLst>
              </a:tr>
              <a:tr h="357266">
                <a:tc>
                  <a:txBody>
                    <a:bodyPr/>
                    <a:lstStyle/>
                    <a:p>
                      <a:pPr algn="r" fontAlgn="ctr"/>
                      <a:r>
                        <a:rPr lang="en-US" sz="1200" b="0" i="0" u="none" strike="noStrike">
                          <a:solidFill>
                            <a:srgbClr val="000000"/>
                          </a:solidFill>
                          <a:effectLst/>
                          <a:latin typeface="Franklin Gothic Book" panose="020B0503020102020204" pitchFamily="34" charset="0"/>
                        </a:rPr>
                        <a:t>United States taxpayers cannot afford to pay for all the costs associated with the undocumented migrants in the U.S.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70%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11%</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884520"/>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federal government should increase resources dedicated to managing the situation at the southern border of the U.S.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10%</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167509"/>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There are too many undocumented immigrants crossing the border into the United States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12%</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2858162"/>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Biden Administration must take the steps necessary to immediately stop undocumented migrants from entering the United States</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47%</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25%</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68%</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595959"/>
                          </a:solidFill>
                          <a:effectLst/>
                          <a:latin typeface="Franklin Gothic Book" panose="020B0503020102020204" pitchFamily="34" charset="0"/>
                        </a:rPr>
                        <a:t>12%</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3878605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D2E9C-8204-2696-F149-597AC270946F}"/>
              </a:ext>
            </a:extLst>
          </p:cNvPr>
          <p:cNvSpPr>
            <a:spLocks noGrp="1"/>
          </p:cNvSpPr>
          <p:nvPr>
            <p:ph type="title" idx="4294967295"/>
          </p:nvPr>
        </p:nvSpPr>
        <p:spPr>
          <a:xfrm>
            <a:off x="609600" y="366184"/>
            <a:ext cx="10972800" cy="1397620"/>
          </a:xfrm>
        </p:spPr>
        <p:txBody>
          <a:bodyPr anchor="t">
            <a:noAutofit/>
          </a:bodyPr>
          <a:lstStyle/>
          <a:p>
            <a:r>
              <a:rPr lang="en-US" sz="3600" dirty="0"/>
              <a:t>Immigration &amp; Border Security</a:t>
            </a:r>
            <a:br>
              <a:rPr lang="en-US" sz="4800" dirty="0"/>
            </a:br>
            <a:endParaRPr lang="en-US" sz="4800" dirty="0"/>
          </a:p>
        </p:txBody>
      </p:sp>
      <p:graphicFrame>
        <p:nvGraphicFramePr>
          <p:cNvPr id="8" name="Table 5">
            <a:extLst>
              <a:ext uri="{FF2B5EF4-FFF2-40B4-BE49-F238E27FC236}">
                <a16:creationId xmlns:a16="http://schemas.microsoft.com/office/drawing/2014/main" id="{91653C56-B5F9-42CB-3753-E615237BCEFF}"/>
              </a:ext>
            </a:extLst>
          </p:cNvPr>
          <p:cNvGraphicFramePr>
            <a:graphicFrameLocks noGrp="1"/>
          </p:cNvGraphicFramePr>
          <p:nvPr>
            <p:extLst>
              <p:ext uri="{D42A27DB-BD31-4B8C-83A1-F6EECF244321}">
                <p14:modId xmlns:p14="http://schemas.microsoft.com/office/powerpoint/2010/main" val="2059352264"/>
              </p:ext>
            </p:extLst>
          </p:nvPr>
        </p:nvGraphicFramePr>
        <p:xfrm>
          <a:off x="609599" y="1463449"/>
          <a:ext cx="10972797" cy="3800262"/>
        </p:xfrm>
        <a:graphic>
          <a:graphicData uri="http://schemas.openxmlformats.org/drawingml/2006/table">
            <a:tbl>
              <a:tblPr firstRow="1" bandRow="1">
                <a:tableStyleId>{1FECB4D8-DB02-4DC6-A0A2-4F2EBAE1DC90}</a:tableStyleId>
              </a:tblPr>
              <a:tblGrid>
                <a:gridCol w="7156173">
                  <a:extLst>
                    <a:ext uri="{9D8B030D-6E8A-4147-A177-3AD203B41FA5}">
                      <a16:colId xmlns:a16="http://schemas.microsoft.com/office/drawing/2014/main" val="2075066661"/>
                    </a:ext>
                  </a:extLst>
                </a:gridCol>
                <a:gridCol w="954156">
                  <a:extLst>
                    <a:ext uri="{9D8B030D-6E8A-4147-A177-3AD203B41FA5}">
                      <a16:colId xmlns:a16="http://schemas.microsoft.com/office/drawing/2014/main" val="1276871743"/>
                    </a:ext>
                  </a:extLst>
                </a:gridCol>
                <a:gridCol w="954156">
                  <a:extLst>
                    <a:ext uri="{9D8B030D-6E8A-4147-A177-3AD203B41FA5}">
                      <a16:colId xmlns:a16="http://schemas.microsoft.com/office/drawing/2014/main" val="2350550287"/>
                    </a:ext>
                  </a:extLst>
                </a:gridCol>
                <a:gridCol w="954156">
                  <a:extLst>
                    <a:ext uri="{9D8B030D-6E8A-4147-A177-3AD203B41FA5}">
                      <a16:colId xmlns:a16="http://schemas.microsoft.com/office/drawing/2014/main" val="2129509578"/>
                    </a:ext>
                  </a:extLst>
                </a:gridCol>
                <a:gridCol w="954156">
                  <a:extLst>
                    <a:ext uri="{9D8B030D-6E8A-4147-A177-3AD203B41FA5}">
                      <a16:colId xmlns:a16="http://schemas.microsoft.com/office/drawing/2014/main" val="1275862371"/>
                    </a:ext>
                  </a:extLst>
                </a:gridCol>
              </a:tblGrid>
              <a:tr h="395158">
                <a:tc>
                  <a:txBody>
                    <a:bodyPr/>
                    <a:lstStyle/>
                    <a:p>
                      <a:pPr algn="l"/>
                      <a:r>
                        <a:rPr lang="en-US" sz="1000" b="0" dirty="0">
                          <a:solidFill>
                            <a:schemeClr val="bg1"/>
                          </a:solidFill>
                          <a:latin typeface="+mn-lt"/>
                        </a:rPr>
                        <a:t>How much do you agree or disagree with the following statements? [</a:t>
                      </a:r>
                      <a:r>
                        <a:rPr lang="en-US" sz="1000" b="0" i="1" dirty="0">
                          <a:solidFill>
                            <a:schemeClr val="bg1"/>
                          </a:solidFill>
                          <a:latin typeface="+mn-lt"/>
                        </a:rPr>
                        <a:t>Immigration &amp; Border Security</a:t>
                      </a:r>
                      <a:r>
                        <a:rPr lang="en-US" sz="1000" b="0" dirty="0">
                          <a:solidFill>
                            <a:schemeClr val="bg1"/>
                          </a:solidFill>
                          <a:latin typeface="+mn-lt"/>
                        </a:rPr>
                        <a:t>]</a:t>
                      </a:r>
                      <a:endParaRPr lang="en-US" sz="1000" b="0" i="1" dirty="0">
                        <a:solidFill>
                          <a:schemeClr val="bg1"/>
                        </a:solidFill>
                        <a:latin typeface="+mn-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r>
                        <a:rPr lang="en-US" sz="1600" b="1" dirty="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US" sz="1600" b="1" dirty="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tc>
                <a:extLst>
                  <a:ext uri="{0D108BD9-81ED-4DB2-BD59-A6C34878D82A}">
                    <a16:rowId xmlns:a16="http://schemas.microsoft.com/office/drawing/2014/main" val="337925960"/>
                  </a:ext>
                </a:extLst>
              </a:tr>
              <a:tr h="232961">
                <a:tc>
                  <a:txBody>
                    <a:bodyPr/>
                    <a:lstStyle/>
                    <a:p>
                      <a:pPr algn="r"/>
                      <a:endParaRPr lang="en-US" sz="1000" b="0" dirty="0">
                        <a:latin typeface="+mn-lt"/>
                      </a:endParaRPr>
                    </a:p>
                  </a:txBody>
                  <a:tcPr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accent5"/>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accent5"/>
                          </a:solidFill>
                          <a:latin typeface="+mn-lt"/>
                        </a:rPr>
                        <a:t>Disagree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tx1">
                              <a:lumMod val="65000"/>
                              <a:lumOff val="35000"/>
                            </a:schemeClr>
                          </a:solidFill>
                          <a:latin typeface="+mn-lt"/>
                        </a:rPr>
                        <a:t>Disagree</a:t>
                      </a:r>
                    </a:p>
                  </a:txBody>
                  <a:tcPr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500048"/>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Government benefits like healthcare should be provided to undocumented immigrants free of cost</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23%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59%</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8721237"/>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resettling of all the migrants will, in the long-run, benefit the United States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37%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34%</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674079"/>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United States military should be used to secure the southern border</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25%</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7183376"/>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U.S. should complete the construction of a wall on the southern border of the U.S.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33%</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9024018"/>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I believe that the southern border of the United States is secure</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21%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57%</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5735486"/>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Undocumented immigrants arriving across the southern border should be transported by the government throughout the United States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23%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43%</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8907607"/>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I support the way the Biden administration is managing the southern border</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27%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48%</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2184191"/>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Undocumented migrants will take jobs away from poorer and working-class Americans</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30%</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46%</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44%</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595959"/>
                          </a:solidFill>
                          <a:effectLst/>
                          <a:latin typeface="Franklin Gothic Book" panose="020B0503020102020204" pitchFamily="34" charset="0"/>
                        </a:rPr>
                        <a:t>34%</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184888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latin typeface="Franklin Gothic Book" panose="020B0503020102020204" pitchFamily="34" charset="0"/>
              </a:rPr>
              <a:t>Climate Change &amp; Energy Policy</a:t>
            </a:r>
          </a:p>
        </p:txBody>
      </p:sp>
    </p:spTree>
    <p:extLst>
      <p:ext uri="{BB962C8B-B14F-4D97-AF65-F5344CB8AC3E}">
        <p14:creationId xmlns:p14="http://schemas.microsoft.com/office/powerpoint/2010/main" val="664541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D2E9C-8204-2696-F149-597AC270946F}"/>
              </a:ext>
            </a:extLst>
          </p:cNvPr>
          <p:cNvSpPr>
            <a:spLocks noGrp="1"/>
          </p:cNvSpPr>
          <p:nvPr>
            <p:ph type="title" idx="4294967295"/>
          </p:nvPr>
        </p:nvSpPr>
        <p:spPr>
          <a:xfrm>
            <a:off x="609600" y="366184"/>
            <a:ext cx="10972800" cy="1397620"/>
          </a:xfrm>
        </p:spPr>
        <p:txBody>
          <a:bodyPr anchor="t">
            <a:noAutofit/>
          </a:bodyPr>
          <a:lstStyle/>
          <a:p>
            <a:r>
              <a:rPr lang="en-US" sz="3600" dirty="0"/>
              <a:t>Climate Change &amp; Energy Policy</a:t>
            </a:r>
            <a:br>
              <a:rPr lang="en-US" sz="4800" dirty="0"/>
            </a:br>
            <a:endParaRPr lang="en-US" sz="4800" dirty="0"/>
          </a:p>
        </p:txBody>
      </p:sp>
      <p:graphicFrame>
        <p:nvGraphicFramePr>
          <p:cNvPr id="8" name="Table 5">
            <a:extLst>
              <a:ext uri="{FF2B5EF4-FFF2-40B4-BE49-F238E27FC236}">
                <a16:creationId xmlns:a16="http://schemas.microsoft.com/office/drawing/2014/main" id="{91653C56-B5F9-42CB-3753-E615237BCEFF}"/>
              </a:ext>
            </a:extLst>
          </p:cNvPr>
          <p:cNvGraphicFramePr>
            <a:graphicFrameLocks noGrp="1"/>
          </p:cNvGraphicFramePr>
          <p:nvPr>
            <p:extLst>
              <p:ext uri="{D42A27DB-BD31-4B8C-83A1-F6EECF244321}">
                <p14:modId xmlns:p14="http://schemas.microsoft.com/office/powerpoint/2010/main" val="1398830663"/>
              </p:ext>
            </p:extLst>
          </p:nvPr>
        </p:nvGraphicFramePr>
        <p:xfrm>
          <a:off x="609600" y="1628912"/>
          <a:ext cx="10972802" cy="3367212"/>
        </p:xfrm>
        <a:graphic>
          <a:graphicData uri="http://schemas.openxmlformats.org/drawingml/2006/table">
            <a:tbl>
              <a:tblPr firstRow="1" bandRow="1">
                <a:tableStyleId>{1FECB4D8-DB02-4DC6-A0A2-4F2EBAE1DC90}</a:tableStyleId>
              </a:tblPr>
              <a:tblGrid>
                <a:gridCol w="7156174">
                  <a:extLst>
                    <a:ext uri="{9D8B030D-6E8A-4147-A177-3AD203B41FA5}">
                      <a16:colId xmlns:a16="http://schemas.microsoft.com/office/drawing/2014/main" val="2075066661"/>
                    </a:ext>
                  </a:extLst>
                </a:gridCol>
                <a:gridCol w="954157">
                  <a:extLst>
                    <a:ext uri="{9D8B030D-6E8A-4147-A177-3AD203B41FA5}">
                      <a16:colId xmlns:a16="http://schemas.microsoft.com/office/drawing/2014/main" val="1276871743"/>
                    </a:ext>
                  </a:extLst>
                </a:gridCol>
                <a:gridCol w="954157">
                  <a:extLst>
                    <a:ext uri="{9D8B030D-6E8A-4147-A177-3AD203B41FA5}">
                      <a16:colId xmlns:a16="http://schemas.microsoft.com/office/drawing/2014/main" val="2350550287"/>
                    </a:ext>
                  </a:extLst>
                </a:gridCol>
                <a:gridCol w="954157">
                  <a:extLst>
                    <a:ext uri="{9D8B030D-6E8A-4147-A177-3AD203B41FA5}">
                      <a16:colId xmlns:a16="http://schemas.microsoft.com/office/drawing/2014/main" val="2129509578"/>
                    </a:ext>
                  </a:extLst>
                </a:gridCol>
                <a:gridCol w="954157">
                  <a:extLst>
                    <a:ext uri="{9D8B030D-6E8A-4147-A177-3AD203B41FA5}">
                      <a16:colId xmlns:a16="http://schemas.microsoft.com/office/drawing/2014/main" val="1275862371"/>
                    </a:ext>
                  </a:extLst>
                </a:gridCol>
              </a:tblGrid>
              <a:tr h="395158">
                <a:tc>
                  <a:txBody>
                    <a:bodyPr/>
                    <a:lstStyle/>
                    <a:p>
                      <a:pPr algn="l"/>
                      <a:r>
                        <a:rPr lang="en-US" sz="1000" b="0" dirty="0">
                          <a:solidFill>
                            <a:schemeClr val="bg1"/>
                          </a:solidFill>
                          <a:latin typeface="+mn-lt"/>
                        </a:rPr>
                        <a:t>How much do you agree or disagree with the following statements? [</a:t>
                      </a:r>
                      <a:r>
                        <a:rPr lang="en-US" sz="1000" b="0" i="1" dirty="0">
                          <a:solidFill>
                            <a:schemeClr val="bg1"/>
                          </a:solidFill>
                          <a:latin typeface="+mn-lt"/>
                        </a:rPr>
                        <a:t>Climate Change &amp; Energy Policy</a:t>
                      </a:r>
                      <a:r>
                        <a:rPr lang="en-US" sz="1000" b="0" dirty="0">
                          <a:solidFill>
                            <a:schemeClr val="bg1"/>
                          </a:solidFill>
                          <a:latin typeface="+mn-lt"/>
                        </a:rPr>
                        <a:t>]</a:t>
                      </a:r>
                      <a:endParaRPr lang="en-US" sz="1000" b="0" i="1" dirty="0">
                        <a:solidFill>
                          <a:schemeClr val="bg1"/>
                        </a:solidFill>
                        <a:latin typeface="+mn-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r>
                        <a:rPr lang="en-US" sz="1600" b="1" dirty="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US" sz="1600" b="1" dirty="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tc>
                <a:extLst>
                  <a:ext uri="{0D108BD9-81ED-4DB2-BD59-A6C34878D82A}">
                    <a16:rowId xmlns:a16="http://schemas.microsoft.com/office/drawing/2014/main" val="337925960"/>
                  </a:ext>
                </a:extLst>
              </a:tr>
              <a:tr h="232961">
                <a:tc>
                  <a:txBody>
                    <a:bodyPr/>
                    <a:lstStyle/>
                    <a:p>
                      <a:pPr algn="r"/>
                      <a:endParaRPr lang="en-US" sz="1000" b="0" dirty="0">
                        <a:latin typeface="+mn-lt"/>
                      </a:endParaRPr>
                    </a:p>
                  </a:txBody>
                  <a:tcPr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accent5"/>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accent5"/>
                          </a:solidFill>
                          <a:latin typeface="+mn-lt"/>
                        </a:rPr>
                        <a:t>Disagree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tx1">
                              <a:lumMod val="65000"/>
                              <a:lumOff val="35000"/>
                            </a:schemeClr>
                          </a:solidFill>
                          <a:latin typeface="+mn-lt"/>
                        </a:rPr>
                        <a:t>Disagree</a:t>
                      </a:r>
                    </a:p>
                  </a:txBody>
                  <a:tcPr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500048"/>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Climate change is a result of human activity</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72%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18%</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5735486"/>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Climate change is a very big threat to the planet</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71%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19%</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8907607"/>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Action should be taken on climate change even if it means significant restrictions on my use of cars, trucks, and planes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34%</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2184191"/>
                  </a:ext>
                </a:extLst>
              </a:tr>
              <a:tr h="357266">
                <a:tc>
                  <a:txBody>
                    <a:bodyPr/>
                    <a:lstStyle/>
                    <a:p>
                      <a:pPr algn="r" fontAlgn="ctr"/>
                      <a:r>
                        <a:rPr lang="en-US" sz="1200" b="0" i="0" u="none" strike="noStrike">
                          <a:solidFill>
                            <a:srgbClr val="000000"/>
                          </a:solidFill>
                          <a:effectLst/>
                          <a:latin typeface="Franklin Gothic Book" panose="020B0503020102020204" pitchFamily="34" charset="0"/>
                        </a:rPr>
                        <a:t>Governments should create policies that encourage oil and gas production in the U.S.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22%</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884520"/>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United States should eliminate fossil fuels as a source of energy for its electric power grid</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31%</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167509"/>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Government regulation and action on climate change is hurting the economy</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28%</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2858162"/>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Action should be taken on climate change even if it means a significant increase in my taxes or in my gas and electricity expenses</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46%</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26%</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40%</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595959"/>
                          </a:solidFill>
                          <a:effectLst/>
                          <a:latin typeface="Franklin Gothic Book" panose="020B0503020102020204" pitchFamily="34" charset="0"/>
                        </a:rPr>
                        <a:t>39%</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727525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latin typeface="Franklin Gothic Book" panose="020B0503020102020204" pitchFamily="34" charset="0"/>
              </a:rPr>
              <a:t>Government</a:t>
            </a:r>
          </a:p>
        </p:txBody>
      </p:sp>
    </p:spTree>
    <p:extLst>
      <p:ext uri="{BB962C8B-B14F-4D97-AF65-F5344CB8AC3E}">
        <p14:creationId xmlns:p14="http://schemas.microsoft.com/office/powerpoint/2010/main" val="2440062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D2E9C-8204-2696-F149-597AC270946F}"/>
              </a:ext>
            </a:extLst>
          </p:cNvPr>
          <p:cNvSpPr>
            <a:spLocks noGrp="1"/>
          </p:cNvSpPr>
          <p:nvPr>
            <p:ph type="title" idx="4294967295"/>
          </p:nvPr>
        </p:nvSpPr>
        <p:spPr>
          <a:xfrm>
            <a:off x="609600" y="366184"/>
            <a:ext cx="10972800" cy="1397620"/>
          </a:xfrm>
        </p:spPr>
        <p:txBody>
          <a:bodyPr anchor="t">
            <a:noAutofit/>
          </a:bodyPr>
          <a:lstStyle/>
          <a:p>
            <a:r>
              <a:rPr lang="en-US" sz="3600" dirty="0"/>
              <a:t>Government</a:t>
            </a:r>
            <a:endParaRPr lang="en-US" sz="4800" dirty="0"/>
          </a:p>
        </p:txBody>
      </p:sp>
      <p:graphicFrame>
        <p:nvGraphicFramePr>
          <p:cNvPr id="8" name="Table 5">
            <a:extLst>
              <a:ext uri="{FF2B5EF4-FFF2-40B4-BE49-F238E27FC236}">
                <a16:creationId xmlns:a16="http://schemas.microsoft.com/office/drawing/2014/main" id="{91653C56-B5F9-42CB-3753-E615237BCEFF}"/>
              </a:ext>
            </a:extLst>
          </p:cNvPr>
          <p:cNvGraphicFramePr>
            <a:graphicFrameLocks noGrp="1"/>
          </p:cNvGraphicFramePr>
          <p:nvPr>
            <p:extLst>
              <p:ext uri="{D42A27DB-BD31-4B8C-83A1-F6EECF244321}">
                <p14:modId xmlns:p14="http://schemas.microsoft.com/office/powerpoint/2010/main" val="1678040745"/>
              </p:ext>
            </p:extLst>
          </p:nvPr>
        </p:nvGraphicFramePr>
        <p:xfrm>
          <a:off x="609600" y="1506992"/>
          <a:ext cx="10972802" cy="3382056"/>
        </p:xfrm>
        <a:graphic>
          <a:graphicData uri="http://schemas.openxmlformats.org/drawingml/2006/table">
            <a:tbl>
              <a:tblPr firstRow="1" bandRow="1">
                <a:tableStyleId>{1FECB4D8-DB02-4DC6-A0A2-4F2EBAE1DC90}</a:tableStyleId>
              </a:tblPr>
              <a:tblGrid>
                <a:gridCol w="7156174">
                  <a:extLst>
                    <a:ext uri="{9D8B030D-6E8A-4147-A177-3AD203B41FA5}">
                      <a16:colId xmlns:a16="http://schemas.microsoft.com/office/drawing/2014/main" val="2075066661"/>
                    </a:ext>
                  </a:extLst>
                </a:gridCol>
                <a:gridCol w="954157">
                  <a:extLst>
                    <a:ext uri="{9D8B030D-6E8A-4147-A177-3AD203B41FA5}">
                      <a16:colId xmlns:a16="http://schemas.microsoft.com/office/drawing/2014/main" val="1276871743"/>
                    </a:ext>
                  </a:extLst>
                </a:gridCol>
                <a:gridCol w="954157">
                  <a:extLst>
                    <a:ext uri="{9D8B030D-6E8A-4147-A177-3AD203B41FA5}">
                      <a16:colId xmlns:a16="http://schemas.microsoft.com/office/drawing/2014/main" val="2350550287"/>
                    </a:ext>
                  </a:extLst>
                </a:gridCol>
                <a:gridCol w="954157">
                  <a:extLst>
                    <a:ext uri="{9D8B030D-6E8A-4147-A177-3AD203B41FA5}">
                      <a16:colId xmlns:a16="http://schemas.microsoft.com/office/drawing/2014/main" val="2129509578"/>
                    </a:ext>
                  </a:extLst>
                </a:gridCol>
                <a:gridCol w="954157">
                  <a:extLst>
                    <a:ext uri="{9D8B030D-6E8A-4147-A177-3AD203B41FA5}">
                      <a16:colId xmlns:a16="http://schemas.microsoft.com/office/drawing/2014/main" val="1275862371"/>
                    </a:ext>
                  </a:extLst>
                </a:gridCol>
              </a:tblGrid>
              <a:tr h="395158">
                <a:tc>
                  <a:txBody>
                    <a:bodyPr/>
                    <a:lstStyle/>
                    <a:p>
                      <a:pPr algn="l"/>
                      <a:r>
                        <a:rPr lang="en-US" sz="1000" b="0" noProof="0">
                          <a:solidFill>
                            <a:schemeClr val="bg1"/>
                          </a:solidFill>
                          <a:latin typeface="+mn-lt"/>
                        </a:rPr>
                        <a:t>How much do you agree or disagree with the following statements? [</a:t>
                      </a:r>
                      <a:r>
                        <a:rPr lang="en-US" sz="1000" b="0" i="1" noProof="0">
                          <a:solidFill>
                            <a:schemeClr val="bg1"/>
                          </a:solidFill>
                          <a:latin typeface="+mn-lt"/>
                        </a:rPr>
                        <a:t>Government</a:t>
                      </a:r>
                      <a:r>
                        <a:rPr lang="en-US" sz="1000" b="0" noProof="0">
                          <a:solidFill>
                            <a:schemeClr val="bg1"/>
                          </a:solidFill>
                          <a:latin typeface="+mn-lt"/>
                        </a:rPr>
                        <a:t>]</a:t>
                      </a:r>
                      <a:endParaRPr lang="en-US" sz="1000" b="0" i="1" noProof="0">
                        <a:solidFill>
                          <a:schemeClr val="bg1"/>
                        </a:solidFill>
                        <a:latin typeface="+mn-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r>
                        <a:rPr lang="en-US" sz="1600" b="1" noProof="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US" sz="1600" b="1" noProof="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tc>
                <a:extLst>
                  <a:ext uri="{0D108BD9-81ED-4DB2-BD59-A6C34878D82A}">
                    <a16:rowId xmlns:a16="http://schemas.microsoft.com/office/drawing/2014/main" val="337925960"/>
                  </a:ext>
                </a:extLst>
              </a:tr>
              <a:tr h="232961">
                <a:tc>
                  <a:txBody>
                    <a:bodyPr/>
                    <a:lstStyle/>
                    <a:p>
                      <a:pPr algn="r"/>
                      <a:endParaRPr lang="en-US" sz="1000" b="0" noProof="0">
                        <a:latin typeface="+mn-lt"/>
                      </a:endParaRPr>
                    </a:p>
                  </a:txBody>
                  <a:tcPr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noProof="0">
                          <a:solidFill>
                            <a:schemeClr val="accent5"/>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noProof="0">
                          <a:solidFill>
                            <a:schemeClr val="accent5"/>
                          </a:solidFill>
                          <a:latin typeface="+mn-lt"/>
                        </a:rPr>
                        <a:t>Disagree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noProof="0">
                          <a:solidFill>
                            <a:schemeClr val="tx1">
                              <a:lumMod val="65000"/>
                              <a:lumOff val="35000"/>
                            </a:schemeClr>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noProof="0">
                          <a:solidFill>
                            <a:schemeClr val="tx1">
                              <a:lumMod val="65000"/>
                              <a:lumOff val="35000"/>
                            </a:schemeClr>
                          </a:solidFill>
                          <a:latin typeface="+mn-lt"/>
                        </a:rPr>
                        <a:t>Disagree</a:t>
                      </a:r>
                    </a:p>
                  </a:txBody>
                  <a:tcPr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500048"/>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The voting in the 2020 election was free and fair and the vote-counting was done accurately</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21%</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5735486"/>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federal government of the United States is too big and powerful</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19%</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8907607"/>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federal government of the United States has become too intrusive in the lives of Americans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20%</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2184191"/>
                  </a:ext>
                </a:extLst>
              </a:tr>
              <a:tr h="357266">
                <a:tc>
                  <a:txBody>
                    <a:bodyPr/>
                    <a:lstStyle/>
                    <a:p>
                      <a:pPr algn="r" fontAlgn="ctr"/>
                      <a:r>
                        <a:rPr lang="en-US" sz="1200" b="0" i="0" u="none" strike="noStrike">
                          <a:solidFill>
                            <a:srgbClr val="000000"/>
                          </a:solidFill>
                          <a:effectLst/>
                          <a:latin typeface="Franklin Gothic Book" panose="020B0503020102020204" pitchFamily="34" charset="0"/>
                        </a:rPr>
                        <a:t>I am confident that Social Security and Medicare benefits will be available to me when I retire, like current retirees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32%</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884520"/>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United States Justice Department has become politicized in its prosecutions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18%</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167509"/>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FBI has become politicized in its investigations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20%</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2858162"/>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I want the next president to shrink the size of the federal government</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43%</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21%</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48%</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595959"/>
                          </a:solidFill>
                          <a:effectLst/>
                          <a:latin typeface="Franklin Gothic Book" panose="020B0503020102020204" pitchFamily="34" charset="0"/>
                        </a:rPr>
                        <a:t>20%</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2142298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latin typeface="Franklin Gothic Book" panose="020B0503020102020204" pitchFamily="34" charset="0"/>
              </a:rPr>
              <a:t>Government Policy</a:t>
            </a:r>
          </a:p>
        </p:txBody>
      </p:sp>
    </p:spTree>
    <p:extLst>
      <p:ext uri="{BB962C8B-B14F-4D97-AF65-F5344CB8AC3E}">
        <p14:creationId xmlns:p14="http://schemas.microsoft.com/office/powerpoint/2010/main" val="3613427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D2E9C-8204-2696-F149-597AC270946F}"/>
              </a:ext>
            </a:extLst>
          </p:cNvPr>
          <p:cNvSpPr>
            <a:spLocks noGrp="1"/>
          </p:cNvSpPr>
          <p:nvPr>
            <p:ph type="title" idx="4294967295"/>
          </p:nvPr>
        </p:nvSpPr>
        <p:spPr>
          <a:xfrm>
            <a:off x="609600" y="366184"/>
            <a:ext cx="10972800" cy="1397620"/>
          </a:xfrm>
        </p:spPr>
        <p:txBody>
          <a:bodyPr anchor="t">
            <a:noAutofit/>
          </a:bodyPr>
          <a:lstStyle/>
          <a:p>
            <a:r>
              <a:rPr lang="en-US" sz="3600" dirty="0"/>
              <a:t>Government Policy</a:t>
            </a:r>
            <a:br>
              <a:rPr lang="en-US" sz="4800" dirty="0"/>
            </a:br>
            <a:endParaRPr lang="en-US" sz="4800" dirty="0"/>
          </a:p>
        </p:txBody>
      </p:sp>
      <p:graphicFrame>
        <p:nvGraphicFramePr>
          <p:cNvPr id="8" name="Table 5">
            <a:extLst>
              <a:ext uri="{FF2B5EF4-FFF2-40B4-BE49-F238E27FC236}">
                <a16:creationId xmlns:a16="http://schemas.microsoft.com/office/drawing/2014/main" id="{91653C56-B5F9-42CB-3753-E615237BCEFF}"/>
              </a:ext>
            </a:extLst>
          </p:cNvPr>
          <p:cNvGraphicFramePr>
            <a:graphicFrameLocks noGrp="1"/>
          </p:cNvGraphicFramePr>
          <p:nvPr>
            <p:extLst>
              <p:ext uri="{D42A27DB-BD31-4B8C-83A1-F6EECF244321}">
                <p14:modId xmlns:p14="http://schemas.microsoft.com/office/powerpoint/2010/main" val="2286337353"/>
              </p:ext>
            </p:extLst>
          </p:nvPr>
        </p:nvGraphicFramePr>
        <p:xfrm>
          <a:off x="609600" y="1228316"/>
          <a:ext cx="10972802" cy="4699238"/>
        </p:xfrm>
        <a:graphic>
          <a:graphicData uri="http://schemas.openxmlformats.org/drawingml/2006/table">
            <a:tbl>
              <a:tblPr firstRow="1" bandRow="1">
                <a:tableStyleId>{1FECB4D8-DB02-4DC6-A0A2-4F2EBAE1DC90}</a:tableStyleId>
              </a:tblPr>
              <a:tblGrid>
                <a:gridCol w="7156174">
                  <a:extLst>
                    <a:ext uri="{9D8B030D-6E8A-4147-A177-3AD203B41FA5}">
                      <a16:colId xmlns:a16="http://schemas.microsoft.com/office/drawing/2014/main" val="2075066661"/>
                    </a:ext>
                  </a:extLst>
                </a:gridCol>
                <a:gridCol w="954157">
                  <a:extLst>
                    <a:ext uri="{9D8B030D-6E8A-4147-A177-3AD203B41FA5}">
                      <a16:colId xmlns:a16="http://schemas.microsoft.com/office/drawing/2014/main" val="1276871743"/>
                    </a:ext>
                  </a:extLst>
                </a:gridCol>
                <a:gridCol w="954157">
                  <a:extLst>
                    <a:ext uri="{9D8B030D-6E8A-4147-A177-3AD203B41FA5}">
                      <a16:colId xmlns:a16="http://schemas.microsoft.com/office/drawing/2014/main" val="2350550287"/>
                    </a:ext>
                  </a:extLst>
                </a:gridCol>
                <a:gridCol w="954157">
                  <a:extLst>
                    <a:ext uri="{9D8B030D-6E8A-4147-A177-3AD203B41FA5}">
                      <a16:colId xmlns:a16="http://schemas.microsoft.com/office/drawing/2014/main" val="2129509578"/>
                    </a:ext>
                  </a:extLst>
                </a:gridCol>
                <a:gridCol w="954157">
                  <a:extLst>
                    <a:ext uri="{9D8B030D-6E8A-4147-A177-3AD203B41FA5}">
                      <a16:colId xmlns:a16="http://schemas.microsoft.com/office/drawing/2014/main" val="1275862371"/>
                    </a:ext>
                  </a:extLst>
                </a:gridCol>
              </a:tblGrid>
              <a:tr h="374274">
                <a:tc>
                  <a:txBody>
                    <a:bodyPr/>
                    <a:lstStyle/>
                    <a:p>
                      <a:pPr algn="l"/>
                      <a:r>
                        <a:rPr lang="en-US" sz="1000" b="0" dirty="0">
                          <a:solidFill>
                            <a:schemeClr val="bg1"/>
                          </a:solidFill>
                          <a:latin typeface="+mn-lt"/>
                        </a:rPr>
                        <a:t>How much do you agree or disagree with the following statements? [</a:t>
                      </a:r>
                      <a:r>
                        <a:rPr lang="en-US" sz="1000" b="0" i="1" dirty="0">
                          <a:solidFill>
                            <a:schemeClr val="bg1"/>
                          </a:solidFill>
                          <a:latin typeface="+mn-lt"/>
                        </a:rPr>
                        <a:t>Government Policy</a:t>
                      </a:r>
                      <a:r>
                        <a:rPr lang="en-US" sz="1000" b="0" dirty="0">
                          <a:solidFill>
                            <a:schemeClr val="bg1"/>
                          </a:solidFill>
                          <a:latin typeface="+mn-lt"/>
                        </a:rPr>
                        <a:t>]</a:t>
                      </a:r>
                      <a:endParaRPr lang="en-US" sz="1000" b="0" i="1" dirty="0">
                        <a:solidFill>
                          <a:schemeClr val="bg1"/>
                        </a:solidFill>
                        <a:latin typeface="+mn-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r>
                        <a:rPr lang="en-US" sz="1600" b="1" dirty="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US" sz="1600" b="1" dirty="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tc>
                <a:extLst>
                  <a:ext uri="{0D108BD9-81ED-4DB2-BD59-A6C34878D82A}">
                    <a16:rowId xmlns:a16="http://schemas.microsoft.com/office/drawing/2014/main" val="337925960"/>
                  </a:ext>
                </a:extLst>
              </a:tr>
              <a:tr h="230953">
                <a:tc>
                  <a:txBody>
                    <a:bodyPr/>
                    <a:lstStyle/>
                    <a:p>
                      <a:pPr algn="r"/>
                      <a:endParaRPr lang="en-US" sz="1000" b="0" dirty="0">
                        <a:latin typeface="+mn-lt"/>
                      </a:endParaRPr>
                    </a:p>
                  </a:txBody>
                  <a:tcPr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accent5"/>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accent5"/>
                          </a:solidFill>
                          <a:latin typeface="+mn-lt"/>
                        </a:rPr>
                        <a:t>Disagree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tx1">
                              <a:lumMod val="65000"/>
                              <a:lumOff val="35000"/>
                            </a:schemeClr>
                          </a:solidFill>
                          <a:latin typeface="+mn-lt"/>
                        </a:rPr>
                        <a:t>Disagree</a:t>
                      </a:r>
                    </a:p>
                  </a:txBody>
                  <a:tcPr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500048"/>
                  </a:ext>
                </a:extLst>
              </a:tr>
              <a:tr h="374274">
                <a:tc>
                  <a:txBody>
                    <a:bodyPr/>
                    <a:lstStyle/>
                    <a:p>
                      <a:pPr algn="r" fontAlgn="ctr"/>
                      <a:r>
                        <a:rPr lang="en-US" sz="1200" b="0" i="0" u="none" strike="noStrike" dirty="0">
                          <a:solidFill>
                            <a:srgbClr val="000000"/>
                          </a:solidFill>
                          <a:effectLst/>
                          <a:latin typeface="Franklin Gothic Book" panose="020B0503020102020204" pitchFamily="34" charset="0"/>
                        </a:rPr>
                        <a:t>I think that the United States government should provide expanded benefits and entitlements to Americans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20%</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9024018"/>
                  </a:ext>
                </a:extLst>
              </a:tr>
              <a:tr h="374274">
                <a:tc>
                  <a:txBody>
                    <a:bodyPr/>
                    <a:lstStyle/>
                    <a:p>
                      <a:pPr algn="r" fontAlgn="ctr"/>
                      <a:r>
                        <a:rPr lang="en-US" sz="1200" b="0" i="0" u="none" strike="noStrike">
                          <a:solidFill>
                            <a:srgbClr val="000000"/>
                          </a:solidFill>
                          <a:effectLst/>
                          <a:latin typeface="Franklin Gothic Book" panose="020B0503020102020204" pitchFamily="34" charset="0"/>
                        </a:rPr>
                        <a:t>I support the Biden administration’s efforts to forgive student loans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41%</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3003566"/>
                  </a:ext>
                </a:extLst>
              </a:tr>
              <a:tr h="374274">
                <a:tc>
                  <a:txBody>
                    <a:bodyPr/>
                    <a:lstStyle/>
                    <a:p>
                      <a:pPr algn="r" fontAlgn="ctr"/>
                      <a:r>
                        <a:rPr lang="en-US" sz="1200" b="0" i="0" u="none" strike="noStrike">
                          <a:solidFill>
                            <a:srgbClr val="000000"/>
                          </a:solidFill>
                          <a:effectLst/>
                          <a:latin typeface="Franklin Gothic Book" panose="020B0503020102020204" pitchFamily="34" charset="0"/>
                        </a:rPr>
                        <a:t>China represents the most serious economic and geo-political threat to the United States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11%</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3019966"/>
                  </a:ext>
                </a:extLst>
              </a:tr>
              <a:tr h="374274">
                <a:tc>
                  <a:txBody>
                    <a:bodyPr/>
                    <a:lstStyle/>
                    <a:p>
                      <a:pPr algn="r" fontAlgn="ctr"/>
                      <a:r>
                        <a:rPr lang="en-US" sz="1200" b="0" i="0" u="none" strike="noStrike">
                          <a:solidFill>
                            <a:srgbClr val="000000"/>
                          </a:solidFill>
                          <a:effectLst/>
                          <a:latin typeface="Franklin Gothic Book" panose="020B0503020102020204" pitchFamily="34" charset="0"/>
                        </a:rPr>
                        <a:t>The U.S. government should spend less money supporting the war in Ukraine</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27%</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14979360"/>
                  </a:ext>
                </a:extLst>
              </a:tr>
              <a:tr h="374274">
                <a:tc>
                  <a:txBody>
                    <a:bodyPr/>
                    <a:lstStyle/>
                    <a:p>
                      <a:pPr algn="r" fontAlgn="ctr"/>
                      <a:r>
                        <a:rPr lang="en-US" sz="1200" b="0" i="0" u="none" strike="noStrike">
                          <a:solidFill>
                            <a:srgbClr val="000000"/>
                          </a:solidFill>
                          <a:effectLst/>
                          <a:latin typeface="Franklin Gothic Book" panose="020B0503020102020204" pitchFamily="34" charset="0"/>
                        </a:rPr>
                        <a:t>I think that the United States spends too much on defense and the military</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37%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40%</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5735486"/>
                  </a:ext>
                </a:extLst>
              </a:tr>
              <a:tr h="374274">
                <a:tc>
                  <a:txBody>
                    <a:bodyPr/>
                    <a:lstStyle/>
                    <a:p>
                      <a:pPr algn="r" fontAlgn="ctr"/>
                      <a:r>
                        <a:rPr lang="en-US" sz="1200" b="0" i="0" u="none" strike="noStrike">
                          <a:solidFill>
                            <a:srgbClr val="000000"/>
                          </a:solidFill>
                          <a:effectLst/>
                          <a:latin typeface="Franklin Gothic Book" panose="020B0503020102020204" pitchFamily="34" charset="0"/>
                        </a:rPr>
                        <a:t>The government should ban social media, like Facebook and TikTok, from being used by children</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33%</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8907607"/>
                  </a:ext>
                </a:extLst>
              </a:tr>
              <a:tr h="374274">
                <a:tc>
                  <a:txBody>
                    <a:bodyPr/>
                    <a:lstStyle/>
                    <a:p>
                      <a:pPr algn="r" fontAlgn="ctr"/>
                      <a:r>
                        <a:rPr lang="en-US" sz="1200" b="0" i="0" u="none" strike="noStrike">
                          <a:solidFill>
                            <a:srgbClr val="000000"/>
                          </a:solidFill>
                          <a:effectLst/>
                          <a:latin typeface="Franklin Gothic Book" panose="020B0503020102020204" pitchFamily="34" charset="0"/>
                        </a:rPr>
                        <a:t>Iran is the primary destabilizing force in the Middle East</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10%</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2184191"/>
                  </a:ext>
                </a:extLst>
              </a:tr>
              <a:tr h="338384">
                <a:tc>
                  <a:txBody>
                    <a:bodyPr/>
                    <a:lstStyle/>
                    <a:p>
                      <a:pPr algn="r" fontAlgn="ctr"/>
                      <a:r>
                        <a:rPr lang="en-US" sz="1200" b="0" i="0" u="none" strike="noStrike">
                          <a:solidFill>
                            <a:srgbClr val="000000"/>
                          </a:solidFill>
                          <a:effectLst/>
                          <a:latin typeface="Franklin Gothic Book" panose="020B0503020102020204" pitchFamily="34" charset="0"/>
                        </a:rPr>
                        <a:t>The United State should increase the amount of military aid it sends to Israel</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31%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37%</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884520"/>
                  </a:ext>
                </a:extLst>
              </a:tr>
              <a:tr h="374274">
                <a:tc>
                  <a:txBody>
                    <a:bodyPr/>
                    <a:lstStyle/>
                    <a:p>
                      <a:pPr algn="r" fontAlgn="ctr"/>
                      <a:r>
                        <a:rPr lang="en-US" sz="1200" b="0" i="0" u="none" strike="noStrike">
                          <a:solidFill>
                            <a:srgbClr val="000000"/>
                          </a:solidFill>
                          <a:effectLst/>
                          <a:latin typeface="Franklin Gothic Book" panose="020B0503020102020204" pitchFamily="34" charset="0"/>
                        </a:rPr>
                        <a:t>Student loans should not be forgiven and paid for by taxpayers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40%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32%</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167509"/>
                  </a:ext>
                </a:extLst>
              </a:tr>
              <a:tr h="374274">
                <a:tc>
                  <a:txBody>
                    <a:bodyPr/>
                    <a:lstStyle/>
                    <a:p>
                      <a:pPr algn="r" fontAlgn="ctr"/>
                      <a:r>
                        <a:rPr lang="en-US" sz="1200" b="0" i="0" u="none" strike="noStrike">
                          <a:solidFill>
                            <a:srgbClr val="000000"/>
                          </a:solidFill>
                          <a:effectLst/>
                          <a:latin typeface="Franklin Gothic Book" panose="020B0503020102020204" pitchFamily="34" charset="0"/>
                        </a:rPr>
                        <a:t>I support the way the Biden Administration is dealing with the Israel-Hamas war</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35%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37%</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2858162"/>
                  </a:ext>
                </a:extLst>
              </a:tr>
              <a:tr h="374274">
                <a:tc>
                  <a:txBody>
                    <a:bodyPr/>
                    <a:lstStyle/>
                    <a:p>
                      <a:pPr algn="r" fontAlgn="ctr"/>
                      <a:r>
                        <a:rPr lang="en-US" sz="1200" b="0" i="0" u="none" strike="noStrike">
                          <a:solidFill>
                            <a:srgbClr val="000000"/>
                          </a:solidFill>
                          <a:effectLst/>
                          <a:latin typeface="Franklin Gothic Book" panose="020B0503020102020204" pitchFamily="34" charset="0"/>
                        </a:rPr>
                        <a:t>Growth in spending on entitlements, like Social Security and Medicaid, needs to be reduced</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32%</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39%</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23%</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595959"/>
                          </a:solidFill>
                          <a:effectLst/>
                          <a:latin typeface="Franklin Gothic Book" panose="020B0503020102020204" pitchFamily="34" charset="0"/>
                        </a:rPr>
                        <a:t>53%</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3079083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latin typeface="Franklin Gothic Book" panose="020B0503020102020204" pitchFamily="34" charset="0"/>
              </a:rPr>
              <a:t>Technology</a:t>
            </a:r>
          </a:p>
        </p:txBody>
      </p:sp>
    </p:spTree>
    <p:extLst>
      <p:ext uri="{BB962C8B-B14F-4D97-AF65-F5344CB8AC3E}">
        <p14:creationId xmlns:p14="http://schemas.microsoft.com/office/powerpoint/2010/main" val="3684384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D2E9C-8204-2696-F149-597AC270946F}"/>
              </a:ext>
            </a:extLst>
          </p:cNvPr>
          <p:cNvSpPr>
            <a:spLocks noGrp="1"/>
          </p:cNvSpPr>
          <p:nvPr>
            <p:ph type="title" idx="4294967295"/>
          </p:nvPr>
        </p:nvSpPr>
        <p:spPr>
          <a:xfrm>
            <a:off x="609600" y="366184"/>
            <a:ext cx="10972800" cy="1397620"/>
          </a:xfrm>
        </p:spPr>
        <p:txBody>
          <a:bodyPr anchor="t">
            <a:noAutofit/>
          </a:bodyPr>
          <a:lstStyle/>
          <a:p>
            <a:r>
              <a:rPr lang="en-US" sz="3600" dirty="0"/>
              <a:t>Technology</a:t>
            </a:r>
            <a:endParaRPr lang="en-US" sz="4800" dirty="0"/>
          </a:p>
        </p:txBody>
      </p:sp>
      <p:graphicFrame>
        <p:nvGraphicFramePr>
          <p:cNvPr id="8" name="Table 5">
            <a:extLst>
              <a:ext uri="{FF2B5EF4-FFF2-40B4-BE49-F238E27FC236}">
                <a16:creationId xmlns:a16="http://schemas.microsoft.com/office/drawing/2014/main" id="{91653C56-B5F9-42CB-3753-E615237BCEFF}"/>
              </a:ext>
            </a:extLst>
          </p:cNvPr>
          <p:cNvGraphicFramePr>
            <a:graphicFrameLocks noGrp="1"/>
          </p:cNvGraphicFramePr>
          <p:nvPr>
            <p:extLst>
              <p:ext uri="{D42A27DB-BD31-4B8C-83A1-F6EECF244321}">
                <p14:modId xmlns:p14="http://schemas.microsoft.com/office/powerpoint/2010/main" val="3574675139"/>
              </p:ext>
            </p:extLst>
          </p:nvPr>
        </p:nvGraphicFramePr>
        <p:xfrm>
          <a:off x="609599" y="1498283"/>
          <a:ext cx="10972797" cy="2196582"/>
        </p:xfrm>
        <a:graphic>
          <a:graphicData uri="http://schemas.openxmlformats.org/drawingml/2006/table">
            <a:tbl>
              <a:tblPr firstRow="1" bandRow="1">
                <a:tableStyleId>{1FECB4D8-DB02-4DC6-A0A2-4F2EBAE1DC90}</a:tableStyleId>
              </a:tblPr>
              <a:tblGrid>
                <a:gridCol w="7156173">
                  <a:extLst>
                    <a:ext uri="{9D8B030D-6E8A-4147-A177-3AD203B41FA5}">
                      <a16:colId xmlns:a16="http://schemas.microsoft.com/office/drawing/2014/main" val="2075066661"/>
                    </a:ext>
                  </a:extLst>
                </a:gridCol>
                <a:gridCol w="954156">
                  <a:extLst>
                    <a:ext uri="{9D8B030D-6E8A-4147-A177-3AD203B41FA5}">
                      <a16:colId xmlns:a16="http://schemas.microsoft.com/office/drawing/2014/main" val="1276871743"/>
                    </a:ext>
                  </a:extLst>
                </a:gridCol>
                <a:gridCol w="954156">
                  <a:extLst>
                    <a:ext uri="{9D8B030D-6E8A-4147-A177-3AD203B41FA5}">
                      <a16:colId xmlns:a16="http://schemas.microsoft.com/office/drawing/2014/main" val="2350550287"/>
                    </a:ext>
                  </a:extLst>
                </a:gridCol>
                <a:gridCol w="954156">
                  <a:extLst>
                    <a:ext uri="{9D8B030D-6E8A-4147-A177-3AD203B41FA5}">
                      <a16:colId xmlns:a16="http://schemas.microsoft.com/office/drawing/2014/main" val="2129509578"/>
                    </a:ext>
                  </a:extLst>
                </a:gridCol>
                <a:gridCol w="954156">
                  <a:extLst>
                    <a:ext uri="{9D8B030D-6E8A-4147-A177-3AD203B41FA5}">
                      <a16:colId xmlns:a16="http://schemas.microsoft.com/office/drawing/2014/main" val="1275862371"/>
                    </a:ext>
                  </a:extLst>
                </a:gridCol>
              </a:tblGrid>
              <a:tr h="395158">
                <a:tc>
                  <a:txBody>
                    <a:bodyPr/>
                    <a:lstStyle/>
                    <a:p>
                      <a:pPr algn="l"/>
                      <a:r>
                        <a:rPr lang="en-US" sz="1000" b="0" dirty="0">
                          <a:solidFill>
                            <a:schemeClr val="bg1"/>
                          </a:solidFill>
                          <a:latin typeface="+mn-lt"/>
                        </a:rPr>
                        <a:t>How much do you agree or disagree with the following statements? [</a:t>
                      </a:r>
                      <a:r>
                        <a:rPr lang="en-US" sz="1000" b="0" i="1" dirty="0">
                          <a:solidFill>
                            <a:schemeClr val="bg1"/>
                          </a:solidFill>
                          <a:latin typeface="+mn-lt"/>
                        </a:rPr>
                        <a:t>Technology</a:t>
                      </a:r>
                      <a:r>
                        <a:rPr lang="en-US" sz="1000" b="0" dirty="0">
                          <a:solidFill>
                            <a:schemeClr val="bg1"/>
                          </a:solidFill>
                          <a:latin typeface="+mn-lt"/>
                        </a:rPr>
                        <a:t>]</a:t>
                      </a:r>
                      <a:endParaRPr lang="en-US" sz="1000" b="0" i="1" dirty="0">
                        <a:solidFill>
                          <a:schemeClr val="bg1"/>
                        </a:solidFill>
                        <a:latin typeface="+mn-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r>
                        <a:rPr lang="en-US" sz="1600" b="1" dirty="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US" sz="1600" b="1" dirty="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tc>
                <a:extLst>
                  <a:ext uri="{0D108BD9-81ED-4DB2-BD59-A6C34878D82A}">
                    <a16:rowId xmlns:a16="http://schemas.microsoft.com/office/drawing/2014/main" val="337925960"/>
                  </a:ext>
                </a:extLst>
              </a:tr>
              <a:tr h="232961">
                <a:tc>
                  <a:txBody>
                    <a:bodyPr/>
                    <a:lstStyle/>
                    <a:p>
                      <a:pPr algn="r"/>
                      <a:endParaRPr lang="en-US" sz="1000" b="0" dirty="0">
                        <a:latin typeface="+mn-lt"/>
                      </a:endParaRPr>
                    </a:p>
                  </a:txBody>
                  <a:tcPr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accent5"/>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accent5"/>
                          </a:solidFill>
                          <a:latin typeface="+mn-lt"/>
                        </a:rPr>
                        <a:t>Disagree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tx1">
                              <a:lumMod val="65000"/>
                              <a:lumOff val="35000"/>
                            </a:schemeClr>
                          </a:solidFill>
                          <a:latin typeface="+mn-lt"/>
                        </a:rPr>
                        <a:t>Disagree</a:t>
                      </a:r>
                    </a:p>
                  </a:txBody>
                  <a:tcPr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500048"/>
                  </a:ext>
                </a:extLst>
              </a:tr>
              <a:tr h="357266">
                <a:tc>
                  <a:txBody>
                    <a:bodyPr/>
                    <a:lstStyle/>
                    <a:p>
                      <a:pPr algn="r" fontAlgn="ctr"/>
                      <a:r>
                        <a:rPr lang="en-US" sz="1200" b="0" i="0" u="none" strike="noStrike" dirty="0">
                          <a:solidFill>
                            <a:srgbClr val="000000"/>
                          </a:solidFill>
                          <a:effectLst/>
                          <a:latin typeface="Franklin Gothic Book" panose="020B0503020102020204" pitchFamily="34" charset="0"/>
                        </a:rPr>
                        <a:t>Artificial Intelligence (AI) technology will be used to create a significant amount of misleading and deceptive information, pictures and video that will be hard to identify as fake</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66%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72%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8%</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884520"/>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Artificial Intelligence (AI) technology should be heavily regulated by the federal government</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62%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12%</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167509"/>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Artificial Intelligence (AI) technology will eliminate more jobs than it creates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16%</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2858162"/>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Social media, like Facebook and TikTok, does more harm than good</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51%</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22%</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49%</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595959"/>
                          </a:solidFill>
                          <a:effectLst/>
                          <a:latin typeface="Franklin Gothic Book" panose="020B0503020102020204" pitchFamily="34" charset="0"/>
                        </a:rPr>
                        <a:t>24%</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418485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3CE604-8D6A-3B4B-38C4-12356ACB7AA4}"/>
              </a:ext>
            </a:extLst>
          </p:cNvPr>
          <p:cNvSpPr txBox="1">
            <a:spLocks/>
          </p:cNvSpPr>
          <p:nvPr/>
        </p:nvSpPr>
        <p:spPr>
          <a:xfrm>
            <a:off x="609600" y="1763804"/>
            <a:ext cx="10972800" cy="522306"/>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dirty="0"/>
              <a:t>If the election for President were being held today, and the candidates were Joe Biden (Democrat), Donald Trump (Republican), Cornel West (Independent), and Robert F. Kennedy, Jr. (Independent) for whom would you vote?</a:t>
            </a:r>
          </a:p>
        </p:txBody>
      </p:sp>
      <p:sp>
        <p:nvSpPr>
          <p:cNvPr id="4" name="TextBox 3">
            <a:extLst>
              <a:ext uri="{FF2B5EF4-FFF2-40B4-BE49-F238E27FC236}">
                <a16:creationId xmlns:a16="http://schemas.microsoft.com/office/drawing/2014/main" id="{9D38390B-6BE3-24D0-59A3-D63261A3F5AF}"/>
              </a:ext>
            </a:extLst>
          </p:cNvPr>
          <p:cNvSpPr txBox="1"/>
          <p:nvPr/>
        </p:nvSpPr>
        <p:spPr>
          <a:xfrm>
            <a:off x="838199" y="2326047"/>
            <a:ext cx="10515599" cy="522307"/>
          </a:xfrm>
          <a:prstGeom prst="rect">
            <a:avLst/>
          </a:prstGeom>
          <a:noFill/>
        </p:spPr>
        <p:txBody>
          <a:bodyPr wrap="square" rtlCol="0" anchor="ctr">
            <a:noAutofit/>
          </a:bodyPr>
          <a:lstStyle/>
          <a:p>
            <a:pPr algn="ctr"/>
            <a:r>
              <a:rPr lang="en-US" sz="1600" u="sng" dirty="0">
                <a:solidFill>
                  <a:schemeClr val="tx1"/>
                </a:solidFill>
              </a:rPr>
              <a:t>Presidential Hypothetical Matchup</a:t>
            </a:r>
          </a:p>
        </p:txBody>
      </p:sp>
      <p:sp>
        <p:nvSpPr>
          <p:cNvPr id="6" name="Title 1">
            <a:extLst>
              <a:ext uri="{FF2B5EF4-FFF2-40B4-BE49-F238E27FC236}">
                <a16:creationId xmlns:a16="http://schemas.microsoft.com/office/drawing/2014/main" id="{C9825A21-A85C-CBB0-E9F3-9763E57CC490}"/>
              </a:ext>
            </a:extLst>
          </p:cNvPr>
          <p:cNvSpPr txBox="1">
            <a:spLocks/>
          </p:cNvSpPr>
          <p:nvPr/>
        </p:nvSpPr>
        <p:spPr>
          <a:xfrm>
            <a:off x="609600" y="366184"/>
            <a:ext cx="10972800" cy="1397620"/>
          </a:xfrm>
          <a:prstGeom prst="rect">
            <a:avLst/>
          </a:prstGeom>
        </p:spPr>
        <p:txBody>
          <a:bodyPr vert="horz" lIns="91440" tIns="45720" rIns="91440" bIns="45720" rtlCol="0" anchor="t">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Matchup: Biden vs Trump vs Independents</a:t>
            </a:r>
          </a:p>
          <a:p>
            <a:r>
              <a:rPr lang="en-US" sz="2000" dirty="0"/>
              <a:t>- Joe Biden leads among both Hispanics and Non-Hispanics</a:t>
            </a:r>
            <a:br>
              <a:rPr lang="en-US" sz="2000" dirty="0"/>
            </a:br>
            <a:r>
              <a:rPr lang="en-US" sz="2000" dirty="0"/>
              <a:t>- 4% of Hispanics would vote for someone else, 7% are unsure</a:t>
            </a:r>
          </a:p>
        </p:txBody>
      </p:sp>
      <p:graphicFrame>
        <p:nvGraphicFramePr>
          <p:cNvPr id="2" name="Table 5">
            <a:extLst>
              <a:ext uri="{FF2B5EF4-FFF2-40B4-BE49-F238E27FC236}">
                <a16:creationId xmlns:a16="http://schemas.microsoft.com/office/drawing/2014/main" id="{D81302F8-6304-8328-D9CD-D9640EFDCE70}"/>
              </a:ext>
            </a:extLst>
          </p:cNvPr>
          <p:cNvGraphicFramePr>
            <a:graphicFrameLocks noGrp="1"/>
          </p:cNvGraphicFramePr>
          <p:nvPr>
            <p:extLst>
              <p:ext uri="{D42A27DB-BD31-4B8C-83A1-F6EECF244321}">
                <p14:modId xmlns:p14="http://schemas.microsoft.com/office/powerpoint/2010/main" val="928596073"/>
              </p:ext>
            </p:extLst>
          </p:nvPr>
        </p:nvGraphicFramePr>
        <p:xfrm>
          <a:off x="3594469" y="2848354"/>
          <a:ext cx="5003058" cy="2914588"/>
        </p:xfrm>
        <a:graphic>
          <a:graphicData uri="http://schemas.openxmlformats.org/drawingml/2006/table">
            <a:tbl>
              <a:tblPr firstRow="1" bandRow="1">
                <a:tableStyleId>{2D5ABB26-0587-4C30-8999-92F81FD0307C}</a:tableStyleId>
              </a:tblPr>
              <a:tblGrid>
                <a:gridCol w="1667686">
                  <a:extLst>
                    <a:ext uri="{9D8B030D-6E8A-4147-A177-3AD203B41FA5}">
                      <a16:colId xmlns:a16="http://schemas.microsoft.com/office/drawing/2014/main" val="3406514329"/>
                    </a:ext>
                  </a:extLst>
                </a:gridCol>
                <a:gridCol w="1667686">
                  <a:extLst>
                    <a:ext uri="{9D8B030D-6E8A-4147-A177-3AD203B41FA5}">
                      <a16:colId xmlns:a16="http://schemas.microsoft.com/office/drawing/2014/main" val="1276871743"/>
                    </a:ext>
                  </a:extLst>
                </a:gridCol>
                <a:gridCol w="1667686">
                  <a:extLst>
                    <a:ext uri="{9D8B030D-6E8A-4147-A177-3AD203B41FA5}">
                      <a16:colId xmlns:a16="http://schemas.microsoft.com/office/drawing/2014/main" val="2350550287"/>
                    </a:ext>
                  </a:extLst>
                </a:gridCol>
              </a:tblGrid>
              <a:tr h="487654">
                <a:tc>
                  <a:txBody>
                    <a:bodyPr/>
                    <a:lstStyle/>
                    <a:p>
                      <a:pPr algn="ctr"/>
                      <a:endParaRPr lang="en-US" sz="1600" b="1" dirty="0">
                        <a:latin typeface="+mn-lt"/>
                      </a:endParaRPr>
                    </a:p>
                  </a:txBody>
                  <a:tcPr anchor="ctr"/>
                </a:tc>
                <a:tc>
                  <a:txBody>
                    <a:bodyPr/>
                    <a:lstStyle/>
                    <a:p>
                      <a:pPr algn="ctr"/>
                      <a:r>
                        <a:rPr lang="en-US" sz="1600" b="1" dirty="0">
                          <a:latin typeface="+mn-lt"/>
                        </a:rPr>
                        <a:t>Hispanic</a:t>
                      </a:r>
                    </a:p>
                  </a:txBody>
                  <a:tcPr anchor="ctr"/>
                </a:tc>
                <a:tc>
                  <a:txBody>
                    <a:bodyPr/>
                    <a:lstStyle/>
                    <a:p>
                      <a:pPr algn="ctr"/>
                      <a:r>
                        <a:rPr lang="en-US" sz="1600" b="1" dirty="0">
                          <a:latin typeface="+mn-lt"/>
                        </a:rPr>
                        <a:t>Non-Hispanic</a:t>
                      </a:r>
                    </a:p>
                  </a:txBody>
                  <a:tcPr anchor="ctr"/>
                </a:tc>
                <a:extLst>
                  <a:ext uri="{0D108BD9-81ED-4DB2-BD59-A6C34878D82A}">
                    <a16:rowId xmlns:a16="http://schemas.microsoft.com/office/drawing/2014/main" val="337925960"/>
                  </a:ext>
                </a:extLst>
              </a:tr>
              <a:tr h="404489">
                <a:tc>
                  <a:txBody>
                    <a:bodyPr/>
                    <a:lstStyle/>
                    <a:p>
                      <a:pPr algn="r" fontAlgn="ctr"/>
                      <a:r>
                        <a:rPr lang="en-US" sz="1200" b="0" i="0" u="none" strike="noStrike" dirty="0">
                          <a:solidFill>
                            <a:srgbClr val="000000"/>
                          </a:solidFill>
                          <a:effectLst/>
                          <a:latin typeface="Franklin Gothic Book" panose="020B0503020102020204" pitchFamily="34" charset="0"/>
                        </a:rPr>
                        <a:t>Joe Biden (D)</a:t>
                      </a:r>
                    </a:p>
                  </a:txBody>
                  <a:tcPr marL="6350" marR="6350" marT="6350" marB="0" anchor="ctr"/>
                </a:tc>
                <a:tc>
                  <a:txBody>
                    <a:bodyPr/>
                    <a:lstStyle/>
                    <a:p>
                      <a:pPr algn="ctr" fontAlgn="ctr"/>
                      <a:r>
                        <a:rPr lang="en-US" sz="1600" b="1" i="0" u="none" strike="noStrike" dirty="0">
                          <a:solidFill>
                            <a:srgbClr val="E95100"/>
                          </a:solidFill>
                          <a:effectLst/>
                          <a:latin typeface="Franklin Gothic Book" panose="020B0503020102020204" pitchFamily="34" charset="0"/>
                        </a:rPr>
                        <a:t>42%</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40%</a:t>
                      </a:r>
                    </a:p>
                  </a:txBody>
                  <a:tcPr marL="6350" marR="6350" marT="6350" marB="0" anchor="ctr"/>
                </a:tc>
                <a:extLst>
                  <a:ext uri="{0D108BD9-81ED-4DB2-BD59-A6C34878D82A}">
                    <a16:rowId xmlns:a16="http://schemas.microsoft.com/office/drawing/2014/main" val="2541922101"/>
                  </a:ext>
                </a:extLst>
              </a:tr>
              <a:tr h="404489">
                <a:tc>
                  <a:txBody>
                    <a:bodyPr/>
                    <a:lstStyle/>
                    <a:p>
                      <a:pPr algn="r" fontAlgn="ctr"/>
                      <a:r>
                        <a:rPr lang="en-US" sz="1200" b="0" i="0" u="none" strike="noStrike" dirty="0">
                          <a:solidFill>
                            <a:srgbClr val="000000"/>
                          </a:solidFill>
                          <a:effectLst/>
                          <a:latin typeface="Franklin Gothic Book" panose="020B0503020102020204" pitchFamily="34" charset="0"/>
                        </a:rPr>
                        <a:t>Donald Trump (R)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26%</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29%</a:t>
                      </a:r>
                    </a:p>
                  </a:txBody>
                  <a:tcPr marL="6350" marR="6350" marT="6350" marB="0" anchor="ctr"/>
                </a:tc>
                <a:extLst>
                  <a:ext uri="{0D108BD9-81ED-4DB2-BD59-A6C34878D82A}">
                    <a16:rowId xmlns:a16="http://schemas.microsoft.com/office/drawing/2014/main" val="3298721237"/>
                  </a:ext>
                </a:extLst>
              </a:tr>
              <a:tr h="404489">
                <a:tc>
                  <a:txBody>
                    <a:bodyPr/>
                    <a:lstStyle/>
                    <a:p>
                      <a:pPr algn="r" fontAlgn="ctr"/>
                      <a:r>
                        <a:rPr lang="en-US" sz="1200" b="0" i="0" u="none" strike="noStrike" dirty="0">
                          <a:solidFill>
                            <a:srgbClr val="000000"/>
                          </a:solidFill>
                          <a:effectLst/>
                          <a:latin typeface="Franklin Gothic Book" panose="020B0503020102020204" pitchFamily="34" charset="0"/>
                        </a:rPr>
                        <a:t>Robert F. Kennedy, Jr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18%</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15%</a:t>
                      </a:r>
                    </a:p>
                  </a:txBody>
                  <a:tcPr marL="6350" marR="6350" marT="6350" marB="0" anchor="ctr"/>
                </a:tc>
                <a:extLst>
                  <a:ext uri="{0D108BD9-81ED-4DB2-BD59-A6C34878D82A}">
                    <a16:rowId xmlns:a16="http://schemas.microsoft.com/office/drawing/2014/main" val="2123775247"/>
                  </a:ext>
                </a:extLst>
              </a:tr>
              <a:tr h="404489">
                <a:tc>
                  <a:txBody>
                    <a:bodyPr/>
                    <a:lstStyle/>
                    <a:p>
                      <a:pPr algn="r" fontAlgn="ctr"/>
                      <a:r>
                        <a:rPr lang="en-US" sz="1200" b="0" i="0" u="none" strike="noStrike" dirty="0">
                          <a:solidFill>
                            <a:srgbClr val="000000"/>
                          </a:solidFill>
                          <a:effectLst/>
                          <a:latin typeface="Franklin Gothic Book" panose="020B0503020102020204" pitchFamily="34" charset="0"/>
                        </a:rPr>
                        <a:t>Cornel West</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3%</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a:t>
                      </a:r>
                    </a:p>
                  </a:txBody>
                  <a:tcPr marL="6350" marR="6350" marT="6350" marB="0" anchor="ctr"/>
                </a:tc>
                <a:extLst>
                  <a:ext uri="{0D108BD9-81ED-4DB2-BD59-A6C34878D82A}">
                    <a16:rowId xmlns:a16="http://schemas.microsoft.com/office/drawing/2014/main" val="2596575934"/>
                  </a:ext>
                </a:extLst>
              </a:tr>
              <a:tr h="404489">
                <a:tc>
                  <a:txBody>
                    <a:bodyPr/>
                    <a:lstStyle/>
                    <a:p>
                      <a:pPr algn="r" fontAlgn="ctr"/>
                      <a:r>
                        <a:rPr lang="en-US" sz="1200" b="0" i="0" u="none" strike="noStrike">
                          <a:solidFill>
                            <a:srgbClr val="000000"/>
                          </a:solidFill>
                          <a:effectLst/>
                          <a:latin typeface="Franklin Gothic Book" panose="020B0503020102020204" pitchFamily="34" charset="0"/>
                        </a:rPr>
                        <a:t>Someone else</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4%</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7%</a:t>
                      </a:r>
                    </a:p>
                  </a:txBody>
                  <a:tcPr marL="6350" marR="6350" marT="6350" marB="0" anchor="ctr"/>
                </a:tc>
                <a:extLst>
                  <a:ext uri="{0D108BD9-81ED-4DB2-BD59-A6C34878D82A}">
                    <a16:rowId xmlns:a16="http://schemas.microsoft.com/office/drawing/2014/main" val="2962184191"/>
                  </a:ext>
                </a:extLst>
              </a:tr>
              <a:tr h="404489">
                <a:tc>
                  <a:txBody>
                    <a:bodyPr/>
                    <a:lstStyle/>
                    <a:p>
                      <a:pPr algn="r" fontAlgn="ctr"/>
                      <a:r>
                        <a:rPr lang="en-US" sz="1200" b="0" i="0" u="none" strike="noStrike">
                          <a:solidFill>
                            <a:srgbClr val="000000"/>
                          </a:solidFill>
                          <a:effectLst/>
                          <a:latin typeface="Franklin Gothic Book" panose="020B0503020102020204" pitchFamily="34" charset="0"/>
                        </a:rPr>
                        <a:t>Unsure/I don’t know</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7%</a:t>
                      </a:r>
                    </a:p>
                  </a:txBody>
                  <a:tcPr marL="6350" marR="6350" marT="6350" marB="0" anchor="ctr"/>
                </a:tc>
                <a:tc>
                  <a:txBody>
                    <a:bodyPr/>
                    <a:lstStyle/>
                    <a:p>
                      <a:pPr algn="ctr" fontAlgn="ctr"/>
                      <a:r>
                        <a:rPr lang="en-US" sz="1600" b="1" i="0" u="none" strike="noStrike" dirty="0">
                          <a:solidFill>
                            <a:srgbClr val="595959"/>
                          </a:solidFill>
                          <a:effectLst/>
                          <a:latin typeface="Franklin Gothic Book" panose="020B0503020102020204" pitchFamily="34" charset="0"/>
                        </a:rPr>
                        <a:t>6%</a:t>
                      </a:r>
                    </a:p>
                  </a:txBody>
                  <a:tcPr marL="6350" marR="6350" marT="6350" marB="0" anchor="ctr"/>
                </a:tc>
                <a:extLst>
                  <a:ext uri="{0D108BD9-81ED-4DB2-BD59-A6C34878D82A}">
                    <a16:rowId xmlns:a16="http://schemas.microsoft.com/office/drawing/2014/main" val="173030001"/>
                  </a:ext>
                </a:extLst>
              </a:tr>
            </a:tbl>
          </a:graphicData>
        </a:graphic>
      </p:graphicFrame>
    </p:spTree>
    <p:extLst>
      <p:ext uri="{BB962C8B-B14F-4D97-AF65-F5344CB8AC3E}">
        <p14:creationId xmlns:p14="http://schemas.microsoft.com/office/powerpoint/2010/main" val="14138104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latin typeface="Franklin Gothic Book" panose="020B0503020102020204" pitchFamily="34" charset="0"/>
              </a:rPr>
              <a:t>Education</a:t>
            </a:r>
          </a:p>
        </p:txBody>
      </p:sp>
    </p:spTree>
    <p:extLst>
      <p:ext uri="{BB962C8B-B14F-4D97-AF65-F5344CB8AC3E}">
        <p14:creationId xmlns:p14="http://schemas.microsoft.com/office/powerpoint/2010/main" val="3508544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D2E9C-8204-2696-F149-597AC270946F}"/>
              </a:ext>
            </a:extLst>
          </p:cNvPr>
          <p:cNvSpPr>
            <a:spLocks noGrp="1"/>
          </p:cNvSpPr>
          <p:nvPr>
            <p:ph type="title" idx="4294967295"/>
          </p:nvPr>
        </p:nvSpPr>
        <p:spPr>
          <a:xfrm>
            <a:off x="609600" y="366184"/>
            <a:ext cx="10972800" cy="1397620"/>
          </a:xfrm>
        </p:spPr>
        <p:txBody>
          <a:bodyPr anchor="t">
            <a:noAutofit/>
          </a:bodyPr>
          <a:lstStyle/>
          <a:p>
            <a:r>
              <a:rPr lang="en-US" sz="3600" dirty="0"/>
              <a:t>Education</a:t>
            </a:r>
            <a:endParaRPr lang="en-US" sz="4800" dirty="0"/>
          </a:p>
        </p:txBody>
      </p:sp>
      <p:graphicFrame>
        <p:nvGraphicFramePr>
          <p:cNvPr id="8" name="Table 5">
            <a:extLst>
              <a:ext uri="{FF2B5EF4-FFF2-40B4-BE49-F238E27FC236}">
                <a16:creationId xmlns:a16="http://schemas.microsoft.com/office/drawing/2014/main" id="{91653C56-B5F9-42CB-3753-E615237BCEFF}"/>
              </a:ext>
            </a:extLst>
          </p:cNvPr>
          <p:cNvGraphicFramePr>
            <a:graphicFrameLocks noGrp="1"/>
          </p:cNvGraphicFramePr>
          <p:nvPr>
            <p:extLst>
              <p:ext uri="{D42A27DB-BD31-4B8C-83A1-F6EECF244321}">
                <p14:modId xmlns:p14="http://schemas.microsoft.com/office/powerpoint/2010/main" val="717664265"/>
              </p:ext>
            </p:extLst>
          </p:nvPr>
        </p:nvGraphicFramePr>
        <p:xfrm>
          <a:off x="609599" y="1228316"/>
          <a:ext cx="10972797" cy="4552686"/>
        </p:xfrm>
        <a:graphic>
          <a:graphicData uri="http://schemas.openxmlformats.org/drawingml/2006/table">
            <a:tbl>
              <a:tblPr firstRow="1" bandRow="1">
                <a:tableStyleId>{1FECB4D8-DB02-4DC6-A0A2-4F2EBAE1DC90}</a:tableStyleId>
              </a:tblPr>
              <a:tblGrid>
                <a:gridCol w="7156173">
                  <a:extLst>
                    <a:ext uri="{9D8B030D-6E8A-4147-A177-3AD203B41FA5}">
                      <a16:colId xmlns:a16="http://schemas.microsoft.com/office/drawing/2014/main" val="2075066661"/>
                    </a:ext>
                  </a:extLst>
                </a:gridCol>
                <a:gridCol w="954156">
                  <a:extLst>
                    <a:ext uri="{9D8B030D-6E8A-4147-A177-3AD203B41FA5}">
                      <a16:colId xmlns:a16="http://schemas.microsoft.com/office/drawing/2014/main" val="1276871743"/>
                    </a:ext>
                  </a:extLst>
                </a:gridCol>
                <a:gridCol w="954156">
                  <a:extLst>
                    <a:ext uri="{9D8B030D-6E8A-4147-A177-3AD203B41FA5}">
                      <a16:colId xmlns:a16="http://schemas.microsoft.com/office/drawing/2014/main" val="2350550287"/>
                    </a:ext>
                  </a:extLst>
                </a:gridCol>
                <a:gridCol w="954156">
                  <a:extLst>
                    <a:ext uri="{9D8B030D-6E8A-4147-A177-3AD203B41FA5}">
                      <a16:colId xmlns:a16="http://schemas.microsoft.com/office/drawing/2014/main" val="2129509578"/>
                    </a:ext>
                  </a:extLst>
                </a:gridCol>
                <a:gridCol w="954156">
                  <a:extLst>
                    <a:ext uri="{9D8B030D-6E8A-4147-A177-3AD203B41FA5}">
                      <a16:colId xmlns:a16="http://schemas.microsoft.com/office/drawing/2014/main" val="1275862371"/>
                    </a:ext>
                  </a:extLst>
                </a:gridCol>
              </a:tblGrid>
              <a:tr h="395158">
                <a:tc>
                  <a:txBody>
                    <a:bodyPr/>
                    <a:lstStyle/>
                    <a:p>
                      <a:pPr algn="l"/>
                      <a:r>
                        <a:rPr lang="en-US" sz="1000" b="0" dirty="0">
                          <a:solidFill>
                            <a:schemeClr val="bg1"/>
                          </a:solidFill>
                          <a:latin typeface="+mn-lt"/>
                        </a:rPr>
                        <a:t>How much do you agree or disagree with the following statements? [</a:t>
                      </a:r>
                      <a:r>
                        <a:rPr lang="en-US" sz="1000" b="0" i="1" dirty="0">
                          <a:solidFill>
                            <a:schemeClr val="bg1"/>
                          </a:solidFill>
                          <a:latin typeface="+mn-lt"/>
                        </a:rPr>
                        <a:t>Education</a:t>
                      </a:r>
                      <a:r>
                        <a:rPr lang="en-US" sz="1000" b="0" dirty="0">
                          <a:solidFill>
                            <a:schemeClr val="bg1"/>
                          </a:solidFill>
                          <a:latin typeface="+mn-lt"/>
                        </a:rPr>
                        <a:t>]</a:t>
                      </a:r>
                      <a:endParaRPr lang="en-US" sz="1000" b="0" i="1" dirty="0">
                        <a:solidFill>
                          <a:schemeClr val="bg1"/>
                        </a:solidFill>
                        <a:latin typeface="+mn-lt"/>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r>
                        <a:rPr lang="en-US" sz="1600" b="1" dirty="0">
                          <a:solidFill>
                            <a:schemeClr val="bg1"/>
                          </a:solidFill>
                          <a:latin typeface="+mn-lt"/>
                        </a:rPr>
                        <a:t>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US" sz="1600" b="1" dirty="0">
                          <a:solidFill>
                            <a:schemeClr val="bg1"/>
                          </a:solidFill>
                          <a:latin typeface="+mn-lt"/>
                        </a:rPr>
                        <a:t>Non-Hispanic</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r>
                        <a:rPr lang="en-US" sz="1600" b="0" dirty="0">
                          <a:latin typeface="+mj-lt"/>
                        </a:rPr>
                        <a:t>Non-Hispanic</a:t>
                      </a:r>
                    </a:p>
                  </a:txBody>
                  <a:tcPr anchor="ctr"/>
                </a:tc>
                <a:extLst>
                  <a:ext uri="{0D108BD9-81ED-4DB2-BD59-A6C34878D82A}">
                    <a16:rowId xmlns:a16="http://schemas.microsoft.com/office/drawing/2014/main" val="337925960"/>
                  </a:ext>
                </a:extLst>
              </a:tr>
              <a:tr h="232961">
                <a:tc>
                  <a:txBody>
                    <a:bodyPr/>
                    <a:lstStyle/>
                    <a:p>
                      <a:pPr algn="r"/>
                      <a:endParaRPr lang="en-US" sz="1000" b="0" dirty="0">
                        <a:latin typeface="+mn-lt"/>
                      </a:endParaRPr>
                    </a:p>
                  </a:txBody>
                  <a:tcPr anchor="ctr">
                    <a:lnL w="12700" cmpd="sng">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accent5"/>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accent5"/>
                          </a:solidFill>
                          <a:latin typeface="+mn-lt"/>
                        </a:rPr>
                        <a:t>Disagree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1" dirty="0">
                          <a:solidFill>
                            <a:schemeClr val="tx1">
                              <a:lumMod val="65000"/>
                              <a:lumOff val="35000"/>
                            </a:schemeClr>
                          </a:solidFill>
                          <a:latin typeface="+mn-lt"/>
                        </a:rPr>
                        <a:t>Agree</a:t>
                      </a:r>
                    </a:p>
                  </a:txBody>
                  <a:tcPr anchor="ctr">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solidFill>
                            <a:schemeClr val="tx1">
                              <a:lumMod val="65000"/>
                              <a:lumOff val="35000"/>
                            </a:schemeClr>
                          </a:solidFill>
                          <a:latin typeface="+mn-lt"/>
                        </a:rPr>
                        <a:t>Disagree</a:t>
                      </a:r>
                    </a:p>
                  </a:txBody>
                  <a:tcPr anchor="ctr">
                    <a:lnL>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500048"/>
                  </a:ext>
                </a:extLst>
              </a:tr>
              <a:tr h="395158">
                <a:tc>
                  <a:txBody>
                    <a:bodyPr/>
                    <a:lstStyle/>
                    <a:p>
                      <a:pPr algn="r" fontAlgn="ctr"/>
                      <a:r>
                        <a:rPr lang="en-US" sz="1200" b="0" i="0" u="none" strike="noStrike" dirty="0">
                          <a:solidFill>
                            <a:srgbClr val="000000"/>
                          </a:solidFill>
                          <a:effectLst/>
                          <a:latin typeface="Franklin Gothic Book" panose="020B0503020102020204" pitchFamily="34" charset="0"/>
                        </a:rPr>
                        <a:t>Parents should be allowed to know what is being taught in the public schools that their children attend</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76%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86%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5735486"/>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College is no longer worth the cost for most students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62%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17%</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17%</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0159603"/>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All parents should have publicly-funded options, beyond traditional public schools, to educate their children</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62%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18%</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45859670"/>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Parents should have a say in what is taught to their children in public schools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60%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63%</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17%</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7627588"/>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More emphasis should be placed on trade schools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58%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11%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66%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6%</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8907607"/>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public schools in my neighborhood are good</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48%</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55%</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16%</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2184191"/>
                  </a:ext>
                </a:extLst>
              </a:tr>
              <a:tr h="357266">
                <a:tc>
                  <a:txBody>
                    <a:bodyPr/>
                    <a:lstStyle/>
                    <a:p>
                      <a:pPr algn="r" fontAlgn="ctr"/>
                      <a:r>
                        <a:rPr lang="en-US" sz="1200" b="0" i="0" u="none" strike="noStrike">
                          <a:solidFill>
                            <a:srgbClr val="000000"/>
                          </a:solidFill>
                          <a:effectLst/>
                          <a:latin typeface="Franklin Gothic Book" panose="020B0503020102020204" pitchFamily="34" charset="0"/>
                        </a:rPr>
                        <a:t>The public school system is working well in my state</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40%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29%</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36%</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35%</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884520"/>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Public schools where I live are better than they were before the pandemic</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31%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21%</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31%</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167509"/>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Colleges and universities should be allowed to use race in admissions decisions</a:t>
                      </a:r>
                    </a:p>
                  </a:txBody>
                  <a:tcPr marL="6350" marR="6350" marT="635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30%</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42%</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24%</a:t>
                      </a:r>
                    </a:p>
                  </a:txBody>
                  <a:tcPr marL="6350" marR="6350" marT="635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b="0" i="0" u="none" strike="noStrike">
                          <a:solidFill>
                            <a:srgbClr val="595959"/>
                          </a:solidFill>
                          <a:effectLst/>
                          <a:latin typeface="Franklin Gothic Book" panose="020B0503020102020204" pitchFamily="34" charset="0"/>
                        </a:rPr>
                        <a:t>54%</a:t>
                      </a:r>
                    </a:p>
                  </a:txBody>
                  <a:tcPr marL="6350" marR="6350" marT="635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2858162"/>
                  </a:ext>
                </a:extLst>
              </a:tr>
              <a:tr h="395158">
                <a:tc>
                  <a:txBody>
                    <a:bodyPr/>
                    <a:lstStyle/>
                    <a:p>
                      <a:pPr algn="r" fontAlgn="ctr"/>
                      <a:r>
                        <a:rPr lang="en-US" sz="1200" b="0" i="0" u="none" strike="noStrike">
                          <a:solidFill>
                            <a:srgbClr val="000000"/>
                          </a:solidFill>
                          <a:effectLst/>
                          <a:latin typeface="Franklin Gothic Book" panose="020B0503020102020204" pitchFamily="34" charset="0"/>
                        </a:rPr>
                        <a:t>The federal government’s Department of Education should be eliminated</a:t>
                      </a:r>
                    </a:p>
                  </a:txBody>
                  <a:tcPr marL="6350" marR="6350" marT="6350" marB="0" anchor="ctr">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E95100"/>
                          </a:solidFill>
                          <a:effectLst/>
                          <a:latin typeface="Franklin Gothic Book" panose="020B0503020102020204" pitchFamily="34" charset="0"/>
                        </a:rPr>
                        <a:t>26%</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a:solidFill>
                            <a:srgbClr val="E95100"/>
                          </a:solidFill>
                          <a:effectLst/>
                          <a:latin typeface="Franklin Gothic Book" panose="020B0503020102020204" pitchFamily="34" charset="0"/>
                        </a:rPr>
                        <a:t>41%</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a:solidFill>
                            <a:srgbClr val="595959"/>
                          </a:solidFill>
                          <a:effectLst/>
                          <a:latin typeface="Franklin Gothic Book" panose="020B0503020102020204" pitchFamily="34" charset="0"/>
                        </a:rPr>
                        <a:t>29%</a:t>
                      </a:r>
                    </a:p>
                  </a:txBody>
                  <a:tcPr marL="6350" marR="6350" marT="6350" marB="0" anchor="ctr">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0" i="0" u="none" strike="noStrike" dirty="0">
                          <a:solidFill>
                            <a:srgbClr val="595959"/>
                          </a:solidFill>
                          <a:effectLst/>
                          <a:latin typeface="Franklin Gothic Book" panose="020B0503020102020204" pitchFamily="34" charset="0"/>
                        </a:rPr>
                        <a:t>43%</a:t>
                      </a:r>
                    </a:p>
                  </a:txBody>
                  <a:tcPr marL="6350" marR="6350" marT="6350" marB="0" anchor="ctr">
                    <a:lnL>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493085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9C2DD-10DC-AC00-092E-0D621C043332}"/>
              </a:ext>
            </a:extLst>
          </p:cNvPr>
          <p:cNvSpPr txBox="1"/>
          <p:nvPr/>
        </p:nvSpPr>
        <p:spPr>
          <a:xfrm>
            <a:off x="414670" y="2132622"/>
            <a:ext cx="8825583" cy="2592755"/>
          </a:xfrm>
          <a:prstGeom prst="rect">
            <a:avLst/>
          </a:prstGeom>
          <a:noFill/>
        </p:spPr>
        <p:txBody>
          <a:bodyPr wrap="square" rtlCol="0" anchor="ctr">
            <a:noAutofit/>
          </a:bodyPr>
          <a:lstStyle/>
          <a:p>
            <a:r>
              <a:rPr lang="en-US" sz="6000" dirty="0">
                <a:latin typeface="Franklin Gothic Book" panose="020B0503020102020204" pitchFamily="34" charset="0"/>
              </a:rPr>
              <a:t>Information Sources &amp; Language Preferences</a:t>
            </a:r>
          </a:p>
        </p:txBody>
      </p:sp>
    </p:spTree>
    <p:extLst>
      <p:ext uri="{BB962C8B-B14F-4D97-AF65-F5344CB8AC3E}">
        <p14:creationId xmlns:p14="http://schemas.microsoft.com/office/powerpoint/2010/main" val="91943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49689A-23AB-183A-BE83-79E85C81775A}"/>
              </a:ext>
            </a:extLst>
          </p:cNvPr>
          <p:cNvSpPr>
            <a:spLocks noGrp="1"/>
          </p:cNvSpPr>
          <p:nvPr>
            <p:ph type="title" idx="4294967295"/>
          </p:nvPr>
        </p:nvSpPr>
        <p:spPr>
          <a:xfrm>
            <a:off x="609600" y="366184"/>
            <a:ext cx="10972800" cy="853440"/>
          </a:xfrm>
        </p:spPr>
        <p:txBody>
          <a:bodyPr anchor="t">
            <a:noAutofit/>
          </a:bodyPr>
          <a:lstStyle/>
          <a:p>
            <a:r>
              <a:rPr lang="en-US" sz="3600" dirty="0"/>
              <a:t>Local TV, YouTube, National TV Most Heavily Used Political Information Sources by Hispanics</a:t>
            </a:r>
            <a:endParaRPr lang="en-US" sz="1100" dirty="0"/>
          </a:p>
        </p:txBody>
      </p:sp>
      <p:sp>
        <p:nvSpPr>
          <p:cNvPr id="5" name="Text Placeholder 2">
            <a:extLst>
              <a:ext uri="{FF2B5EF4-FFF2-40B4-BE49-F238E27FC236}">
                <a16:creationId xmlns:a16="http://schemas.microsoft.com/office/drawing/2014/main" id="{41CE4F3A-16F5-8457-5372-63D022C54ECA}"/>
              </a:ext>
            </a:extLst>
          </p:cNvPr>
          <p:cNvSpPr>
            <a:spLocks noGrp="1"/>
          </p:cNvSpPr>
          <p:nvPr>
            <p:ph type="body" sz="quarter" idx="4294967295"/>
          </p:nvPr>
        </p:nvSpPr>
        <p:spPr>
          <a:xfrm>
            <a:off x="609600" y="1651579"/>
            <a:ext cx="10972800" cy="365760"/>
          </a:xfrm>
        </p:spPr>
        <p:txBody>
          <a:bodyPr anchor="ctr">
            <a:normAutofit/>
          </a:bodyPr>
          <a:lstStyle/>
          <a:p>
            <a:pPr marL="0" indent="0">
              <a:buNone/>
            </a:pPr>
            <a:r>
              <a:rPr lang="en-US" sz="1200" b="0" i="1" u="none" strike="noStrike" dirty="0">
                <a:solidFill>
                  <a:srgbClr val="000000"/>
                </a:solidFill>
                <a:effectLst/>
                <a:latin typeface="Franklin Gothic Book" panose="020B0503020102020204" pitchFamily="34" charset="0"/>
              </a:rPr>
              <a:t>Which of the following sources are you </a:t>
            </a:r>
            <a:r>
              <a:rPr lang="en-US" sz="1200" b="1" i="1" u="none" strike="noStrike" dirty="0">
                <a:solidFill>
                  <a:srgbClr val="000000"/>
                </a:solidFill>
                <a:effectLst/>
                <a:latin typeface="Franklin Gothic Book" panose="020B0503020102020204" pitchFamily="34" charset="0"/>
              </a:rPr>
              <a:t>currently</a:t>
            </a:r>
            <a:r>
              <a:rPr lang="en-US" sz="1200" b="0" i="1" u="none" strike="noStrike" dirty="0">
                <a:solidFill>
                  <a:srgbClr val="000000"/>
                </a:solidFill>
                <a:effectLst/>
                <a:latin typeface="Franklin Gothic Book" panose="020B0503020102020204" pitchFamily="34" charset="0"/>
              </a:rPr>
              <a:t> using to follow developing political issues?  Select all that apply.</a:t>
            </a:r>
            <a:endParaRPr lang="en-US" sz="1200" i="1" dirty="0">
              <a:solidFill>
                <a:schemeClr val="tx1"/>
              </a:solidFill>
            </a:endParaRPr>
          </a:p>
        </p:txBody>
      </p:sp>
      <p:sp>
        <p:nvSpPr>
          <p:cNvPr id="6" name="TextBox 5">
            <a:extLst>
              <a:ext uri="{FF2B5EF4-FFF2-40B4-BE49-F238E27FC236}">
                <a16:creationId xmlns:a16="http://schemas.microsoft.com/office/drawing/2014/main" id="{CFE06B3B-2291-83E8-9EA3-99953F54788F}"/>
              </a:ext>
            </a:extLst>
          </p:cNvPr>
          <p:cNvSpPr txBox="1"/>
          <p:nvPr/>
        </p:nvSpPr>
        <p:spPr>
          <a:xfrm>
            <a:off x="3704556" y="2090260"/>
            <a:ext cx="4782871" cy="441623"/>
          </a:xfrm>
          <a:prstGeom prst="rect">
            <a:avLst/>
          </a:prstGeom>
          <a:noFill/>
        </p:spPr>
        <p:txBody>
          <a:bodyPr wrap="square" rtlCol="0" anchor="ctr">
            <a:noAutofit/>
          </a:bodyPr>
          <a:lstStyle/>
          <a:p>
            <a:pPr algn="ctr"/>
            <a:r>
              <a:rPr lang="en-US" sz="1600" u="sng" dirty="0">
                <a:solidFill>
                  <a:schemeClr val="tx1"/>
                </a:solidFill>
              </a:rPr>
              <a:t>Information Sources</a:t>
            </a:r>
          </a:p>
        </p:txBody>
      </p:sp>
      <p:graphicFrame>
        <p:nvGraphicFramePr>
          <p:cNvPr id="7" name="Table 5">
            <a:extLst>
              <a:ext uri="{FF2B5EF4-FFF2-40B4-BE49-F238E27FC236}">
                <a16:creationId xmlns:a16="http://schemas.microsoft.com/office/drawing/2014/main" id="{8AB796D5-74FB-9A2D-479D-16453C238398}"/>
              </a:ext>
            </a:extLst>
          </p:cNvPr>
          <p:cNvGraphicFramePr>
            <a:graphicFrameLocks noGrp="1"/>
          </p:cNvGraphicFramePr>
          <p:nvPr>
            <p:extLst>
              <p:ext uri="{D42A27DB-BD31-4B8C-83A1-F6EECF244321}">
                <p14:modId xmlns:p14="http://schemas.microsoft.com/office/powerpoint/2010/main" val="3101488879"/>
              </p:ext>
            </p:extLst>
          </p:nvPr>
        </p:nvGraphicFramePr>
        <p:xfrm>
          <a:off x="609592" y="2531883"/>
          <a:ext cx="10972800" cy="364410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75066661"/>
                    </a:ext>
                  </a:extLst>
                </a:gridCol>
                <a:gridCol w="1371600">
                  <a:extLst>
                    <a:ext uri="{9D8B030D-6E8A-4147-A177-3AD203B41FA5}">
                      <a16:colId xmlns:a16="http://schemas.microsoft.com/office/drawing/2014/main" val="1276871743"/>
                    </a:ext>
                  </a:extLst>
                </a:gridCol>
                <a:gridCol w="1371600">
                  <a:extLst>
                    <a:ext uri="{9D8B030D-6E8A-4147-A177-3AD203B41FA5}">
                      <a16:colId xmlns:a16="http://schemas.microsoft.com/office/drawing/2014/main" val="2350550287"/>
                    </a:ext>
                  </a:extLst>
                </a:gridCol>
                <a:gridCol w="2743200">
                  <a:extLst>
                    <a:ext uri="{9D8B030D-6E8A-4147-A177-3AD203B41FA5}">
                      <a16:colId xmlns:a16="http://schemas.microsoft.com/office/drawing/2014/main" val="1083178957"/>
                    </a:ext>
                  </a:extLst>
                </a:gridCol>
                <a:gridCol w="1371600">
                  <a:extLst>
                    <a:ext uri="{9D8B030D-6E8A-4147-A177-3AD203B41FA5}">
                      <a16:colId xmlns:a16="http://schemas.microsoft.com/office/drawing/2014/main" val="2129509578"/>
                    </a:ext>
                  </a:extLst>
                </a:gridCol>
                <a:gridCol w="1371600">
                  <a:extLst>
                    <a:ext uri="{9D8B030D-6E8A-4147-A177-3AD203B41FA5}">
                      <a16:colId xmlns:a16="http://schemas.microsoft.com/office/drawing/2014/main" val="1275862371"/>
                    </a:ext>
                  </a:extLst>
                </a:gridCol>
              </a:tblGrid>
              <a:tr h="529880">
                <a:tc>
                  <a:txBody>
                    <a:bodyPr/>
                    <a:lstStyle/>
                    <a:p>
                      <a:pPr algn="ctr"/>
                      <a:endParaRPr lang="en-US" sz="1600" b="0" dirty="0">
                        <a:latin typeface="+mn-lt"/>
                      </a:endParaRPr>
                    </a:p>
                  </a:txBody>
                  <a:tcPr anchor="ctr"/>
                </a:tc>
                <a:tc>
                  <a:txBody>
                    <a:bodyPr/>
                    <a:lstStyle/>
                    <a:p>
                      <a:pPr algn="ctr"/>
                      <a:r>
                        <a:rPr lang="en-US" sz="1600" b="1" dirty="0">
                          <a:latin typeface="+mn-lt"/>
                        </a:rPr>
                        <a:t>Hispanic</a:t>
                      </a:r>
                    </a:p>
                  </a:txBody>
                  <a:tcPr anchor="ctr"/>
                </a:tc>
                <a:tc>
                  <a:txBody>
                    <a:bodyPr/>
                    <a:lstStyle/>
                    <a:p>
                      <a:pPr algn="ctr"/>
                      <a:r>
                        <a:rPr lang="en-US" sz="1600" b="1" dirty="0">
                          <a:latin typeface="+mn-lt"/>
                        </a:rPr>
                        <a:t>Non-Hispanic</a:t>
                      </a:r>
                    </a:p>
                  </a:txBody>
                  <a:tcPr anchor="ctr">
                    <a:lnR w="12700" cap="flat" cmpd="sng" algn="ctr">
                      <a:solidFill>
                        <a:schemeClr val="tx2"/>
                      </a:solidFill>
                      <a:prstDash val="solid"/>
                      <a:round/>
                      <a:headEnd type="none" w="med" len="med"/>
                      <a:tailEnd type="none" w="med" len="med"/>
                    </a:lnR>
                  </a:tcPr>
                </a:tc>
                <a:tc>
                  <a:txBody>
                    <a:bodyPr/>
                    <a:lstStyle/>
                    <a:p>
                      <a:pPr algn="ctr"/>
                      <a:endParaRPr lang="en-US" sz="1600" b="1" dirty="0">
                        <a:latin typeface="+mn-lt"/>
                      </a:endParaRPr>
                    </a:p>
                  </a:txBody>
                  <a:tcPr anchor="ctr">
                    <a:lnL w="12700" cap="flat" cmpd="sng" algn="ctr">
                      <a:solidFill>
                        <a:schemeClr val="tx2"/>
                      </a:solidFill>
                      <a:prstDash val="solid"/>
                      <a:round/>
                      <a:headEnd type="none" w="med" len="med"/>
                      <a:tailEnd type="none" w="med" len="med"/>
                    </a:lnL>
                  </a:tcPr>
                </a:tc>
                <a:tc>
                  <a:txBody>
                    <a:bodyPr/>
                    <a:lstStyle/>
                    <a:p>
                      <a:pPr algn="ctr"/>
                      <a:r>
                        <a:rPr lang="en-US" sz="1600" b="1" dirty="0">
                          <a:latin typeface="+mn-lt"/>
                        </a:rPr>
                        <a:t>Hispanic</a:t>
                      </a:r>
                    </a:p>
                  </a:txBody>
                  <a:tcPr anchor="ctr"/>
                </a:tc>
                <a:tc>
                  <a:txBody>
                    <a:bodyPr/>
                    <a:lstStyle/>
                    <a:p>
                      <a:pPr algn="ctr"/>
                      <a:r>
                        <a:rPr lang="en-US" sz="1600" b="1" dirty="0">
                          <a:latin typeface="+mn-lt"/>
                        </a:rPr>
                        <a:t>Non-Hispanic</a:t>
                      </a:r>
                    </a:p>
                  </a:txBody>
                  <a:tcPr anchor="ctr"/>
                </a:tc>
                <a:extLst>
                  <a:ext uri="{0D108BD9-81ED-4DB2-BD59-A6C34878D82A}">
                    <a16:rowId xmlns:a16="http://schemas.microsoft.com/office/drawing/2014/main" val="337925960"/>
                  </a:ext>
                </a:extLst>
              </a:tr>
              <a:tr h="326920">
                <a:tc>
                  <a:txBody>
                    <a:bodyPr/>
                    <a:lstStyle/>
                    <a:p>
                      <a:pPr algn="r" fontAlgn="ctr"/>
                      <a:r>
                        <a:rPr lang="en-US" sz="1200" b="0" i="0" u="none" strike="noStrike" dirty="0">
                          <a:solidFill>
                            <a:srgbClr val="000000"/>
                          </a:solidFill>
                          <a:effectLst/>
                          <a:latin typeface="Franklin Gothic Book" panose="020B0503020102020204" pitchFamily="34" charset="0"/>
                        </a:rPr>
                        <a:t>Local Television</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46%</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50%</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dirty="0">
                          <a:solidFill>
                            <a:srgbClr val="000000"/>
                          </a:solidFill>
                          <a:effectLst/>
                          <a:latin typeface="Franklin Gothic Book" panose="020B0503020102020204" pitchFamily="34" charset="0"/>
                        </a:rPr>
                        <a:t>Radio</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24%</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22%</a:t>
                      </a:r>
                    </a:p>
                  </a:txBody>
                  <a:tcPr marL="6350" marR="6350" marT="6350" marB="0" anchor="ctr"/>
                </a:tc>
                <a:extLst>
                  <a:ext uri="{0D108BD9-81ED-4DB2-BD59-A6C34878D82A}">
                    <a16:rowId xmlns:a16="http://schemas.microsoft.com/office/drawing/2014/main" val="3298721237"/>
                  </a:ext>
                </a:extLst>
              </a:tr>
              <a:tr h="343376">
                <a:tc>
                  <a:txBody>
                    <a:bodyPr/>
                    <a:lstStyle/>
                    <a:p>
                      <a:pPr algn="r" fontAlgn="ctr"/>
                      <a:r>
                        <a:rPr lang="en-US" sz="1200" b="0" i="0" u="none" strike="noStrike">
                          <a:solidFill>
                            <a:srgbClr val="000000"/>
                          </a:solidFill>
                          <a:effectLst/>
                          <a:latin typeface="Franklin Gothic Book" panose="020B0503020102020204" pitchFamily="34" charset="0"/>
                        </a:rPr>
                        <a:t>YouTube</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43%</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28%</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Podcasts</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23%</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17%</a:t>
                      </a:r>
                    </a:p>
                  </a:txBody>
                  <a:tcPr marL="6350" marR="6350" marT="6350" marB="0" anchor="ctr"/>
                </a:tc>
                <a:extLst>
                  <a:ext uri="{0D108BD9-81ED-4DB2-BD59-A6C34878D82A}">
                    <a16:rowId xmlns:a16="http://schemas.microsoft.com/office/drawing/2014/main" val="2436814661"/>
                  </a:ext>
                </a:extLst>
              </a:tr>
              <a:tr h="294124">
                <a:tc>
                  <a:txBody>
                    <a:bodyPr/>
                    <a:lstStyle/>
                    <a:p>
                      <a:pPr algn="r" fontAlgn="ctr"/>
                      <a:r>
                        <a:rPr lang="en-US" sz="1200" b="0" i="0" u="none" strike="noStrike">
                          <a:solidFill>
                            <a:srgbClr val="000000"/>
                          </a:solidFill>
                          <a:effectLst/>
                          <a:latin typeface="Franklin Gothic Book" panose="020B0503020102020204" pitchFamily="34" charset="0"/>
                        </a:rPr>
                        <a:t>National Television (like network programs or cable news)</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39%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51%</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Friends</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23%</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27%</a:t>
                      </a:r>
                    </a:p>
                  </a:txBody>
                  <a:tcPr marL="6350" marR="6350" marT="6350" marB="0" anchor="ctr"/>
                </a:tc>
                <a:extLst>
                  <a:ext uri="{0D108BD9-81ED-4DB2-BD59-A6C34878D82A}">
                    <a16:rowId xmlns:a16="http://schemas.microsoft.com/office/drawing/2014/main" val="386107860"/>
                  </a:ext>
                </a:extLst>
              </a:tr>
              <a:tr h="294124">
                <a:tc>
                  <a:txBody>
                    <a:bodyPr/>
                    <a:lstStyle/>
                    <a:p>
                      <a:pPr algn="r" fontAlgn="ctr"/>
                      <a:r>
                        <a:rPr lang="en-US" sz="1200" b="0" i="0" u="none" strike="noStrike">
                          <a:solidFill>
                            <a:srgbClr val="000000"/>
                          </a:solidFill>
                          <a:effectLst/>
                          <a:latin typeface="Franklin Gothic Book" panose="020B0503020102020204" pitchFamily="34" charset="0"/>
                        </a:rPr>
                        <a:t>Online publications</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31%</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32%</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Snapchat</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11%</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a:t>
                      </a:r>
                    </a:p>
                  </a:txBody>
                  <a:tcPr marL="6350" marR="6350" marT="6350" marB="0" anchor="ctr"/>
                </a:tc>
                <a:extLst>
                  <a:ext uri="{0D108BD9-81ED-4DB2-BD59-A6C34878D82A}">
                    <a16:rowId xmlns:a16="http://schemas.microsoft.com/office/drawing/2014/main" val="3333584248"/>
                  </a:ext>
                </a:extLst>
              </a:tr>
              <a:tr h="294124">
                <a:tc>
                  <a:txBody>
                    <a:bodyPr/>
                    <a:lstStyle/>
                    <a:p>
                      <a:pPr algn="r" fontAlgn="ctr"/>
                      <a:r>
                        <a:rPr lang="en-US" sz="1200" b="0" i="0" u="none" strike="noStrike">
                          <a:solidFill>
                            <a:srgbClr val="000000"/>
                          </a:solidFill>
                          <a:effectLst/>
                          <a:latin typeface="Franklin Gothic Book" panose="020B0503020102020204" pitchFamily="34" charset="0"/>
                        </a:rPr>
                        <a:t>Facebook</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31%</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23%</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Magazines</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10%</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14%</a:t>
                      </a:r>
                    </a:p>
                  </a:txBody>
                  <a:tcPr marL="6350" marR="6350" marT="6350" marB="0" anchor="ctr"/>
                </a:tc>
                <a:extLst>
                  <a:ext uri="{0D108BD9-81ED-4DB2-BD59-A6C34878D82A}">
                    <a16:rowId xmlns:a16="http://schemas.microsoft.com/office/drawing/2014/main" val="2848907607"/>
                  </a:ext>
                </a:extLst>
              </a:tr>
              <a:tr h="294124">
                <a:tc>
                  <a:txBody>
                    <a:bodyPr/>
                    <a:lstStyle/>
                    <a:p>
                      <a:pPr algn="r" fontAlgn="ctr"/>
                      <a:r>
                        <a:rPr lang="en-US" sz="1200" b="0" i="0" u="none" strike="noStrike">
                          <a:solidFill>
                            <a:srgbClr val="000000"/>
                          </a:solidFill>
                          <a:effectLst/>
                          <a:latin typeface="Franklin Gothic Book" panose="020B0503020102020204" pitchFamily="34" charset="0"/>
                        </a:rPr>
                        <a:t>Instagram</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28%</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16%</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Community organization</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9%</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7%</a:t>
                      </a:r>
                    </a:p>
                  </a:txBody>
                  <a:tcPr marL="6350" marR="6350" marT="6350" marB="0" anchor="ctr"/>
                </a:tc>
                <a:extLst>
                  <a:ext uri="{0D108BD9-81ED-4DB2-BD59-A6C34878D82A}">
                    <a16:rowId xmlns:a16="http://schemas.microsoft.com/office/drawing/2014/main" val="2962184191"/>
                  </a:ext>
                </a:extLst>
              </a:tr>
              <a:tr h="265921">
                <a:tc>
                  <a:txBody>
                    <a:bodyPr/>
                    <a:lstStyle/>
                    <a:p>
                      <a:pPr algn="r" fontAlgn="ctr"/>
                      <a:r>
                        <a:rPr lang="en-US" sz="1200" b="0" i="0" u="none" strike="noStrike">
                          <a:solidFill>
                            <a:srgbClr val="000000"/>
                          </a:solidFill>
                          <a:effectLst/>
                          <a:latin typeface="Franklin Gothic Book" panose="020B0503020102020204" pitchFamily="34" charset="0"/>
                        </a:rPr>
                        <a:t>X, formerly known as Twitter</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27%</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18%</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School</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8%</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4%</a:t>
                      </a:r>
                    </a:p>
                  </a:txBody>
                  <a:tcPr marL="6350" marR="6350" marT="6350" marB="0" anchor="ctr"/>
                </a:tc>
                <a:extLst>
                  <a:ext uri="{0D108BD9-81ED-4DB2-BD59-A6C34878D82A}">
                    <a16:rowId xmlns:a16="http://schemas.microsoft.com/office/drawing/2014/main" val="1646884520"/>
                  </a:ext>
                </a:extLst>
              </a:tr>
              <a:tr h="294124">
                <a:tc>
                  <a:txBody>
                    <a:bodyPr/>
                    <a:lstStyle/>
                    <a:p>
                      <a:pPr algn="r" fontAlgn="ctr"/>
                      <a:r>
                        <a:rPr lang="en-US" sz="1200" b="0" i="0" u="none" strike="noStrike">
                          <a:solidFill>
                            <a:srgbClr val="000000"/>
                          </a:solidFill>
                          <a:effectLst/>
                          <a:latin typeface="Franklin Gothic Book" panose="020B0503020102020204" pitchFamily="34" charset="0"/>
                        </a:rPr>
                        <a:t>Family</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26%</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28%</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Religious organization/Church</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7%</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8%</a:t>
                      </a:r>
                    </a:p>
                  </a:txBody>
                  <a:tcPr marL="6350" marR="6350" marT="6350" marB="0" anchor="ctr"/>
                </a:tc>
                <a:extLst>
                  <a:ext uri="{0D108BD9-81ED-4DB2-BD59-A6C34878D82A}">
                    <a16:rowId xmlns:a16="http://schemas.microsoft.com/office/drawing/2014/main" val="381167509"/>
                  </a:ext>
                </a:extLst>
              </a:tr>
              <a:tr h="294124">
                <a:tc>
                  <a:txBody>
                    <a:bodyPr/>
                    <a:lstStyle/>
                    <a:p>
                      <a:pPr algn="r" fontAlgn="ctr"/>
                      <a:r>
                        <a:rPr lang="en-US" sz="1200" b="0" i="0" u="none" strike="noStrike">
                          <a:solidFill>
                            <a:srgbClr val="000000"/>
                          </a:solidFill>
                          <a:effectLst/>
                          <a:latin typeface="Franklin Gothic Book" panose="020B0503020102020204" pitchFamily="34" charset="0"/>
                        </a:rPr>
                        <a:t>Newspapers</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25%</a:t>
                      </a:r>
                    </a:p>
                  </a:txBody>
                  <a:tcPr marL="6350" marR="6350" marT="6350" marB="0" anchor="ctr"/>
                </a:tc>
                <a:tc>
                  <a:txBody>
                    <a:bodyPr/>
                    <a:lstStyle/>
                    <a:p>
                      <a:pPr algn="ctr" fontAlgn="ctr"/>
                      <a:r>
                        <a:rPr lang="en-US" sz="1600" b="1" i="0" u="none" strike="noStrike">
                          <a:solidFill>
                            <a:srgbClr val="595959"/>
                          </a:solidFill>
                          <a:effectLst/>
                          <a:latin typeface="Franklin Gothic Book" panose="020B0503020102020204" pitchFamily="34" charset="0"/>
                        </a:rPr>
                        <a:t>35%</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fontAlgn="ctr"/>
                      <a:r>
                        <a:rPr lang="en-US" sz="1200" b="0" i="0" u="none" strike="noStrike">
                          <a:solidFill>
                            <a:srgbClr val="000000"/>
                          </a:solidFill>
                          <a:effectLst/>
                          <a:latin typeface="Franklin Gothic Book" panose="020B0503020102020204" pitchFamily="34" charset="0"/>
                        </a:rPr>
                        <a:t>None of these</a:t>
                      </a:r>
                    </a:p>
                  </a:txBody>
                  <a:tcPr marL="6350" marR="6350" marT="6350" marB="0" anchor="ctr">
                    <a:lnL w="12700" cap="flat" cmpd="sng" algn="ctr">
                      <a:solidFill>
                        <a:schemeClr val="tx2"/>
                      </a:solidFill>
                      <a:prstDash val="solid"/>
                      <a:round/>
                      <a:headEnd type="none" w="med" len="med"/>
                      <a:tailEnd type="none" w="med" len="med"/>
                    </a:lnL>
                  </a:tcPr>
                </a:tc>
                <a:tc>
                  <a:txBody>
                    <a:bodyPr/>
                    <a:lstStyle/>
                    <a:p>
                      <a:pPr algn="ctr" fontAlgn="ctr"/>
                      <a:r>
                        <a:rPr lang="en-US" sz="1600" b="1" i="0" u="none" strike="noStrike">
                          <a:solidFill>
                            <a:srgbClr val="E95100"/>
                          </a:solidFill>
                          <a:effectLst/>
                          <a:latin typeface="Franklin Gothic Book" panose="020B0503020102020204" pitchFamily="34" charset="0"/>
                        </a:rPr>
                        <a:t>4%</a:t>
                      </a:r>
                    </a:p>
                  </a:txBody>
                  <a:tcPr marL="6350" marR="6350" marT="6350" marB="0" anchor="ctr"/>
                </a:tc>
                <a:tc>
                  <a:txBody>
                    <a:bodyPr/>
                    <a:lstStyle/>
                    <a:p>
                      <a:pPr algn="ctr" fontAlgn="ctr"/>
                      <a:r>
                        <a:rPr lang="en-US" sz="1600" b="1" i="0" u="none" strike="noStrike" dirty="0">
                          <a:solidFill>
                            <a:srgbClr val="595959"/>
                          </a:solidFill>
                          <a:effectLst/>
                          <a:latin typeface="Franklin Gothic Book" panose="020B0503020102020204" pitchFamily="34" charset="0"/>
                        </a:rPr>
                        <a:t>6%</a:t>
                      </a:r>
                    </a:p>
                  </a:txBody>
                  <a:tcPr marL="6350" marR="6350" marT="6350" marB="0" anchor="ctr"/>
                </a:tc>
                <a:extLst>
                  <a:ext uri="{0D108BD9-81ED-4DB2-BD59-A6C34878D82A}">
                    <a16:rowId xmlns:a16="http://schemas.microsoft.com/office/drawing/2014/main" val="1752858162"/>
                  </a:ext>
                </a:extLst>
              </a:tr>
              <a:tr h="306773">
                <a:tc>
                  <a:txBody>
                    <a:bodyPr/>
                    <a:lstStyle/>
                    <a:p>
                      <a:pPr algn="r" fontAlgn="ctr"/>
                      <a:r>
                        <a:rPr lang="en-US" sz="1200" b="0" i="0" u="none" strike="noStrike">
                          <a:solidFill>
                            <a:srgbClr val="000000"/>
                          </a:solidFill>
                          <a:effectLst/>
                          <a:latin typeface="Franklin Gothic Book" panose="020B0503020102020204" pitchFamily="34" charset="0"/>
                        </a:rPr>
                        <a:t>TikTok</a:t>
                      </a:r>
                    </a:p>
                  </a:txBody>
                  <a:tcPr marL="6350" marR="6350" marT="6350" marB="0" anchor="ctr"/>
                </a:tc>
                <a:tc>
                  <a:txBody>
                    <a:bodyPr/>
                    <a:lstStyle/>
                    <a:p>
                      <a:pPr algn="ctr" fontAlgn="ctr"/>
                      <a:r>
                        <a:rPr lang="en-US" sz="1600" b="1" i="0" u="none" strike="noStrike">
                          <a:solidFill>
                            <a:srgbClr val="E95100"/>
                          </a:solidFill>
                          <a:effectLst/>
                          <a:latin typeface="Franklin Gothic Book" panose="020B0503020102020204" pitchFamily="34" charset="0"/>
                        </a:rPr>
                        <a:t>25%</a:t>
                      </a:r>
                    </a:p>
                  </a:txBody>
                  <a:tcPr marL="6350" marR="6350" marT="6350" marB="0" anchor="ctr"/>
                </a:tc>
                <a:tc>
                  <a:txBody>
                    <a:bodyPr/>
                    <a:lstStyle/>
                    <a:p>
                      <a:pPr algn="ctr" fontAlgn="ctr"/>
                      <a:r>
                        <a:rPr lang="en-US" sz="1600" b="1" i="0" u="none" strike="noStrike" dirty="0">
                          <a:solidFill>
                            <a:srgbClr val="595959"/>
                          </a:solidFill>
                          <a:effectLst/>
                          <a:latin typeface="Franklin Gothic Book" panose="020B0503020102020204" pitchFamily="34" charset="0"/>
                        </a:rPr>
                        <a:t>13%</a:t>
                      </a:r>
                    </a:p>
                  </a:txBody>
                  <a:tcPr marL="6350" marR="6350" marT="6350" marB="0" anchor="ctr">
                    <a:lnR w="12700" cap="flat" cmpd="sng" algn="ctr">
                      <a:solidFill>
                        <a:schemeClr val="tx2"/>
                      </a:solidFill>
                      <a:prstDash val="solid"/>
                      <a:round/>
                      <a:headEnd type="none" w="med" len="med"/>
                      <a:tailEnd type="none" w="med" len="med"/>
                    </a:lnR>
                  </a:tcPr>
                </a:tc>
                <a:tc>
                  <a:txBody>
                    <a:bodyPr/>
                    <a:lstStyle/>
                    <a:p>
                      <a:pPr algn="r"/>
                      <a:endParaRPr lang="en-US" sz="1600" b="0" dirty="0">
                        <a:latin typeface="+mn-lt"/>
                      </a:endParaRPr>
                    </a:p>
                  </a:txBody>
                  <a:tcPr anchor="ctr">
                    <a:lnL w="12700" cap="flat" cmpd="sng" algn="ctr">
                      <a:solidFill>
                        <a:schemeClr val="tx2"/>
                      </a:solidFill>
                      <a:prstDash val="solid"/>
                      <a:round/>
                      <a:headEnd type="none" w="med" len="med"/>
                      <a:tailEnd type="none" w="med" len="med"/>
                    </a:lnL>
                  </a:tcPr>
                </a:tc>
                <a:tc>
                  <a:txBody>
                    <a:bodyPr/>
                    <a:lstStyle/>
                    <a:p>
                      <a:pPr algn="ctr"/>
                      <a:endParaRPr lang="en-US" sz="1600" b="1" dirty="0">
                        <a:solidFill>
                          <a:schemeClr val="accent5"/>
                        </a:solidFill>
                        <a:latin typeface="+mn-lt"/>
                      </a:endParaRPr>
                    </a:p>
                  </a:txBody>
                  <a:tcPr anchor="ctr"/>
                </a:tc>
                <a:tc>
                  <a:txBody>
                    <a:bodyPr/>
                    <a:lstStyle/>
                    <a:p>
                      <a:pPr algn="ctr"/>
                      <a:endParaRPr lang="en-US" sz="1600" b="1" dirty="0">
                        <a:solidFill>
                          <a:schemeClr val="tx1">
                            <a:lumMod val="65000"/>
                            <a:lumOff val="35000"/>
                          </a:schemeClr>
                        </a:solidFill>
                        <a:latin typeface="+mn-lt"/>
                      </a:endParaRPr>
                    </a:p>
                  </a:txBody>
                  <a:tcPr anchor="ctr"/>
                </a:tc>
                <a:extLst>
                  <a:ext uri="{0D108BD9-81ED-4DB2-BD59-A6C34878D82A}">
                    <a16:rowId xmlns:a16="http://schemas.microsoft.com/office/drawing/2014/main" val="2167417878"/>
                  </a:ext>
                </a:extLst>
              </a:tr>
            </a:tbl>
          </a:graphicData>
        </a:graphic>
      </p:graphicFrame>
    </p:spTree>
    <p:extLst>
      <p:ext uri="{BB962C8B-B14F-4D97-AF65-F5344CB8AC3E}">
        <p14:creationId xmlns:p14="http://schemas.microsoft.com/office/powerpoint/2010/main" val="3638212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49689A-23AB-183A-BE83-79E85C81775A}"/>
              </a:ext>
            </a:extLst>
          </p:cNvPr>
          <p:cNvSpPr>
            <a:spLocks noGrp="1"/>
          </p:cNvSpPr>
          <p:nvPr>
            <p:ph type="title" idx="4294967295"/>
          </p:nvPr>
        </p:nvSpPr>
        <p:spPr>
          <a:xfrm>
            <a:off x="609600" y="366184"/>
            <a:ext cx="10972800" cy="853440"/>
          </a:xfrm>
        </p:spPr>
        <p:txBody>
          <a:bodyPr anchor="t">
            <a:noAutofit/>
          </a:bodyPr>
          <a:lstStyle/>
          <a:p>
            <a:r>
              <a:rPr lang="en-US" sz="3600" dirty="0"/>
              <a:t>Messaging in Spanish is </a:t>
            </a:r>
            <a:r>
              <a:rPr lang="en-US" sz="3600" i="1" dirty="0"/>
              <a:t>Powerful</a:t>
            </a:r>
            <a:r>
              <a:rPr lang="en-US" sz="3600" dirty="0"/>
              <a:t> and </a:t>
            </a:r>
            <a:r>
              <a:rPr lang="en-US" sz="3600" i="1" dirty="0"/>
              <a:t>Connects</a:t>
            </a:r>
          </a:p>
        </p:txBody>
      </p:sp>
      <p:pic>
        <p:nvPicPr>
          <p:cNvPr id="9" name="Picture 2" descr="Voting rights debate: Watch these states as GOP tries to make it harder to  vote - CNNPolitics">
            <a:extLst>
              <a:ext uri="{FF2B5EF4-FFF2-40B4-BE49-F238E27FC236}">
                <a16:creationId xmlns:a16="http://schemas.microsoft.com/office/drawing/2014/main" id="{5E3C1B21-5BDE-9C76-1324-F45A70A47E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64489" y="2597915"/>
            <a:ext cx="3617911" cy="2035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3" name="Table 7">
            <a:extLst>
              <a:ext uri="{FF2B5EF4-FFF2-40B4-BE49-F238E27FC236}">
                <a16:creationId xmlns:a16="http://schemas.microsoft.com/office/drawing/2014/main" id="{88980A16-5484-540B-3A77-E41C11594959}"/>
              </a:ext>
            </a:extLst>
          </p:cNvPr>
          <p:cNvGraphicFramePr>
            <a:graphicFrameLocks noGrp="1"/>
          </p:cNvGraphicFramePr>
          <p:nvPr>
            <p:extLst>
              <p:ext uri="{D42A27DB-BD31-4B8C-83A1-F6EECF244321}">
                <p14:modId xmlns:p14="http://schemas.microsoft.com/office/powerpoint/2010/main" val="64993721"/>
              </p:ext>
            </p:extLst>
          </p:nvPr>
        </p:nvGraphicFramePr>
        <p:xfrm>
          <a:off x="576459" y="1521823"/>
          <a:ext cx="6852800" cy="4187952"/>
        </p:xfrm>
        <a:graphic>
          <a:graphicData uri="http://schemas.openxmlformats.org/drawingml/2006/table">
            <a:tbl>
              <a:tblPr firstRow="1" bandRow="1">
                <a:tableStyleId>{2D5ABB26-0587-4C30-8999-92F81FD0307C}</a:tableStyleId>
              </a:tblPr>
              <a:tblGrid>
                <a:gridCol w="2846857">
                  <a:extLst>
                    <a:ext uri="{9D8B030D-6E8A-4147-A177-3AD203B41FA5}">
                      <a16:colId xmlns:a16="http://schemas.microsoft.com/office/drawing/2014/main" val="405060435"/>
                    </a:ext>
                  </a:extLst>
                </a:gridCol>
                <a:gridCol w="4005943">
                  <a:extLst>
                    <a:ext uri="{9D8B030D-6E8A-4147-A177-3AD203B41FA5}">
                      <a16:colId xmlns:a16="http://schemas.microsoft.com/office/drawing/2014/main" val="731409891"/>
                    </a:ext>
                  </a:extLst>
                </a:gridCol>
              </a:tblGrid>
              <a:tr h="1374322">
                <a:tc>
                  <a:txBody>
                    <a:bodyPr/>
                    <a:lstStyle/>
                    <a:p>
                      <a:pPr algn="ctr" defTabSz="1100583" hangingPunct="0">
                        <a:spcBef>
                          <a:spcPts val="0"/>
                        </a:spcBef>
                        <a:defRPr/>
                      </a:pPr>
                      <a:r>
                        <a:rPr lang="en-US" sz="7200" b="1" u="sng" kern="0" dirty="0">
                          <a:solidFill>
                            <a:schemeClr val="accent5"/>
                          </a:solidFill>
                          <a:latin typeface="+mn-lt"/>
                          <a:ea typeface="+mn-ea"/>
                          <a:cs typeface="+mn-cs"/>
                          <a:sym typeface="Helvetica Light"/>
                        </a:rPr>
                        <a:t>72%</a:t>
                      </a:r>
                    </a:p>
                    <a:p>
                      <a:pPr algn="ctr" defTabSz="1100583" hangingPunct="0">
                        <a:spcBef>
                          <a:spcPts val="0"/>
                        </a:spcBef>
                        <a:defRPr/>
                      </a:pPr>
                      <a:r>
                        <a:rPr lang="en-US" sz="1600" kern="0" dirty="0">
                          <a:latin typeface="+mn-lt"/>
                          <a:sym typeface="Helvetica Light"/>
                        </a:rPr>
                        <a:t>of Hispanics agree</a:t>
                      </a:r>
                    </a:p>
                  </a:txBody>
                  <a:tcPr marT="0" marB="54864"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0" dirty="0">
                          <a:solidFill>
                            <a:schemeClr val="accent5"/>
                          </a:solidFill>
                          <a:latin typeface="+mn-lt"/>
                          <a:sym typeface="Helvetica Light"/>
                        </a:rPr>
                        <a:t>I appreciate</a:t>
                      </a:r>
                      <a:r>
                        <a:rPr lang="en-US" sz="1800" i="1" kern="0" dirty="0">
                          <a:solidFill>
                            <a:schemeClr val="accent5"/>
                          </a:solidFill>
                          <a:latin typeface="+mn-lt"/>
                          <a:sym typeface="Helvetica Light"/>
                        </a:rPr>
                        <a:t> </a:t>
                      </a:r>
                      <a:r>
                        <a:rPr lang="en-US" sz="1800" b="1" i="1" kern="0" dirty="0">
                          <a:solidFill>
                            <a:schemeClr val="accent5"/>
                          </a:solidFill>
                          <a:latin typeface="+mn-lt"/>
                          <a:sym typeface="Helvetica Light"/>
                        </a:rPr>
                        <a:t>when candidates advertise in Spanish </a:t>
                      </a:r>
                      <a:r>
                        <a:rPr lang="en-US" sz="1800" i="1" kern="0" dirty="0">
                          <a:solidFill>
                            <a:srgbClr val="000000"/>
                          </a:solidFill>
                          <a:latin typeface="+mn-lt"/>
                          <a:sym typeface="Helvetica Light"/>
                        </a:rPr>
                        <a:t>in trying to win my vote</a:t>
                      </a:r>
                      <a:endParaRPr lang="en-US" sz="1800" b="1" i="1" kern="0" dirty="0">
                        <a:solidFill>
                          <a:srgbClr val="1D1DEA"/>
                        </a:solidFill>
                        <a:latin typeface="+mn-lt"/>
                        <a:sym typeface="Helvetica Light"/>
                      </a:endParaRPr>
                    </a:p>
                  </a:txBody>
                  <a:tcPr marT="0" marB="54864"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1092445"/>
                  </a:ext>
                </a:extLst>
              </a:tr>
              <a:tr h="1374322">
                <a:tc>
                  <a:txBody>
                    <a:bodyPr/>
                    <a:lstStyle/>
                    <a:p>
                      <a:pPr marL="0" marR="0" lvl="0" indent="0" algn="ctr" defTabSz="1100583" rtl="0" eaLnBrk="1" fontAlgn="auto" latinLnBrk="0" hangingPunct="0">
                        <a:lnSpc>
                          <a:spcPct val="100000"/>
                        </a:lnSpc>
                        <a:spcBef>
                          <a:spcPts val="0"/>
                        </a:spcBef>
                        <a:spcAft>
                          <a:spcPts val="0"/>
                        </a:spcAft>
                        <a:buClrTx/>
                        <a:buSzTx/>
                        <a:buFontTx/>
                        <a:buNone/>
                        <a:tabLst/>
                        <a:defRPr/>
                      </a:pPr>
                      <a:r>
                        <a:rPr kumimoji="0" lang="en-US" sz="7200" b="1" i="0" u="sng" strike="noStrike" kern="0" cap="none" spc="0" normalizeH="0" baseline="0" noProof="0" dirty="0">
                          <a:ln>
                            <a:noFill/>
                          </a:ln>
                          <a:solidFill>
                            <a:schemeClr val="accent5"/>
                          </a:solidFill>
                          <a:effectLst/>
                          <a:uLnTx/>
                          <a:uFillTx/>
                          <a:latin typeface="+mn-lt"/>
                          <a:ea typeface="+mn-ea"/>
                          <a:cs typeface="+mn-cs"/>
                          <a:sym typeface="Helvetica Light"/>
                        </a:rPr>
                        <a:t>65%</a:t>
                      </a:r>
                    </a:p>
                    <a:p>
                      <a:pPr marL="0" marR="0" lvl="0" indent="0" algn="ctr" defTabSz="1100583"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mn-lt"/>
                          <a:ea typeface="+mn-ea"/>
                          <a:cs typeface="+mn-cs"/>
                          <a:sym typeface="Helvetica Light"/>
                        </a:rPr>
                        <a:t>of Hispanics agree</a:t>
                      </a:r>
                    </a:p>
                  </a:txBody>
                  <a:tcPr marT="0" marB="5486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0" dirty="0">
                          <a:solidFill>
                            <a:srgbClr val="000000"/>
                          </a:solidFill>
                          <a:latin typeface="+mn-lt"/>
                          <a:sym typeface="Helvetica Light"/>
                        </a:rPr>
                        <a:t>Political parties and candidates who advertise in Spanish are </a:t>
                      </a:r>
                      <a:r>
                        <a:rPr lang="en-US" sz="1800" b="1" i="1" kern="0" dirty="0">
                          <a:solidFill>
                            <a:schemeClr val="accent5"/>
                          </a:solidFill>
                          <a:latin typeface="+mn-lt"/>
                          <a:sym typeface="Helvetica Light"/>
                        </a:rPr>
                        <a:t>showing me they want my vote</a:t>
                      </a:r>
                    </a:p>
                  </a:txBody>
                  <a:tcPr marT="0" marB="5486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3876231"/>
                  </a:ext>
                </a:extLst>
              </a:tr>
              <a:tr h="1374322">
                <a:tc>
                  <a:txBody>
                    <a:bodyPr/>
                    <a:lstStyle/>
                    <a:p>
                      <a:pPr marL="0" marR="0" lvl="0" indent="0" algn="ctr" defTabSz="1100583" rtl="0" eaLnBrk="1" fontAlgn="auto" latinLnBrk="0" hangingPunct="0">
                        <a:lnSpc>
                          <a:spcPct val="100000"/>
                        </a:lnSpc>
                        <a:spcBef>
                          <a:spcPts val="0"/>
                        </a:spcBef>
                        <a:spcAft>
                          <a:spcPts val="0"/>
                        </a:spcAft>
                        <a:buClrTx/>
                        <a:buSzTx/>
                        <a:buFontTx/>
                        <a:buNone/>
                        <a:tabLst/>
                        <a:defRPr/>
                      </a:pPr>
                      <a:r>
                        <a:rPr kumimoji="0" lang="en-US" sz="7200" b="1" i="0" u="sng" strike="noStrike" kern="0" cap="none" spc="0" normalizeH="0" baseline="0" noProof="0" dirty="0">
                          <a:ln>
                            <a:noFill/>
                          </a:ln>
                          <a:solidFill>
                            <a:schemeClr val="accent5"/>
                          </a:solidFill>
                          <a:effectLst/>
                          <a:uLnTx/>
                          <a:uFillTx/>
                          <a:latin typeface="+mn-lt"/>
                          <a:ea typeface="+mn-ea"/>
                          <a:cs typeface="+mn-cs"/>
                          <a:sym typeface="Helvetica Light"/>
                        </a:rPr>
                        <a:t>60%</a:t>
                      </a:r>
                    </a:p>
                    <a:p>
                      <a:pPr marL="0" marR="0" lvl="0" indent="0" algn="ctr" defTabSz="1100583"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mn-lt"/>
                          <a:ea typeface="+mn-ea"/>
                          <a:cs typeface="+mn-cs"/>
                          <a:sym typeface="Helvetica Light"/>
                        </a:rPr>
                        <a:t>of Hispanics agree</a:t>
                      </a:r>
                    </a:p>
                  </a:txBody>
                  <a:tcPr marT="0" marB="54864"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0" dirty="0">
                          <a:solidFill>
                            <a:srgbClr val="000000"/>
                          </a:solidFill>
                          <a:latin typeface="+mn-lt"/>
                          <a:sym typeface="Helvetica Light"/>
                        </a:rPr>
                        <a:t>When a political party or candidate communicates with me in Spanish, it suggests that </a:t>
                      </a:r>
                      <a:r>
                        <a:rPr lang="en-US" sz="1800" b="1" i="1" kern="0" dirty="0">
                          <a:solidFill>
                            <a:schemeClr val="accent5"/>
                          </a:solidFill>
                          <a:latin typeface="+mn-lt"/>
                          <a:sym typeface="Helvetica Light"/>
                        </a:rPr>
                        <a:t>they are truly interested in Hispanics and our community</a:t>
                      </a:r>
                    </a:p>
                  </a:txBody>
                  <a:tcPr marT="0" marB="54864"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34142381"/>
                  </a:ext>
                </a:extLst>
              </a:tr>
            </a:tbl>
          </a:graphicData>
        </a:graphic>
      </p:graphicFrame>
    </p:spTree>
    <p:extLst>
      <p:ext uri="{BB962C8B-B14F-4D97-AF65-F5344CB8AC3E}">
        <p14:creationId xmlns:p14="http://schemas.microsoft.com/office/powerpoint/2010/main" val="38114523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1C1E-E45D-7DE7-6CBA-54F044AFF144}"/>
              </a:ext>
            </a:extLst>
          </p:cNvPr>
          <p:cNvSpPr txBox="1">
            <a:spLocks/>
          </p:cNvSpPr>
          <p:nvPr/>
        </p:nvSpPr>
        <p:spPr>
          <a:xfrm>
            <a:off x="609600" y="366184"/>
            <a:ext cx="10972800" cy="1397620"/>
          </a:xfrm>
          <a:prstGeom prst="rect">
            <a:avLst/>
          </a:prstGeom>
        </p:spPr>
        <p:txBody>
          <a:bodyPr vert="horz" lIns="91440" tIns="45720" rIns="91440" bIns="45720" rtlCol="0" anchor="t">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Vota Conmigo Familiarity</a:t>
            </a:r>
          </a:p>
        </p:txBody>
      </p:sp>
      <p:sp>
        <p:nvSpPr>
          <p:cNvPr id="5" name="Text Placeholder 2">
            <a:extLst>
              <a:ext uri="{FF2B5EF4-FFF2-40B4-BE49-F238E27FC236}">
                <a16:creationId xmlns:a16="http://schemas.microsoft.com/office/drawing/2014/main" id="{B9333A76-EB7E-B377-BDD7-5CBB1EC54C77}"/>
              </a:ext>
            </a:extLst>
          </p:cNvPr>
          <p:cNvSpPr txBox="1">
            <a:spLocks/>
          </p:cNvSpPr>
          <p:nvPr/>
        </p:nvSpPr>
        <p:spPr>
          <a:xfrm>
            <a:off x="609600" y="1763804"/>
            <a:ext cx="10972800" cy="365760"/>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dirty="0"/>
              <a:t>How familiar or unfamiliar are you with the “Vota Conmigo” campaign?</a:t>
            </a:r>
          </a:p>
        </p:txBody>
      </p:sp>
      <p:graphicFrame>
        <p:nvGraphicFramePr>
          <p:cNvPr id="6" name="Chart 5">
            <a:extLst>
              <a:ext uri="{FF2B5EF4-FFF2-40B4-BE49-F238E27FC236}">
                <a16:creationId xmlns:a16="http://schemas.microsoft.com/office/drawing/2014/main" id="{DEE9EE13-CB14-9EBC-BB77-C321E6F36E9E}"/>
              </a:ext>
            </a:extLst>
          </p:cNvPr>
          <p:cNvGraphicFramePr/>
          <p:nvPr>
            <p:extLst>
              <p:ext uri="{D42A27DB-BD31-4B8C-83A1-F6EECF244321}">
                <p14:modId xmlns:p14="http://schemas.microsoft.com/office/powerpoint/2010/main" val="2003532402"/>
              </p:ext>
            </p:extLst>
          </p:nvPr>
        </p:nvGraphicFramePr>
        <p:xfrm>
          <a:off x="3940245" y="2806230"/>
          <a:ext cx="4311509" cy="290422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4C27CFB-087C-B294-37C6-C6A0E8A1A0C8}"/>
              </a:ext>
            </a:extLst>
          </p:cNvPr>
          <p:cNvSpPr txBox="1"/>
          <p:nvPr/>
        </p:nvSpPr>
        <p:spPr>
          <a:xfrm>
            <a:off x="3836277" y="2200940"/>
            <a:ext cx="4519448" cy="605290"/>
          </a:xfrm>
          <a:prstGeom prst="rect">
            <a:avLst/>
          </a:prstGeom>
          <a:noFill/>
        </p:spPr>
        <p:txBody>
          <a:bodyPr wrap="square" rtlCol="0" anchor="ctr">
            <a:noAutofit/>
          </a:bodyPr>
          <a:lstStyle/>
          <a:p>
            <a:pPr algn="ctr"/>
            <a:r>
              <a:rPr lang="en-US" sz="1600" u="sng" dirty="0">
                <a:solidFill>
                  <a:schemeClr val="tx1"/>
                </a:solidFill>
              </a:rPr>
              <a:t>Vota Conmigo Familiarity</a:t>
            </a:r>
          </a:p>
        </p:txBody>
      </p:sp>
    </p:spTree>
    <p:extLst>
      <p:ext uri="{BB962C8B-B14F-4D97-AF65-F5344CB8AC3E}">
        <p14:creationId xmlns:p14="http://schemas.microsoft.com/office/powerpoint/2010/main" val="1951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3069BF-4F72-8D67-6359-35A26104FF77}"/>
              </a:ext>
            </a:extLst>
          </p:cNvPr>
          <p:cNvSpPr txBox="1"/>
          <p:nvPr/>
        </p:nvSpPr>
        <p:spPr>
          <a:xfrm>
            <a:off x="414670" y="2132622"/>
            <a:ext cx="7517217" cy="2592755"/>
          </a:xfrm>
          <a:prstGeom prst="rect">
            <a:avLst/>
          </a:prstGeom>
          <a:noFill/>
        </p:spPr>
        <p:txBody>
          <a:bodyPr wrap="square" rtlCol="0" anchor="ctr">
            <a:noAutofit/>
          </a:bodyPr>
          <a:lstStyle/>
          <a:p>
            <a:r>
              <a:rPr lang="en-US" sz="6000" dirty="0"/>
              <a:t>Thank You!</a:t>
            </a:r>
          </a:p>
        </p:txBody>
      </p:sp>
    </p:spTree>
    <p:extLst>
      <p:ext uri="{BB962C8B-B14F-4D97-AF65-F5344CB8AC3E}">
        <p14:creationId xmlns:p14="http://schemas.microsoft.com/office/powerpoint/2010/main" val="585002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0D26-3FCD-3CF1-876F-D677F99A6CB5}"/>
              </a:ext>
            </a:extLst>
          </p:cNvPr>
          <p:cNvSpPr>
            <a:spLocks noGrp="1"/>
          </p:cNvSpPr>
          <p:nvPr>
            <p:ph type="title" idx="4294967295"/>
          </p:nvPr>
        </p:nvSpPr>
        <p:spPr>
          <a:xfrm>
            <a:off x="609600" y="366184"/>
            <a:ext cx="10972800" cy="853440"/>
          </a:xfrm>
        </p:spPr>
        <p:txBody>
          <a:bodyPr anchor="t">
            <a:noAutofit/>
          </a:bodyPr>
          <a:lstStyle/>
          <a:p>
            <a:r>
              <a:rPr lang="en-US" sz="3600" dirty="0"/>
              <a:t>Religious Service Attendance</a:t>
            </a:r>
          </a:p>
        </p:txBody>
      </p:sp>
      <p:sp>
        <p:nvSpPr>
          <p:cNvPr id="3" name="Text Placeholder 2">
            <a:extLst>
              <a:ext uri="{FF2B5EF4-FFF2-40B4-BE49-F238E27FC236}">
                <a16:creationId xmlns:a16="http://schemas.microsoft.com/office/drawing/2014/main" id="{425AD49C-96C2-2740-B143-EAF5575E7BB3}"/>
              </a:ext>
            </a:extLst>
          </p:cNvPr>
          <p:cNvSpPr>
            <a:spLocks noGrp="1"/>
          </p:cNvSpPr>
          <p:nvPr>
            <p:ph type="body" sz="quarter" idx="4294967295"/>
          </p:nvPr>
        </p:nvSpPr>
        <p:spPr>
          <a:xfrm>
            <a:off x="609600" y="1219624"/>
            <a:ext cx="10972800" cy="365760"/>
          </a:xfrm>
        </p:spPr>
        <p:txBody>
          <a:bodyPr anchor="ctr">
            <a:normAutofit/>
          </a:bodyPr>
          <a:lstStyle/>
          <a:p>
            <a:pPr marL="0" indent="0">
              <a:buNone/>
            </a:pPr>
            <a:r>
              <a:rPr lang="en-US" sz="1200" i="1" dirty="0">
                <a:solidFill>
                  <a:schemeClr val="tx1"/>
                </a:solidFill>
              </a:rPr>
              <a:t>Aside from weddings and funerals, how often would you say that you attend religious services?</a:t>
            </a:r>
          </a:p>
        </p:txBody>
      </p:sp>
      <p:graphicFrame>
        <p:nvGraphicFramePr>
          <p:cNvPr id="4" name="Chart 3">
            <a:extLst>
              <a:ext uri="{FF2B5EF4-FFF2-40B4-BE49-F238E27FC236}">
                <a16:creationId xmlns:a16="http://schemas.microsoft.com/office/drawing/2014/main" id="{5B2AAC57-1C36-5D76-4C7B-F97A4C07720A}"/>
              </a:ext>
            </a:extLst>
          </p:cNvPr>
          <p:cNvGraphicFramePr/>
          <p:nvPr>
            <p:extLst>
              <p:ext uri="{D42A27DB-BD31-4B8C-83A1-F6EECF244321}">
                <p14:modId xmlns:p14="http://schemas.microsoft.com/office/powerpoint/2010/main" val="83799888"/>
              </p:ext>
            </p:extLst>
          </p:nvPr>
        </p:nvGraphicFramePr>
        <p:xfrm>
          <a:off x="2032000" y="2209800"/>
          <a:ext cx="8128000" cy="39285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C858B32-21C3-5BC7-6B61-262681B78065}"/>
              </a:ext>
            </a:extLst>
          </p:cNvPr>
          <p:cNvSpPr txBox="1"/>
          <p:nvPr/>
        </p:nvSpPr>
        <p:spPr>
          <a:xfrm>
            <a:off x="3836276" y="2042897"/>
            <a:ext cx="4519448" cy="609340"/>
          </a:xfrm>
          <a:prstGeom prst="rect">
            <a:avLst/>
          </a:prstGeom>
          <a:noFill/>
        </p:spPr>
        <p:txBody>
          <a:bodyPr wrap="square" rtlCol="0" anchor="ctr">
            <a:noAutofit/>
          </a:bodyPr>
          <a:lstStyle/>
          <a:p>
            <a:pPr algn="ctr"/>
            <a:r>
              <a:rPr lang="en-US" sz="1600" u="sng" dirty="0">
                <a:solidFill>
                  <a:schemeClr val="tx1"/>
                </a:solidFill>
              </a:rPr>
              <a:t>Religious Service Attendance</a:t>
            </a:r>
            <a:endParaRPr lang="en-US" sz="1400" i="1" u="sng" dirty="0">
              <a:solidFill>
                <a:schemeClr val="tx1"/>
              </a:solidFill>
            </a:endParaRPr>
          </a:p>
        </p:txBody>
      </p:sp>
    </p:spTree>
    <p:extLst>
      <p:ext uri="{BB962C8B-B14F-4D97-AF65-F5344CB8AC3E}">
        <p14:creationId xmlns:p14="http://schemas.microsoft.com/office/powerpoint/2010/main" val="313709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46F78D-4363-254A-36C9-08D3A618B54E}"/>
              </a:ext>
            </a:extLst>
          </p:cNvPr>
          <p:cNvSpPr txBox="1"/>
          <p:nvPr/>
        </p:nvSpPr>
        <p:spPr>
          <a:xfrm>
            <a:off x="838194" y="2314743"/>
            <a:ext cx="3553053" cy="488986"/>
          </a:xfrm>
          <a:prstGeom prst="rect">
            <a:avLst/>
          </a:prstGeom>
          <a:noFill/>
        </p:spPr>
        <p:txBody>
          <a:bodyPr wrap="square" rtlCol="0" anchor="ctr">
            <a:noAutofit/>
          </a:bodyPr>
          <a:lstStyle/>
          <a:p>
            <a:pPr algn="ctr"/>
            <a:r>
              <a:rPr lang="en-US" sz="1600" u="sng" dirty="0">
                <a:solidFill>
                  <a:schemeClr val="tx1"/>
                </a:solidFill>
              </a:rPr>
              <a:t>Should Biden Run</a:t>
            </a:r>
          </a:p>
        </p:txBody>
      </p:sp>
      <p:graphicFrame>
        <p:nvGraphicFramePr>
          <p:cNvPr id="3" name="Chart 2">
            <a:extLst>
              <a:ext uri="{FF2B5EF4-FFF2-40B4-BE49-F238E27FC236}">
                <a16:creationId xmlns:a16="http://schemas.microsoft.com/office/drawing/2014/main" id="{DB1F6A75-ADB1-AE54-1F6E-E5B62B8A3741}"/>
              </a:ext>
            </a:extLst>
          </p:cNvPr>
          <p:cNvGraphicFramePr/>
          <p:nvPr>
            <p:extLst>
              <p:ext uri="{D42A27DB-BD31-4B8C-83A1-F6EECF244321}">
                <p14:modId xmlns:p14="http://schemas.microsoft.com/office/powerpoint/2010/main" val="664307055"/>
              </p:ext>
            </p:extLst>
          </p:nvPr>
        </p:nvGraphicFramePr>
        <p:xfrm>
          <a:off x="838186" y="2717866"/>
          <a:ext cx="3553061" cy="36923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D7429FA-3257-1ACB-AFF6-00536EA6B1EC}"/>
              </a:ext>
            </a:extLst>
          </p:cNvPr>
          <p:cNvSpPr txBox="1"/>
          <p:nvPr/>
        </p:nvSpPr>
        <p:spPr>
          <a:xfrm>
            <a:off x="4660575" y="2314743"/>
            <a:ext cx="6693209" cy="488986"/>
          </a:xfrm>
          <a:prstGeom prst="rect">
            <a:avLst/>
          </a:prstGeom>
          <a:noFill/>
        </p:spPr>
        <p:txBody>
          <a:bodyPr wrap="square" rtlCol="0" anchor="ctr">
            <a:noAutofit/>
          </a:bodyPr>
          <a:lstStyle/>
          <a:p>
            <a:pPr algn="ctr"/>
            <a:r>
              <a:rPr lang="en-US" sz="1600" u="sng" dirty="0">
                <a:solidFill>
                  <a:schemeClr val="tx1"/>
                </a:solidFill>
              </a:rPr>
              <a:t>Effect of Biden Legal Troubles on Vote</a:t>
            </a:r>
          </a:p>
        </p:txBody>
      </p:sp>
      <p:cxnSp>
        <p:nvCxnSpPr>
          <p:cNvPr id="5" name="Straight Connector 4">
            <a:extLst>
              <a:ext uri="{FF2B5EF4-FFF2-40B4-BE49-F238E27FC236}">
                <a16:creationId xmlns:a16="http://schemas.microsoft.com/office/drawing/2014/main" id="{203FF1DA-D631-9A38-4B16-70A2C63F433E}"/>
              </a:ext>
            </a:extLst>
          </p:cNvPr>
          <p:cNvCxnSpPr>
            <a:cxnSpLocks/>
          </p:cNvCxnSpPr>
          <p:nvPr/>
        </p:nvCxnSpPr>
        <p:spPr>
          <a:xfrm>
            <a:off x="4660576" y="2390902"/>
            <a:ext cx="0" cy="3672294"/>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Chart 5">
            <a:extLst>
              <a:ext uri="{FF2B5EF4-FFF2-40B4-BE49-F238E27FC236}">
                <a16:creationId xmlns:a16="http://schemas.microsoft.com/office/drawing/2014/main" id="{9DC2C58D-42D9-B5D8-6B8C-31ECBF69615B}"/>
              </a:ext>
            </a:extLst>
          </p:cNvPr>
          <p:cNvGraphicFramePr/>
          <p:nvPr>
            <p:extLst>
              <p:ext uri="{D42A27DB-BD31-4B8C-83A1-F6EECF244321}">
                <p14:modId xmlns:p14="http://schemas.microsoft.com/office/powerpoint/2010/main" val="2541519532"/>
              </p:ext>
            </p:extLst>
          </p:nvPr>
        </p:nvGraphicFramePr>
        <p:xfrm>
          <a:off x="4660576" y="2717866"/>
          <a:ext cx="6693154" cy="369231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B2E8BDB4-86B3-BFC1-D91E-7818D6B60898}"/>
              </a:ext>
            </a:extLst>
          </p:cNvPr>
          <p:cNvSpPr txBox="1">
            <a:spLocks/>
          </p:cNvSpPr>
          <p:nvPr/>
        </p:nvSpPr>
        <p:spPr>
          <a:xfrm>
            <a:off x="609600" y="366184"/>
            <a:ext cx="10972800" cy="1397620"/>
          </a:xfrm>
          <a:prstGeom prst="rect">
            <a:avLst/>
          </a:prstGeom>
        </p:spPr>
        <p:txBody>
          <a:bodyPr vert="horz" lIns="91440" tIns="45720" rIns="91440" bIns="45720" rtlCol="0" anchor="t">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President Biden</a:t>
            </a:r>
            <a:br>
              <a:rPr lang="en-US" sz="3600" dirty="0"/>
            </a:br>
            <a:r>
              <a:rPr lang="en-US" sz="2000" dirty="0"/>
              <a:t>- 43% of Hispanics want to see Biden run again vs 35% of Non-Hispanics</a:t>
            </a:r>
            <a:br>
              <a:rPr lang="en-US" sz="2000" dirty="0"/>
            </a:br>
            <a:r>
              <a:rPr lang="en-US" sz="2000" dirty="0"/>
              <a:t>- 26% of Hispanics feel potential legal troubles would make them less likely to vote for him</a:t>
            </a:r>
            <a:endParaRPr lang="en-US" dirty="0"/>
          </a:p>
        </p:txBody>
      </p:sp>
      <p:sp>
        <p:nvSpPr>
          <p:cNvPr id="8" name="Text Placeholder 2">
            <a:extLst>
              <a:ext uri="{FF2B5EF4-FFF2-40B4-BE49-F238E27FC236}">
                <a16:creationId xmlns:a16="http://schemas.microsoft.com/office/drawing/2014/main" id="{12210905-7CDC-B190-590A-1F5DC80FE2C8}"/>
              </a:ext>
            </a:extLst>
          </p:cNvPr>
          <p:cNvSpPr txBox="1">
            <a:spLocks/>
          </p:cNvSpPr>
          <p:nvPr/>
        </p:nvSpPr>
        <p:spPr>
          <a:xfrm>
            <a:off x="609600" y="1763803"/>
            <a:ext cx="10972800" cy="525501"/>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spcBef>
                <a:spcPts val="0"/>
              </a:spcBef>
              <a:buNone/>
            </a:pPr>
            <a:r>
              <a:rPr lang="en-US" sz="1200" i="1" dirty="0"/>
              <a:t>Do you want Joe Biden to run again for President in 2024?</a:t>
            </a:r>
          </a:p>
          <a:p>
            <a:pPr marL="0" indent="0">
              <a:spcBef>
                <a:spcPts val="0"/>
              </a:spcBef>
              <a:buNone/>
            </a:pPr>
            <a:r>
              <a:rPr lang="en-US" sz="1200" i="1" dirty="0"/>
              <a:t>Thinking again about the upcoming primary election, will </a:t>
            </a:r>
            <a:r>
              <a:rPr kumimoji="0" lang="en-US" sz="1200" b="0" i="1" u="none" strike="noStrike" kern="1200" cap="none" spc="0" normalizeH="0" baseline="0" noProof="0" dirty="0">
                <a:ln>
                  <a:noFill/>
                </a:ln>
                <a:solidFill>
                  <a:prstClr val="black"/>
                </a:solidFill>
                <a:effectLst/>
                <a:uLnTx/>
                <a:uFillTx/>
                <a:latin typeface="Franklin Gothic Book"/>
                <a:ea typeface="+mn-ea"/>
                <a:cs typeface="+mn-cs"/>
              </a:rPr>
              <a:t>President Biden and his family’s possible legal </a:t>
            </a:r>
            <a:r>
              <a:rPr lang="en-US" sz="1200" i="1" dirty="0"/>
              <a:t>troubles affect how you vote?</a:t>
            </a:r>
          </a:p>
        </p:txBody>
      </p:sp>
    </p:spTree>
    <p:extLst>
      <p:ext uri="{BB962C8B-B14F-4D97-AF65-F5344CB8AC3E}">
        <p14:creationId xmlns:p14="http://schemas.microsoft.com/office/powerpoint/2010/main" val="83884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E07C54-5C29-4D79-B01C-16EC0461EC59}"/>
              </a:ext>
            </a:extLst>
          </p:cNvPr>
          <p:cNvSpPr txBox="1"/>
          <p:nvPr/>
        </p:nvSpPr>
        <p:spPr>
          <a:xfrm>
            <a:off x="838194" y="2314743"/>
            <a:ext cx="3553053" cy="488986"/>
          </a:xfrm>
          <a:prstGeom prst="rect">
            <a:avLst/>
          </a:prstGeom>
          <a:noFill/>
        </p:spPr>
        <p:txBody>
          <a:bodyPr wrap="square" rtlCol="0" anchor="ctr">
            <a:noAutofit/>
          </a:bodyPr>
          <a:lstStyle/>
          <a:p>
            <a:pPr algn="ctr"/>
            <a:r>
              <a:rPr lang="en-US" sz="1600" u="sng" dirty="0">
                <a:solidFill>
                  <a:schemeClr val="tx1"/>
                </a:solidFill>
              </a:rPr>
              <a:t>Should Trump Run</a:t>
            </a:r>
          </a:p>
        </p:txBody>
      </p:sp>
      <p:graphicFrame>
        <p:nvGraphicFramePr>
          <p:cNvPr id="3" name="Chart 2">
            <a:extLst>
              <a:ext uri="{FF2B5EF4-FFF2-40B4-BE49-F238E27FC236}">
                <a16:creationId xmlns:a16="http://schemas.microsoft.com/office/drawing/2014/main" id="{3DDFB91D-CD37-02DF-EE4B-7D9F859ED01B}"/>
              </a:ext>
            </a:extLst>
          </p:cNvPr>
          <p:cNvGraphicFramePr/>
          <p:nvPr>
            <p:extLst>
              <p:ext uri="{D42A27DB-BD31-4B8C-83A1-F6EECF244321}">
                <p14:modId xmlns:p14="http://schemas.microsoft.com/office/powerpoint/2010/main" val="3428538219"/>
              </p:ext>
            </p:extLst>
          </p:nvPr>
        </p:nvGraphicFramePr>
        <p:xfrm>
          <a:off x="838186" y="2717866"/>
          <a:ext cx="3553061" cy="36923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54B264C-DF00-4C4C-8DC7-6501B21831C7}"/>
              </a:ext>
            </a:extLst>
          </p:cNvPr>
          <p:cNvSpPr txBox="1"/>
          <p:nvPr/>
        </p:nvSpPr>
        <p:spPr>
          <a:xfrm>
            <a:off x="4660575" y="2314743"/>
            <a:ext cx="6693209" cy="488986"/>
          </a:xfrm>
          <a:prstGeom prst="rect">
            <a:avLst/>
          </a:prstGeom>
          <a:noFill/>
        </p:spPr>
        <p:txBody>
          <a:bodyPr wrap="square" rtlCol="0" anchor="ctr">
            <a:noAutofit/>
          </a:bodyPr>
          <a:lstStyle/>
          <a:p>
            <a:pPr algn="ctr"/>
            <a:r>
              <a:rPr lang="en-US" sz="1600" u="sng" dirty="0">
                <a:solidFill>
                  <a:schemeClr val="tx1"/>
                </a:solidFill>
              </a:rPr>
              <a:t>Effect of Trump Legal Troubles on Vote</a:t>
            </a:r>
          </a:p>
        </p:txBody>
      </p:sp>
      <p:cxnSp>
        <p:nvCxnSpPr>
          <p:cNvPr id="5" name="Straight Connector 4">
            <a:extLst>
              <a:ext uri="{FF2B5EF4-FFF2-40B4-BE49-F238E27FC236}">
                <a16:creationId xmlns:a16="http://schemas.microsoft.com/office/drawing/2014/main" id="{D241B937-7388-D2DC-D759-9F13F3DBDC41}"/>
              </a:ext>
            </a:extLst>
          </p:cNvPr>
          <p:cNvCxnSpPr>
            <a:cxnSpLocks/>
          </p:cNvCxnSpPr>
          <p:nvPr/>
        </p:nvCxnSpPr>
        <p:spPr>
          <a:xfrm>
            <a:off x="4660576" y="2390902"/>
            <a:ext cx="0" cy="3672294"/>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Chart 5">
            <a:extLst>
              <a:ext uri="{FF2B5EF4-FFF2-40B4-BE49-F238E27FC236}">
                <a16:creationId xmlns:a16="http://schemas.microsoft.com/office/drawing/2014/main" id="{9CC59946-D413-E943-CBF3-A11B554E2FD4}"/>
              </a:ext>
            </a:extLst>
          </p:cNvPr>
          <p:cNvGraphicFramePr/>
          <p:nvPr>
            <p:extLst>
              <p:ext uri="{D42A27DB-BD31-4B8C-83A1-F6EECF244321}">
                <p14:modId xmlns:p14="http://schemas.microsoft.com/office/powerpoint/2010/main" val="2238523510"/>
              </p:ext>
            </p:extLst>
          </p:nvPr>
        </p:nvGraphicFramePr>
        <p:xfrm>
          <a:off x="4660576" y="2717866"/>
          <a:ext cx="6693154" cy="369231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C6DF1456-5D16-DF12-3CA6-835A0089C925}"/>
              </a:ext>
            </a:extLst>
          </p:cNvPr>
          <p:cNvSpPr txBox="1">
            <a:spLocks/>
          </p:cNvSpPr>
          <p:nvPr/>
        </p:nvSpPr>
        <p:spPr>
          <a:xfrm>
            <a:off x="609600" y="366184"/>
            <a:ext cx="10972800" cy="1397620"/>
          </a:xfrm>
          <a:prstGeom prst="rect">
            <a:avLst/>
          </a:prstGeom>
        </p:spPr>
        <p:txBody>
          <a:bodyPr vert="horz" lIns="91440" tIns="45720" rIns="91440" bIns="45720" rtlCol="0" anchor="t">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Donald Trump</a:t>
            </a:r>
            <a:br>
              <a:rPr lang="en-US" dirty="0"/>
            </a:br>
            <a:r>
              <a:rPr lang="en-US" sz="2000" dirty="0"/>
              <a:t>- 35% of Hispanics want to see Trump run again, compared to 31% of Non-Hispanics</a:t>
            </a:r>
            <a:br>
              <a:rPr lang="en-US" sz="2000" dirty="0"/>
            </a:br>
            <a:r>
              <a:rPr lang="en-US" sz="2000" dirty="0"/>
              <a:t>- 40% of Hispanics feel potential legal troubles would make them less likely to vote for him</a:t>
            </a:r>
            <a:endParaRPr lang="en-US" dirty="0"/>
          </a:p>
        </p:txBody>
      </p:sp>
      <p:sp>
        <p:nvSpPr>
          <p:cNvPr id="8" name="Text Placeholder 2">
            <a:extLst>
              <a:ext uri="{FF2B5EF4-FFF2-40B4-BE49-F238E27FC236}">
                <a16:creationId xmlns:a16="http://schemas.microsoft.com/office/drawing/2014/main" id="{76FE00FF-B276-97D3-8B59-F6336F74D29D}"/>
              </a:ext>
            </a:extLst>
          </p:cNvPr>
          <p:cNvSpPr txBox="1">
            <a:spLocks/>
          </p:cNvSpPr>
          <p:nvPr/>
        </p:nvSpPr>
        <p:spPr>
          <a:xfrm>
            <a:off x="609600" y="1763803"/>
            <a:ext cx="10972800" cy="525501"/>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spcBef>
                <a:spcPts val="0"/>
              </a:spcBef>
              <a:buNone/>
            </a:pPr>
            <a:r>
              <a:rPr lang="en-US" sz="1200" i="1" dirty="0"/>
              <a:t>Do you want Donald Trump to run again for President in 2024?</a:t>
            </a:r>
          </a:p>
          <a:p>
            <a:pPr marL="0" indent="0">
              <a:spcBef>
                <a:spcPts val="0"/>
              </a:spcBef>
              <a:buNone/>
            </a:pPr>
            <a:r>
              <a:rPr lang="en-US" sz="1200" i="1" dirty="0"/>
              <a:t>Thinking again about the upcoming primary election, will Donald Trump’s legal troubles affect how you vote?</a:t>
            </a:r>
          </a:p>
        </p:txBody>
      </p:sp>
    </p:spTree>
    <p:extLst>
      <p:ext uri="{BB962C8B-B14F-4D97-AF65-F5344CB8AC3E}">
        <p14:creationId xmlns:p14="http://schemas.microsoft.com/office/powerpoint/2010/main" val="127399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9732-5F21-9382-5F65-E3D84D05CFCD}"/>
              </a:ext>
            </a:extLst>
          </p:cNvPr>
          <p:cNvSpPr txBox="1">
            <a:spLocks/>
          </p:cNvSpPr>
          <p:nvPr/>
        </p:nvSpPr>
        <p:spPr>
          <a:xfrm>
            <a:off x="609600" y="366184"/>
            <a:ext cx="10972800" cy="1397620"/>
          </a:xfrm>
          <a:prstGeom prst="rect">
            <a:avLst/>
          </a:prstGeom>
        </p:spPr>
        <p:txBody>
          <a:bodyPr vert="horz" lIns="91440" tIns="45720" rIns="91440" bIns="45720" rtlCol="0" anchor="t">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3600" dirty="0"/>
              <a:t>United States Senate Preference</a:t>
            </a:r>
            <a:br>
              <a:rPr lang="en-US" dirty="0"/>
            </a:br>
            <a:r>
              <a:rPr lang="en-US" sz="2000" dirty="0"/>
              <a:t>- Democrats favored by Hispanics &amp; Non-Hispanics</a:t>
            </a:r>
            <a:br>
              <a:rPr lang="en-US" sz="2000" dirty="0"/>
            </a:br>
            <a:r>
              <a:rPr lang="en-US" sz="2000" dirty="0"/>
              <a:t>- 47% of Hispanics have no strong preference</a:t>
            </a:r>
            <a:endParaRPr lang="en-US" dirty="0"/>
          </a:p>
        </p:txBody>
      </p:sp>
      <p:sp>
        <p:nvSpPr>
          <p:cNvPr id="3" name="Text Placeholder 2">
            <a:extLst>
              <a:ext uri="{FF2B5EF4-FFF2-40B4-BE49-F238E27FC236}">
                <a16:creationId xmlns:a16="http://schemas.microsoft.com/office/drawing/2014/main" id="{19647425-3A9C-C9F2-8968-52066722CC5C}"/>
              </a:ext>
            </a:extLst>
          </p:cNvPr>
          <p:cNvSpPr txBox="1">
            <a:spLocks/>
          </p:cNvSpPr>
          <p:nvPr/>
        </p:nvSpPr>
        <p:spPr>
          <a:xfrm>
            <a:off x="609600" y="1763804"/>
            <a:ext cx="10972800" cy="365760"/>
          </a:xfrm>
          <a:prstGeom prst="rect">
            <a:avLst/>
          </a:prstGeom>
        </p:spPr>
        <p:txBody>
          <a:bodyPr vert="horz" lIns="91440" tIns="45720" rIns="9144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16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Clr>
                <a:schemeClr val="tx2"/>
              </a:buClr>
              <a:buFont typeface="Courier New" panose="02070309020205020404" pitchFamily="49" charset="0"/>
              <a:buChar char="o"/>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Clr>
                <a:schemeClr val="tx2"/>
              </a:buClr>
              <a:buFont typeface="System Font Regular"/>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chemeClr val="tx2"/>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sz="1200" i="1"/>
              <a:t>Would you prefer to see the Democratic Party or the Republican Party control the United States Senate after the 2024 election?</a:t>
            </a:r>
            <a:endParaRPr lang="en-US" sz="1200" i="1" dirty="0"/>
          </a:p>
        </p:txBody>
      </p:sp>
      <p:graphicFrame>
        <p:nvGraphicFramePr>
          <p:cNvPr id="4" name="Chart 3">
            <a:extLst>
              <a:ext uri="{FF2B5EF4-FFF2-40B4-BE49-F238E27FC236}">
                <a16:creationId xmlns:a16="http://schemas.microsoft.com/office/drawing/2014/main" id="{5E1DD603-8D5F-B22E-6454-C0DB43CAD18E}"/>
              </a:ext>
            </a:extLst>
          </p:cNvPr>
          <p:cNvGraphicFramePr/>
          <p:nvPr>
            <p:extLst>
              <p:ext uri="{D42A27DB-BD31-4B8C-83A1-F6EECF244321}">
                <p14:modId xmlns:p14="http://schemas.microsoft.com/office/powerpoint/2010/main" val="726159426"/>
              </p:ext>
            </p:extLst>
          </p:nvPr>
        </p:nvGraphicFramePr>
        <p:xfrm>
          <a:off x="2032000" y="2209800"/>
          <a:ext cx="8128000" cy="39285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F18DBAE-C9E4-02B3-4705-AC94CEF4261B}"/>
              </a:ext>
            </a:extLst>
          </p:cNvPr>
          <p:cNvSpPr txBox="1"/>
          <p:nvPr/>
        </p:nvSpPr>
        <p:spPr>
          <a:xfrm>
            <a:off x="3836276" y="2209800"/>
            <a:ext cx="4519448" cy="525501"/>
          </a:xfrm>
          <a:prstGeom prst="rect">
            <a:avLst/>
          </a:prstGeom>
          <a:noFill/>
        </p:spPr>
        <p:txBody>
          <a:bodyPr wrap="square" rtlCol="0" anchor="ctr">
            <a:noAutofit/>
          </a:bodyPr>
          <a:lstStyle/>
          <a:p>
            <a:pPr algn="ctr"/>
            <a:r>
              <a:rPr lang="en-US" sz="1600" u="sng" dirty="0">
                <a:solidFill>
                  <a:schemeClr val="tx1"/>
                </a:solidFill>
              </a:rPr>
              <a:t>Senate Preference</a:t>
            </a:r>
          </a:p>
        </p:txBody>
      </p:sp>
    </p:spTree>
    <p:extLst>
      <p:ext uri="{BB962C8B-B14F-4D97-AF65-F5344CB8AC3E}">
        <p14:creationId xmlns:p14="http://schemas.microsoft.com/office/powerpoint/2010/main" val="4176986664"/>
      </p:ext>
    </p:extLst>
  </p:cSld>
  <p:clrMapOvr>
    <a:masterClrMapping/>
  </p:clrMapOvr>
</p:sld>
</file>

<file path=ppt/theme/theme1.xml><?xml version="1.0" encoding="utf-8"?>
<a:theme xmlns:a="http://schemas.openxmlformats.org/drawingml/2006/main" name="General Section">
  <a:themeElements>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Corporate Presentation 2022 - TEMPLATE  -  Read-Only" id="{2A77BCBD-3FA9-42E6-8030-11A8384F5A32}" vid="{4DD0F2F3-A70A-4231-87D7-1A6061E02603}"/>
    </a:ext>
  </a:extLst>
</a:theme>
</file>

<file path=ppt/theme/theme2.xml><?xml version="1.0" encoding="utf-8"?>
<a:theme xmlns:a="http://schemas.openxmlformats.org/drawingml/2006/main" name="1_General Section">
  <a:themeElements>
    <a:clrScheme name="Custom 15">
      <a:dk1>
        <a:srgbClr val="000000"/>
      </a:dk1>
      <a:lt1>
        <a:srgbClr val="FFFFFF"/>
      </a:lt1>
      <a:dk2>
        <a:srgbClr val="F52D1F"/>
      </a:dk2>
      <a:lt2>
        <a:srgbClr val="FE31FE"/>
      </a:lt2>
      <a:accent1>
        <a:srgbClr val="A4A8AB"/>
      </a:accent1>
      <a:accent2>
        <a:srgbClr val="F42C1F"/>
      </a:accent2>
      <a:accent3>
        <a:srgbClr val="000000"/>
      </a:accent3>
      <a:accent4>
        <a:srgbClr val="FFFB00"/>
      </a:accent4>
      <a:accent5>
        <a:srgbClr val="E95100"/>
      </a:accent5>
      <a:accent6>
        <a:srgbClr val="FD30FE"/>
      </a:accent6>
      <a:hlink>
        <a:srgbClr val="1D1DEA"/>
      </a:hlink>
      <a:folHlink>
        <a:srgbClr val="BEBFB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Corporate Presentation 2022 - TEMPLATE  -  Read-Only" id="{2A77BCBD-3FA9-42E6-8030-11A8384F5A32}" vid="{4DD0F2F3-A70A-4231-87D7-1A6061E026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91858F2A4E2B41A09D4D7E44F4486C" ma:contentTypeVersion="18" ma:contentTypeDescription="Create a new document." ma:contentTypeScope="" ma:versionID="0e7a2e54e1b0fb9dc5149946bf015bad">
  <xsd:schema xmlns:xsd="http://www.w3.org/2001/XMLSchema" xmlns:xs="http://www.w3.org/2001/XMLSchema" xmlns:p="http://schemas.microsoft.com/office/2006/metadata/properties" xmlns:ns2="cda0d79e-67ea-4fc2-b72d-ece053b9c9e5" xmlns:ns3="47bbf2b1-da46-4088-9105-cd7b7604dc53" targetNamespace="http://schemas.microsoft.com/office/2006/metadata/properties" ma:root="true" ma:fieldsID="c5b19ae52aca99eafbf941daae6c9933" ns2:_="" ns3:_="">
    <xsd:import namespace="cda0d79e-67ea-4fc2-b72d-ece053b9c9e5"/>
    <xsd:import namespace="47bbf2b1-da46-4088-9105-cd7b7604dc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a0d79e-67ea-4fc2-b72d-ece053b9c9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a30b028-f052-4e29-b6bd-c7f9d5f6e9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bbf2b1-da46-4088-9105-cd7b7604dc5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a8a99cd-bb70-46b1-94b0-7c3cd7de913b}" ma:internalName="TaxCatchAll" ma:showField="CatchAllData" ma:web="47bbf2b1-da46-4088-9105-cd7b7604dc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7bbf2b1-da46-4088-9105-cd7b7604dc53" xsi:nil="true"/>
    <lcf76f155ced4ddcb4097134ff3c332f xmlns="cda0d79e-67ea-4fc2-b72d-ece053b9c9e5">
      <Terms xmlns="http://schemas.microsoft.com/office/infopath/2007/PartnerControls"/>
    </lcf76f155ced4ddcb4097134ff3c332f>
    <SharedWithUsers xmlns="47bbf2b1-da46-4088-9105-cd7b7604dc53">
      <UserInfo>
        <DisplayName/>
        <AccountId xsi:nil="true"/>
        <AccountType/>
      </UserInfo>
    </SharedWithUsers>
    <_Flow_SignoffStatus xmlns="cda0d79e-67ea-4fc2-b72d-ece053b9c9e5" xsi:nil="true"/>
    <MediaLengthInSeconds xmlns="cda0d79e-67ea-4fc2-b72d-ece053b9c9e5" xsi:nil="true"/>
  </documentManagement>
</p:properties>
</file>

<file path=customXml/itemProps1.xml><?xml version="1.0" encoding="utf-8"?>
<ds:datastoreItem xmlns:ds="http://schemas.openxmlformats.org/officeDocument/2006/customXml" ds:itemID="{D010857D-C29A-46EF-A3FA-B2BD1DBE0E97}">
  <ds:schemaRefs>
    <ds:schemaRef ds:uri="http://schemas.microsoft.com/sharepoint/v3/contenttype/forms"/>
  </ds:schemaRefs>
</ds:datastoreItem>
</file>

<file path=customXml/itemProps2.xml><?xml version="1.0" encoding="utf-8"?>
<ds:datastoreItem xmlns:ds="http://schemas.openxmlformats.org/officeDocument/2006/customXml" ds:itemID="{9E2BE067-CA97-4E79-B793-FD3787D7DB81}"/>
</file>

<file path=customXml/itemProps3.xml><?xml version="1.0" encoding="utf-8"?>
<ds:datastoreItem xmlns:ds="http://schemas.openxmlformats.org/officeDocument/2006/customXml" ds:itemID="{273CA36D-7115-41BD-BCB4-8EFB93D257DC}">
  <ds:schemaRefs>
    <ds:schemaRef ds:uri="1fe72f78-8498-437f-9998-d20aa9b5109b"/>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purl.org/dc/dcmitype/"/>
    <ds:schemaRef ds:uri="026ddb43-dd03-461f-8311-2bb4c5e09c8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6832</TotalTime>
  <Words>4956</Words>
  <Application>Microsoft Office PowerPoint</Application>
  <PresentationFormat>Widescreen</PresentationFormat>
  <Paragraphs>1089</Paragraphs>
  <Slides>67</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67</vt:i4>
      </vt:variant>
    </vt:vector>
  </HeadingPairs>
  <TitlesOfParts>
    <vt:vector size="76" baseType="lpstr">
      <vt:lpstr>Arial</vt:lpstr>
      <vt:lpstr>Calibri</vt:lpstr>
      <vt:lpstr>Century Gothic</vt:lpstr>
      <vt:lpstr>Courier New</vt:lpstr>
      <vt:lpstr>Franklin Gothic Book</vt:lpstr>
      <vt:lpstr>Franklin Gothic Medium</vt:lpstr>
      <vt:lpstr>System Font Regular</vt:lpstr>
      <vt:lpstr>General Section</vt:lpstr>
      <vt:lpstr>1_General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Republican Presidential Primary - Trump leads vote intent among Hispanics, higher than Non-Hispanics - 9% of Hispanics moveable</vt:lpstr>
      <vt:lpstr>41% of Hispanics Not Completely Certain About Their Choice in Republican Presidential Primary</vt:lpstr>
      <vt:lpstr>Willingness to Vote for Candidates in Republican Presidential Primary</vt:lpstr>
      <vt:lpstr>PowerPoint Presentation</vt:lpstr>
      <vt:lpstr>Democratic Presidential Primary - Biden leads vote intent among Hispanics, same as Non-Hispanics - 15% of Hispanics moveable</vt:lpstr>
      <vt:lpstr>47% of Hispanics Not Completely Certain About Their Choice in Democratic Presidential Primary</vt:lpstr>
      <vt:lpstr>Willingness to Vote for Candidates in Democratic Presidential Primary</vt:lpstr>
      <vt:lpstr>PowerPoint Presentation</vt:lpstr>
      <vt:lpstr>PowerPoint Presentation</vt:lpstr>
      <vt:lpstr>PowerPoint Presentation</vt:lpstr>
      <vt:lpstr>PowerPoint Presentation</vt:lpstr>
      <vt:lpstr>PowerPoint Presentation</vt:lpstr>
      <vt:lpstr>Favorability</vt:lpstr>
      <vt:lpstr>Favorability</vt:lpstr>
      <vt:lpstr>Favorability</vt:lpstr>
      <vt:lpstr>Favorability</vt:lpstr>
      <vt:lpstr>Job Approval</vt:lpstr>
      <vt:lpstr>PowerPoint Presentation</vt:lpstr>
      <vt:lpstr>PowerPoint Presentation</vt:lpstr>
      <vt:lpstr>PowerPoint Presentation</vt:lpstr>
      <vt:lpstr>PowerPoint Presentation</vt:lpstr>
      <vt:lpstr>Cost of Living and Inflation Top Issues for All Voters -- Affordable Housing, Education, Race Relations of greater concern to Hispanics</vt:lpstr>
      <vt:lpstr>45% of All Hispanics Said There Was One Specific Issue That Will Determine Who They Vote For</vt:lpstr>
      <vt:lpstr>Issues That Will Determine Who They Vote For - Cost of Living most important for Hispanics</vt:lpstr>
      <vt:lpstr>PowerPoint Presentation</vt:lpstr>
      <vt:lpstr>69% of Hispanics Rate the Economy in California Right Now as Fair or Poor</vt:lpstr>
      <vt:lpstr>31% of Hispanic Voters Believe the Economy Will  Get Worse</vt:lpstr>
      <vt:lpstr>Economy</vt:lpstr>
      <vt:lpstr>PowerPoint Presentation</vt:lpstr>
      <vt:lpstr>Public Health &amp; Healthcare</vt:lpstr>
      <vt:lpstr>Abortion</vt:lpstr>
      <vt:lpstr>PowerPoint Presentation</vt:lpstr>
      <vt:lpstr>Crime &amp; Public Safety </vt:lpstr>
      <vt:lpstr>Crime &amp; Public Safety </vt:lpstr>
      <vt:lpstr>PowerPoint Presentation</vt:lpstr>
      <vt:lpstr>Immigration &amp; Border Security </vt:lpstr>
      <vt:lpstr>Immigration &amp; Border Security </vt:lpstr>
      <vt:lpstr>PowerPoint Presentation</vt:lpstr>
      <vt:lpstr>Climate Change &amp; Energy Policy </vt:lpstr>
      <vt:lpstr>PowerPoint Presentation</vt:lpstr>
      <vt:lpstr>Government</vt:lpstr>
      <vt:lpstr>PowerPoint Presentation</vt:lpstr>
      <vt:lpstr>Government Policy </vt:lpstr>
      <vt:lpstr>PowerPoint Presentation</vt:lpstr>
      <vt:lpstr>Technology</vt:lpstr>
      <vt:lpstr>PowerPoint Presentation</vt:lpstr>
      <vt:lpstr>Education</vt:lpstr>
      <vt:lpstr>PowerPoint Presentation</vt:lpstr>
      <vt:lpstr>Local TV, YouTube, National TV Most Heavily Used Political Information Sources by Hispanics</vt:lpstr>
      <vt:lpstr>Messaging in Spanish is Powerful and Connects</vt:lpstr>
      <vt:lpstr>PowerPoint Presentation</vt:lpstr>
      <vt:lpstr>PowerPoint Presentation</vt:lpstr>
      <vt:lpstr>Religious Service Attendance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Linan</dc:creator>
  <cp:lastModifiedBy>Kimberly Linan</cp:lastModifiedBy>
  <cp:revision>233</cp:revision>
  <dcterms:created xsi:type="dcterms:W3CDTF">2023-05-30T19:58:32Z</dcterms:created>
  <dcterms:modified xsi:type="dcterms:W3CDTF">2023-12-08T15:06:41Z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0x0101004891858F2A4E2B41A09D4D7E44F4486C</vt:lpwstr>
  </property>
  <property fmtid="{D5CDD505-2E9C-101B-9397-08002B2CF9AE}" pid="3" name="MediaServiceImageTags">
    <vt:lpwstr/>
  </property>
  <property fmtid="{D5CDD505-2E9C-101B-9397-08002B2CF9AE}" pid="4" name="Order">
    <vt:r8>812600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l47y">
    <vt:lpwstr>2023-12-07T23:34:49Z</vt:lpwstr>
  </property>
</Properties>
</file>